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8" r:id="rId2"/>
    <p:sldId id="259" r:id="rId3"/>
    <p:sldId id="276" r:id="rId4"/>
    <p:sldId id="278" r:id="rId5"/>
    <p:sldId id="279" r:id="rId6"/>
    <p:sldId id="280" r:id="rId7"/>
    <p:sldId id="281" r:id="rId8"/>
    <p:sldId id="263" r:id="rId9"/>
    <p:sldId id="282" r:id="rId10"/>
    <p:sldId id="284" r:id="rId11"/>
    <p:sldId id="285" r:id="rId12"/>
    <p:sldId id="28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VY_32_INOVACE_216_FYZIKA_NAKLONĚNÁ </a:t>
          </a:r>
          <a:r>
            <a:rPr lang="cs-CZ" sz="2000" baseline="0" dirty="0" smtClean="0"/>
            <a:t>ROVINA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Vladimíra </a:t>
          </a:r>
          <a:r>
            <a:rPr lang="cs-CZ" sz="2000" dirty="0" err="1" smtClean="0"/>
            <a:t>Benediktová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NAKLONĚNÁ ROVINA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Y="6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6991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7966336-067A-4FC7-9E85-326F4D7DA06D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DE22D76-F854-4CE5-B7F5-88A22D7E026D}" type="presOf" srcId="{D8197B8C-B260-4A16-BDF4-0947B075E274}" destId="{5A5FFA88-C948-4069-8E93-59FA12366E83}" srcOrd="1" destOrd="0" presId="urn:microsoft.com/office/officeart/2005/8/layout/target3"/>
    <dgm:cxn modelId="{BBF55B12-FD0E-4672-9E23-08CBF5631F63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5039B31-9C13-4986-858C-8C9E8F37D2BE}" type="presOf" srcId="{B651F6E3-6281-48DB-9319-2AEAFDAE7572}" destId="{619D679B-A015-4ECF-8348-D1034C574F40}" srcOrd="0" destOrd="0" presId="urn:microsoft.com/office/officeart/2005/8/layout/target3"/>
    <dgm:cxn modelId="{4459A7CD-7D36-4B5E-8C24-EFAD5C2BBD90}" type="presOf" srcId="{4C35D32F-0EAB-4CD7-82EE-45574DC2A586}" destId="{8BEBB6EC-1DAA-4CAC-8A25-BC0FCBD5DBD5}" srcOrd="0" destOrd="0" presId="urn:microsoft.com/office/officeart/2005/8/layout/target3"/>
    <dgm:cxn modelId="{82922B86-22C8-417C-BFC2-3BF0C276AE5E}" type="presOf" srcId="{757F3AB3-0718-4624-B441-E567A8F0AB56}" destId="{333A1088-737F-45CB-B68E-254E46348037}" srcOrd="0" destOrd="0" presId="urn:microsoft.com/office/officeart/2005/8/layout/target3"/>
    <dgm:cxn modelId="{7D296FC9-9A53-4EDA-BA26-D516696846E8}" type="presOf" srcId="{D1B46980-6531-4606-95E6-44980827E919}" destId="{2BE915AB-18AA-4053-B92C-3BFC9ED204BB}" srcOrd="1" destOrd="0" presId="urn:microsoft.com/office/officeart/2005/8/layout/target3"/>
    <dgm:cxn modelId="{54C139ED-F51D-4534-ABB8-4F087254FAD3}" type="presOf" srcId="{D8197B8C-B260-4A16-BDF4-0947B075E274}" destId="{25B08C86-7E15-44DC-BE7F-FFB55DD49D12}" srcOrd="0" destOrd="0" presId="urn:microsoft.com/office/officeart/2005/8/layout/target3"/>
    <dgm:cxn modelId="{2044A984-6703-43DB-A423-8C964BBD4B83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FA835242-2EEC-4100-ADDA-873D0468CB29}" type="presOf" srcId="{D1B46980-6531-4606-95E6-44980827E919}" destId="{6140AFEC-043D-4C43-A2F9-D0F5331DF3A3}" srcOrd="0" destOrd="0" presId="urn:microsoft.com/office/officeart/2005/8/layout/target3"/>
    <dgm:cxn modelId="{C5EB347B-902D-4781-8C76-C3FD69DE4CCC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D90E162-3913-4D6D-AC37-6A47EA687979}" type="presParOf" srcId="{333A1088-737F-45CB-B68E-254E46348037}" destId="{F5ABB229-8D3B-4694-996A-96F23CF14429}" srcOrd="0" destOrd="0" presId="urn:microsoft.com/office/officeart/2005/8/layout/target3"/>
    <dgm:cxn modelId="{34896FEE-D723-40A6-99B5-21ED6477278A}" type="presParOf" srcId="{333A1088-737F-45CB-B68E-254E46348037}" destId="{F41139FD-01EE-4571-8B17-4FB00FC51163}" srcOrd="1" destOrd="0" presId="urn:microsoft.com/office/officeart/2005/8/layout/target3"/>
    <dgm:cxn modelId="{1BB41587-21EA-4F44-BD7D-640B456CF67E}" type="presParOf" srcId="{333A1088-737F-45CB-B68E-254E46348037}" destId="{D005CE8C-CC26-4C3E-AC11-E15060ECD759}" srcOrd="2" destOrd="0" presId="urn:microsoft.com/office/officeart/2005/8/layout/target3"/>
    <dgm:cxn modelId="{26084DC2-675D-4919-8481-3FE2EA5479DC}" type="presParOf" srcId="{333A1088-737F-45CB-B68E-254E46348037}" destId="{2C702D82-9B77-49B7-9568-BB8EB47C3372}" srcOrd="3" destOrd="0" presId="urn:microsoft.com/office/officeart/2005/8/layout/target3"/>
    <dgm:cxn modelId="{F9A2FE16-8B67-48BB-A292-445529D05566}" type="presParOf" srcId="{333A1088-737F-45CB-B68E-254E46348037}" destId="{A52A0455-90FF-4808-ABD0-F02540D31D5A}" srcOrd="4" destOrd="0" presId="urn:microsoft.com/office/officeart/2005/8/layout/target3"/>
    <dgm:cxn modelId="{5BC5C9C1-70A0-438C-AA9A-DC80CD400FDF}" type="presParOf" srcId="{333A1088-737F-45CB-B68E-254E46348037}" destId="{6140AFEC-043D-4C43-A2F9-D0F5331DF3A3}" srcOrd="5" destOrd="0" presId="urn:microsoft.com/office/officeart/2005/8/layout/target3"/>
    <dgm:cxn modelId="{06012115-9461-4470-9A5A-B5E98A17EEB9}" type="presParOf" srcId="{333A1088-737F-45CB-B68E-254E46348037}" destId="{9358AC05-5D7D-4327-9F80-1AD486AEA664}" srcOrd="6" destOrd="0" presId="urn:microsoft.com/office/officeart/2005/8/layout/target3"/>
    <dgm:cxn modelId="{DC2ACE4F-FE3A-4B5A-AB60-F8B5E167DCCD}" type="presParOf" srcId="{333A1088-737F-45CB-B68E-254E46348037}" destId="{313FC574-E1CD-4FB4-B054-0B805CE0447D}" srcOrd="7" destOrd="0" presId="urn:microsoft.com/office/officeart/2005/8/layout/target3"/>
    <dgm:cxn modelId="{25CC8E40-4A1D-4D3B-ADE0-91CB23924652}" type="presParOf" srcId="{333A1088-737F-45CB-B68E-254E46348037}" destId="{619D679B-A015-4ECF-8348-D1034C574F40}" srcOrd="8" destOrd="0" presId="urn:microsoft.com/office/officeart/2005/8/layout/target3"/>
    <dgm:cxn modelId="{CF54004F-9696-4CE0-9683-F019190BB785}" type="presParOf" srcId="{333A1088-737F-45CB-B68E-254E46348037}" destId="{322283A8-4A27-4CDA-BAE3-F381106A9174}" srcOrd="9" destOrd="0" presId="urn:microsoft.com/office/officeart/2005/8/layout/target3"/>
    <dgm:cxn modelId="{5831D8A9-DEE7-46C3-B60C-382F052D5A3A}" type="presParOf" srcId="{333A1088-737F-45CB-B68E-254E46348037}" destId="{FFC9F71D-1B4F-4AD9-A4A6-86ADEFC8AF5C}" srcOrd="10" destOrd="0" presId="urn:microsoft.com/office/officeart/2005/8/layout/target3"/>
    <dgm:cxn modelId="{E85E7ACE-A381-4117-ADDE-39719AAC0502}" type="presParOf" srcId="{333A1088-737F-45CB-B68E-254E46348037}" destId="{25B08C86-7E15-44DC-BE7F-FFB55DD49D12}" srcOrd="11" destOrd="0" presId="urn:microsoft.com/office/officeart/2005/8/layout/target3"/>
    <dgm:cxn modelId="{92F8CD4D-F989-439A-B06F-693249C6CC01}" type="presParOf" srcId="{333A1088-737F-45CB-B68E-254E46348037}" destId="{76644BE8-9D7C-4C09-B250-3D10AF48CBB7}" srcOrd="12" destOrd="0" presId="urn:microsoft.com/office/officeart/2005/8/layout/target3"/>
    <dgm:cxn modelId="{70130AF9-7A80-4938-ABDC-D61CBAA3EBF9}" type="presParOf" srcId="{333A1088-737F-45CB-B68E-254E46348037}" destId="{EE85B701-7295-41C0-BA7A-34D3756A2AE6}" srcOrd="13" destOrd="0" presId="urn:microsoft.com/office/officeart/2005/8/layout/target3"/>
    <dgm:cxn modelId="{2E964376-F9C9-434B-BBF8-68A419D03073}" type="presParOf" srcId="{333A1088-737F-45CB-B68E-254E46348037}" destId="{8BEBB6EC-1DAA-4CAC-8A25-BC0FCBD5DBD5}" srcOrd="14" destOrd="0" presId="urn:microsoft.com/office/officeart/2005/8/layout/target3"/>
    <dgm:cxn modelId="{F62B3E46-7401-41B4-BBA3-0336C5A055DB}" type="presParOf" srcId="{333A1088-737F-45CB-B68E-254E46348037}" destId="{AED2198E-93D5-4001-81B4-73124B309672}" srcOrd="15" destOrd="0" presId="urn:microsoft.com/office/officeart/2005/8/layout/target3"/>
    <dgm:cxn modelId="{E3C7EB6A-51D5-4B63-B52E-1BAE4C29D985}" type="presParOf" srcId="{333A1088-737F-45CB-B68E-254E46348037}" destId="{2BE915AB-18AA-4053-B92C-3BFC9ED204BB}" srcOrd="16" destOrd="0" presId="urn:microsoft.com/office/officeart/2005/8/layout/target3"/>
    <dgm:cxn modelId="{467AA9E3-1DC2-4E3B-86DE-E762B89C6A13}" type="presParOf" srcId="{333A1088-737F-45CB-B68E-254E46348037}" destId="{6BB5E863-4638-4E1D-BFDE-399D028AC4ED}" srcOrd="17" destOrd="0" presId="urn:microsoft.com/office/officeart/2005/8/layout/target3"/>
    <dgm:cxn modelId="{AA4EEF7E-8292-478A-AA03-6FC2B8BEE34F}" type="presParOf" srcId="{333A1088-737F-45CB-B68E-254E46348037}" destId="{5A5FFA88-C948-4069-8E93-59FA12366E83}" srcOrd="18" destOrd="0" presId="urn:microsoft.com/office/officeart/2005/8/layout/target3"/>
    <dgm:cxn modelId="{D0921249-CF82-49BB-B43E-CE73E20A65A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63738" cy="27637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64332" y="0"/>
          <a:ext cx="7187083" cy="27637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praktická škola Arkadie o. p. s.</a:t>
          </a:r>
          <a:endParaRPr lang="cs-CZ" sz="2000" kern="1200" dirty="0"/>
        </a:p>
      </dsp:txBody>
      <dsp:txXfrm>
        <a:off x="1364332" y="0"/>
        <a:ext cx="7187083" cy="442198"/>
      </dsp:txXfrm>
    </dsp:sp>
    <dsp:sp modelId="{A52A0455-90FF-4808-ABD0-F02540D31D5A}">
      <dsp:nvSpPr>
        <dsp:cNvPr id="0" name=""/>
        <dsp:cNvSpPr/>
      </dsp:nvSpPr>
      <dsp:spPr>
        <a:xfrm>
          <a:off x="290192" y="442198"/>
          <a:ext cx="2183353" cy="218335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381869" y="443595"/>
          <a:ext cx="7187083" cy="21833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Vladimíra </a:t>
          </a:r>
          <a:r>
            <a:rPr lang="cs-CZ" sz="2000" kern="1200" dirty="0" err="1" smtClean="0"/>
            <a:t>Benediktová</a:t>
          </a:r>
          <a:endParaRPr lang="cs-CZ" sz="2000" kern="1200" dirty="0"/>
        </a:p>
      </dsp:txBody>
      <dsp:txXfrm>
        <a:off x="1381869" y="443595"/>
        <a:ext cx="7187083" cy="442198"/>
      </dsp:txXfrm>
    </dsp:sp>
    <dsp:sp modelId="{313FC574-E1CD-4FB4-B054-0B805CE0447D}">
      <dsp:nvSpPr>
        <dsp:cNvPr id="0" name=""/>
        <dsp:cNvSpPr/>
      </dsp:nvSpPr>
      <dsp:spPr>
        <a:xfrm>
          <a:off x="580384" y="884396"/>
          <a:ext cx="1602968" cy="160296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381869" y="884396"/>
          <a:ext cx="7187083" cy="16029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VY_32_INOVACE_216_FYZIKA_NAKLONĚNÁ </a:t>
          </a:r>
          <a:r>
            <a:rPr lang="cs-CZ" sz="2000" kern="1200" baseline="0" dirty="0" smtClean="0"/>
            <a:t>ROVINA</a:t>
          </a:r>
          <a:endParaRPr lang="cs-CZ" sz="2000" kern="1200" dirty="0"/>
        </a:p>
      </dsp:txBody>
      <dsp:txXfrm>
        <a:off x="1381869" y="884396"/>
        <a:ext cx="7187083" cy="442198"/>
      </dsp:txXfrm>
    </dsp:sp>
    <dsp:sp modelId="{FFC9F71D-1B4F-4AD9-A4A6-86ADEFC8AF5C}">
      <dsp:nvSpPr>
        <dsp:cNvPr id="0" name=""/>
        <dsp:cNvSpPr/>
      </dsp:nvSpPr>
      <dsp:spPr>
        <a:xfrm>
          <a:off x="870577" y="1326594"/>
          <a:ext cx="1022583" cy="10225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381869" y="1327933"/>
          <a:ext cx="7187083" cy="10225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NAKLONĚNÁ ROVINA </a:t>
          </a:r>
          <a:endParaRPr lang="cs-CZ" sz="2000" kern="1200" dirty="0"/>
        </a:p>
      </dsp:txBody>
      <dsp:txXfrm>
        <a:off x="1381869" y="1327933"/>
        <a:ext cx="7187083" cy="442198"/>
      </dsp:txXfrm>
    </dsp:sp>
    <dsp:sp modelId="{EE85B701-7295-41C0-BA7A-34D3756A2AE6}">
      <dsp:nvSpPr>
        <dsp:cNvPr id="0" name=""/>
        <dsp:cNvSpPr/>
      </dsp:nvSpPr>
      <dsp:spPr>
        <a:xfrm>
          <a:off x="1160769" y="1768792"/>
          <a:ext cx="442198" cy="44219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381869" y="1768792"/>
          <a:ext cx="7187083" cy="4421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CZ.1.07./1.4.00/21.2257 </a:t>
          </a:r>
          <a:endParaRPr lang="cs-CZ" sz="2000" kern="1200" dirty="0"/>
        </a:p>
      </dsp:txBody>
      <dsp:txXfrm>
        <a:off x="1381869" y="1768792"/>
        <a:ext cx="7187083" cy="4421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4D4B03-1ED8-460A-83C5-C6C313E49877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994524-4DCD-4429-A0AC-418E2531712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0735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1F035-7D11-404B-B683-22D904D21A23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3C9DF-066D-4847-B6B3-F26C8C4049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1F035-7D11-404B-B683-22D904D21A23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3C9DF-066D-4847-B6B3-F26C8C4049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1F035-7D11-404B-B683-22D904D21A23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3C9DF-066D-4847-B6B3-F26C8C4049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1F035-7D11-404B-B683-22D904D21A23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3C9DF-066D-4847-B6B3-F26C8C4049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1F035-7D11-404B-B683-22D904D21A23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3C9DF-066D-4847-B6B3-F26C8C4049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1F035-7D11-404B-B683-22D904D21A23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3C9DF-066D-4847-B6B3-F26C8C4049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1F035-7D11-404B-B683-22D904D21A23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3C9DF-066D-4847-B6B3-F26C8C4049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1F035-7D11-404B-B683-22D904D21A23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3C9DF-066D-4847-B6B3-F26C8C4049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1F035-7D11-404B-B683-22D904D21A23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3C9DF-066D-4847-B6B3-F26C8C4049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1F035-7D11-404B-B683-22D904D21A23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3C9DF-066D-4847-B6B3-F26C8C4049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1F035-7D11-404B-B683-22D904D21A23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3C9DF-066D-4847-B6B3-F26C8C4049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81F035-7D11-404B-B683-22D904D21A23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13C9DF-066D-4847-B6B3-F26C8C4049C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wmf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89948790"/>
              </p:ext>
            </p:extLst>
          </p:nvPr>
        </p:nvGraphicFramePr>
        <p:xfrm>
          <a:off x="251520" y="548680"/>
          <a:ext cx="8568952" cy="27637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Materiál pro výuku Fyziky v 7. ročníku základní školy praktické</a:t>
            </a:r>
          </a:p>
          <a:p>
            <a:r>
              <a:rPr lang="cs-CZ" sz="2400" dirty="0" smtClean="0"/>
              <a:t>Určeno pro interaktivní tabuli</a:t>
            </a:r>
          </a:p>
          <a:p>
            <a:r>
              <a:rPr lang="cs-CZ" sz="2400" dirty="0" smtClean="0"/>
              <a:t>Opakování a výklad látky – Nakloněná rovina</a:t>
            </a:r>
          </a:p>
          <a:p>
            <a:r>
              <a:rPr lang="cs-CZ" sz="2400" dirty="0" smtClean="0"/>
              <a:t>Charakteristika: nakloněná rovina, využití nakloněné roviny</a:t>
            </a:r>
          </a:p>
          <a:p>
            <a:r>
              <a:rPr lang="cs-CZ" sz="2400" dirty="0" smtClean="0"/>
              <a:t>Žák pojmenovává podle obrázku využití nakloněné roviny</a:t>
            </a:r>
          </a:p>
          <a:p>
            <a:r>
              <a:rPr lang="cs-CZ" sz="2400" dirty="0" smtClean="0"/>
              <a:t>Zpětná vazba při kliknutí</a:t>
            </a:r>
          </a:p>
          <a:p>
            <a:r>
              <a:rPr lang="cs-CZ" sz="2400" dirty="0" smtClean="0"/>
              <a:t>Cvičení pro ověření probrané látky, zpětná vazba při kliknutí</a:t>
            </a:r>
          </a:p>
          <a:p>
            <a:r>
              <a:rPr lang="cs-CZ" sz="2400" dirty="0" smtClean="0"/>
              <a:t>Žáci se aktivně zapojovali do práce, nakloněnou rovinu dokázali popsat  k čemu se využívá a jak nám ulehčuje práci</a:t>
            </a:r>
          </a:p>
          <a:p>
            <a:r>
              <a:rPr lang="cs-CZ" sz="2400" dirty="0" smtClean="0"/>
              <a:t>Vytvořeno: 17. 4. 2013</a:t>
            </a: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1052736"/>
            <a:ext cx="7772400" cy="1470025"/>
          </a:xfrm>
          <a:solidFill>
            <a:schemeClr val="bg2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NAKLONĚNÁ ROVINA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619672" y="3140968"/>
            <a:ext cx="5936704" cy="478904"/>
          </a:xfrm>
          <a:solidFill>
            <a:schemeClr val="bg2"/>
          </a:solidFill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Příklady využití nakloněné roviny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Picture 6" descr="C:\Users\User\AppData\Local\Microsoft\Windows\Temporary Internet Files\Content.IE5\5CC25BQH\MC90042959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4077072"/>
            <a:ext cx="3646901" cy="24082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9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Už staří Egypťané využívali </a:t>
            </a:r>
            <a:r>
              <a:rPr lang="cs-CZ" b="1" dirty="0" smtClean="0"/>
              <a:t>ke stavbě pyramid</a:t>
            </a:r>
            <a:r>
              <a:rPr lang="cs-CZ" dirty="0" smtClean="0"/>
              <a:t> princip nakloněné roviny</a:t>
            </a:r>
            <a:endParaRPr lang="cs-CZ" dirty="0"/>
          </a:p>
        </p:txBody>
      </p:sp>
      <p:pic>
        <p:nvPicPr>
          <p:cNvPr id="3" name="Picture 7" descr="C:\Users\User\AppData\Local\Microsoft\Windows\Temporary Internet Files\Content.IE5\5CC25BQH\MP90040079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844824"/>
            <a:ext cx="6408712" cy="41528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9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/>
              <a:t>Silnice a cesty </a:t>
            </a:r>
            <a:r>
              <a:rPr lang="cs-CZ" dirty="0" smtClean="0"/>
              <a:t>při sklonu jsou nakloněné roviny</a:t>
            </a:r>
            <a:endParaRPr lang="cs-CZ" dirty="0"/>
          </a:p>
        </p:txBody>
      </p:sp>
      <p:pic>
        <p:nvPicPr>
          <p:cNvPr id="4" name="Picture 2" descr="C:\Users\User\AppData\Local\Microsoft\Windows\Temporary Internet Files\Content.IE5\8XMJSTAW\MP90042767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772816"/>
            <a:ext cx="6877690" cy="45833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5632" y="260648"/>
            <a:ext cx="7715200" cy="850106"/>
          </a:xfrm>
          <a:solidFill>
            <a:schemeClr val="bg2">
              <a:lumMod val="9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Šikmá střecha je nakloněná rovina</a:t>
            </a:r>
            <a:endParaRPr lang="cs-CZ" dirty="0"/>
          </a:p>
        </p:txBody>
      </p:sp>
      <p:pic>
        <p:nvPicPr>
          <p:cNvPr id="3" name="Picture 8" descr="C:\Users\User\AppData\Local\Microsoft\Windows\Temporary Internet Files\Content.IE5\637121T3\MP90044827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5632" y="1268760"/>
            <a:ext cx="7814272" cy="519419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260648"/>
            <a:ext cx="6696744" cy="796950"/>
          </a:xfrm>
          <a:solidFill>
            <a:schemeClr val="bg2">
              <a:lumMod val="9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/>
              <a:t>Schody</a:t>
            </a:r>
            <a:r>
              <a:rPr lang="cs-CZ" dirty="0" smtClean="0"/>
              <a:t> jsou nakloněná rovina</a:t>
            </a:r>
            <a:endParaRPr lang="cs-CZ" dirty="0"/>
          </a:p>
        </p:txBody>
      </p:sp>
      <p:pic>
        <p:nvPicPr>
          <p:cNvPr id="3" name="Picture 2" descr="C:\Users\User\AppData\Local\Microsoft\Windows\Temporary Internet Files\Content.IE5\6FJYVSA6\MP90038605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196752"/>
            <a:ext cx="7005667" cy="50040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476672"/>
            <a:ext cx="5544616" cy="940966"/>
          </a:xfrm>
          <a:solidFill>
            <a:schemeClr val="bg2">
              <a:lumMod val="90000"/>
            </a:schemeClr>
          </a:solidFill>
        </p:spPr>
        <p:txBody>
          <a:bodyPr>
            <a:noAutofit/>
          </a:bodyPr>
          <a:lstStyle/>
          <a:p>
            <a:r>
              <a:rPr lang="cs-CZ" sz="4000" dirty="0" smtClean="0"/>
              <a:t>Svah při sportování</a:t>
            </a:r>
            <a:endParaRPr lang="cs-CZ" sz="4000" dirty="0"/>
          </a:p>
        </p:txBody>
      </p:sp>
      <p:pic>
        <p:nvPicPr>
          <p:cNvPr id="6147" name="Picture 3" descr="C:\Users\User\AppData\Local\Microsoft\Windows\Temporary Internet Files\Content.IE5\WL428E9A\MP90040023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7" y="1556791"/>
            <a:ext cx="6984000" cy="475252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9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Vysvětli, jak nakloněná rovina ulehčuje lidem práci ?</a:t>
            </a:r>
            <a:endParaRPr lang="cs-CZ" dirty="0"/>
          </a:p>
        </p:txBody>
      </p:sp>
      <p:pic>
        <p:nvPicPr>
          <p:cNvPr id="2052" name="Picture 4" descr="C:\Users\User\AppData\Local\Microsoft\Windows\Temporary Internet Files\Content.IE5\OW170WAA\MC90044190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772816"/>
            <a:ext cx="3280692" cy="3876559"/>
          </a:xfrm>
          <a:prstGeom prst="rect">
            <a:avLst/>
          </a:prstGeom>
          <a:noFill/>
        </p:spPr>
      </p:pic>
      <p:pic>
        <p:nvPicPr>
          <p:cNvPr id="2053" name="Picture 5" descr="C:\Users\User\AppData\Local\Microsoft\Windows\Temporary Internet Files\Content.IE5\0XAP49R1\MC90023535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92280" y="2636912"/>
            <a:ext cx="1548079" cy="1792224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5004048" y="5373216"/>
            <a:ext cx="1916102" cy="36933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NÁPOVĚDA - klikni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90000"/>
            </a:schemeClr>
          </a:solidFill>
        </p:spPr>
        <p:txBody>
          <a:bodyPr/>
          <a:lstStyle/>
          <a:p>
            <a:r>
              <a:rPr lang="cs-CZ" u="sng" dirty="0" smtClean="0"/>
              <a:t>Nájezdy</a:t>
            </a:r>
            <a:r>
              <a:rPr lang="cs-CZ" dirty="0" smtClean="0"/>
              <a:t> - například pro vozíčkáře</a:t>
            </a:r>
            <a:endParaRPr lang="cs-CZ" dirty="0"/>
          </a:p>
        </p:txBody>
      </p:sp>
      <p:sp>
        <p:nvSpPr>
          <p:cNvPr id="3" name="Pravoúhlý trojúhelník 2"/>
          <p:cNvSpPr/>
          <p:nvPr/>
        </p:nvSpPr>
        <p:spPr>
          <a:xfrm rot="16200000">
            <a:off x="3455876" y="872716"/>
            <a:ext cx="1944216" cy="6336704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Picture 3" descr="C:\Users\User\AppData\Local\Microsoft\Windows\Temporary Internet Files\Content.IE5\6FJYVSA6\MC90023858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20804088">
            <a:off x="3160831" y="2410593"/>
            <a:ext cx="1995495" cy="1739993"/>
          </a:xfrm>
          <a:prstGeom prst="rect">
            <a:avLst/>
          </a:prstGeom>
          <a:noFill/>
        </p:spPr>
      </p:pic>
      <p:sp>
        <p:nvSpPr>
          <p:cNvPr id="5" name="Šipka doprava 4"/>
          <p:cNvSpPr/>
          <p:nvPr/>
        </p:nvSpPr>
        <p:spPr>
          <a:xfrm rot="20402070">
            <a:off x="1505990" y="4000202"/>
            <a:ext cx="1743919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 rot="20357575">
            <a:off x="1491936" y="3319298"/>
            <a:ext cx="1137890" cy="707266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/>
                </a:solidFill>
              </a:rPr>
              <a:t>SÍLA</a:t>
            </a:r>
            <a:endParaRPr lang="cs-CZ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chemeClr val="bg2">
              <a:lumMod val="90000"/>
            </a:schemeClr>
          </a:solidFill>
        </p:spPr>
        <p:txBody>
          <a:bodyPr/>
          <a:lstStyle/>
          <a:p>
            <a:r>
              <a:rPr lang="cs-CZ" dirty="0" smtClean="0"/>
              <a:t>Škrtni, co není nakloněná rovina</a:t>
            </a:r>
            <a:endParaRPr lang="cs-CZ" dirty="0"/>
          </a:p>
        </p:txBody>
      </p:sp>
      <p:pic>
        <p:nvPicPr>
          <p:cNvPr id="3074" name="Picture 2" descr="C:\Users\User\AppData\Local\Microsoft\Windows\Temporary Internet Files\Content.IE5\EQU9BADA\MC90014938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1628800"/>
            <a:ext cx="2503283" cy="2474614"/>
          </a:xfrm>
          <a:prstGeom prst="rect">
            <a:avLst/>
          </a:prstGeom>
          <a:noFill/>
        </p:spPr>
      </p:pic>
      <p:pic>
        <p:nvPicPr>
          <p:cNvPr id="3075" name="Picture 3" descr="C:\Users\User\AppData\Local\Microsoft\Windows\Temporary Internet Files\Content.IE5\BORYNG28\MC900357025[2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3933056"/>
            <a:ext cx="1801812" cy="1562100"/>
          </a:xfrm>
          <a:prstGeom prst="rect">
            <a:avLst/>
          </a:prstGeom>
          <a:noFill/>
        </p:spPr>
      </p:pic>
      <p:pic>
        <p:nvPicPr>
          <p:cNvPr id="3076" name="Picture 4" descr="C:\Users\User\AppData\Local\Microsoft\Windows\Temporary Internet Files\Content.IE5\46AMO3Z1\MP90040694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2132856"/>
            <a:ext cx="1505438" cy="2257056"/>
          </a:xfrm>
          <a:prstGeom prst="rect">
            <a:avLst/>
          </a:prstGeom>
          <a:noFill/>
        </p:spPr>
      </p:pic>
      <p:pic>
        <p:nvPicPr>
          <p:cNvPr id="3077" name="Picture 5" descr="C:\Users\User\AppData\Local\Microsoft\Windows\Temporary Internet Files\Content.IE5\0ZG6YHY3\MP900390187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131840" y="4581128"/>
            <a:ext cx="2648142" cy="1889008"/>
          </a:xfrm>
          <a:prstGeom prst="rect">
            <a:avLst/>
          </a:prstGeom>
          <a:noFill/>
        </p:spPr>
      </p:pic>
      <p:pic>
        <p:nvPicPr>
          <p:cNvPr id="3078" name="Picture 6" descr="C:\Users\User\AppData\Local\Microsoft\Windows\Temporary Internet Files\Content.IE5\J5RYOXLT\MC90037976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660232" y="1844824"/>
            <a:ext cx="1794053" cy="11548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5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9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noFill/>
          </a:ln>
        </p:spPr>
        <p:txBody>
          <a:bodyPr>
            <a:normAutofit/>
          </a:bodyPr>
          <a:lstStyle/>
          <a:p>
            <a:pPr>
              <a:buNone/>
            </a:pPr>
            <a:endParaRPr lang="cs-CZ" sz="1400" dirty="0" smtClean="0"/>
          </a:p>
          <a:p>
            <a:r>
              <a:rPr lang="cs-CZ" sz="2400" dirty="0" smtClean="0">
                <a:cs typeface="Arial" charset="0"/>
              </a:rPr>
              <a:t> </a:t>
            </a:r>
            <a:r>
              <a:rPr lang="cs-CZ" sz="2400" dirty="0" smtClean="0"/>
              <a:t>www.</a:t>
            </a:r>
            <a:r>
              <a:rPr lang="cs-CZ" sz="2400" dirty="0" err="1" smtClean="0"/>
              <a:t>microsoft.office.com</a:t>
            </a:r>
            <a:endParaRPr lang="cs-CZ" sz="2400" dirty="0" smtClean="0"/>
          </a:p>
          <a:p>
            <a:endParaRPr lang="cs-CZ" sz="1400" dirty="0" smtClean="0"/>
          </a:p>
          <a:p>
            <a:endParaRPr lang="cs-CZ" sz="1400" dirty="0"/>
          </a:p>
          <a:p>
            <a:pPr marL="0" indent="0">
              <a:buNone/>
            </a:pPr>
            <a:endParaRPr lang="cs-CZ" sz="1100" dirty="0"/>
          </a:p>
          <a:p>
            <a:endParaRPr lang="cs-CZ" sz="1050" dirty="0"/>
          </a:p>
          <a:p>
            <a:endParaRPr lang="cs-CZ" sz="11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249</TotalTime>
  <Words>180</Words>
  <Application>Microsoft Office PowerPoint</Application>
  <PresentationFormat>Předvádění na obrazovce (4:3)</PresentationFormat>
  <Paragraphs>38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ANOTACE</vt:lpstr>
      <vt:lpstr>NAKLONĚNÁ ROVINA</vt:lpstr>
      <vt:lpstr>Už staří Egypťané využívali ke stavbě pyramid princip nakloněné roviny</vt:lpstr>
      <vt:lpstr>Silnice a cesty při sklonu jsou nakloněné roviny</vt:lpstr>
      <vt:lpstr>Šikmá střecha je nakloněná rovina</vt:lpstr>
      <vt:lpstr>Schody jsou nakloněná rovina</vt:lpstr>
      <vt:lpstr>Svah při sportování</vt:lpstr>
      <vt:lpstr>Vysvětli, jak nakloněná rovina ulehčuje lidem práci ?</vt:lpstr>
      <vt:lpstr>Nájezdy - například pro vozíčkáře</vt:lpstr>
      <vt:lpstr>Škrtni, co není nakloněná rovina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User</dc:creator>
  <cp:lastModifiedBy>Benediktová Vladimíra</cp:lastModifiedBy>
  <cp:revision>47</cp:revision>
  <dcterms:created xsi:type="dcterms:W3CDTF">2013-05-16T18:48:17Z</dcterms:created>
  <dcterms:modified xsi:type="dcterms:W3CDTF">2013-05-28T15:04:16Z</dcterms:modified>
</cp:coreProperties>
</file>