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1"/>
  </p:notesMasterIdLst>
  <p:sldIdLst>
    <p:sldId id="257" r:id="rId2"/>
    <p:sldId id="274" r:id="rId3"/>
    <p:sldId id="275" r:id="rId4"/>
    <p:sldId id="276" r:id="rId5"/>
    <p:sldId id="277" r:id="rId6"/>
    <p:sldId id="278" r:id="rId7"/>
    <p:sldId id="279" r:id="rId8"/>
    <p:sldId id="280" r:id="rId9"/>
    <p:sldId id="27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NÁZEV</a:t>
          </a:r>
          <a:r>
            <a:rPr lang="cs-CZ" smtClean="0"/>
            <a:t>: VY_32_INOVACE_217_FYZIKA_SKUPENSTVÍ </a:t>
          </a:r>
          <a:r>
            <a:rPr lang="cs-CZ" dirty="0" smtClean="0"/>
            <a:t>LÁTEK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NÁZEV ŠKOLY: Základní škola a praktická škola Arkadie o. p. s.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Bc. Vladimíra </a:t>
          </a:r>
          <a:r>
            <a:rPr lang="cs-CZ" dirty="0" err="1" smtClean="0"/>
            <a:t>Benediktová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SKUPENSTVÍ LÁTEK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ČÍSLO PROJEKTU: CZ.1.07./1.4.00/21.2257 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7677967-7BD8-49F8-8D37-B1BFC9C9AB1E}" type="presOf" srcId="{B651F6E3-6281-48DB-9319-2AEAFDAE7572}" destId="{619D679B-A015-4ECF-8348-D1034C574F40}" srcOrd="0" destOrd="0" presId="urn:microsoft.com/office/officeart/2005/8/layout/target3"/>
    <dgm:cxn modelId="{B7DE1C7D-6F02-48BB-B99C-2C743FF96121}" type="presOf" srcId="{D8197B8C-B260-4A16-BDF4-0947B075E274}" destId="{25B08C86-7E15-44DC-BE7F-FFB55DD49D12}" srcOrd="0" destOrd="0" presId="urn:microsoft.com/office/officeart/2005/8/layout/target3"/>
    <dgm:cxn modelId="{BEC79F95-0784-441F-9B5C-FB009A017C1F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28F4940-D2E4-42B4-BF2D-5E801BF02057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BC95E7F-22AA-44CD-BBCB-09F833932A12}" type="presOf" srcId="{D1B46980-6531-4606-95E6-44980827E919}" destId="{6140AFEC-043D-4C43-A2F9-D0F5331DF3A3}" srcOrd="0" destOrd="0" presId="urn:microsoft.com/office/officeart/2005/8/layout/target3"/>
    <dgm:cxn modelId="{AF08869D-AD6D-45E6-81CE-41C333A060DC}" type="presOf" srcId="{4C35D32F-0EAB-4CD7-82EE-45574DC2A586}" destId="{8BEBB6EC-1DAA-4CAC-8A25-BC0FCBD5DBD5}" srcOrd="0" destOrd="0" presId="urn:microsoft.com/office/officeart/2005/8/layout/target3"/>
    <dgm:cxn modelId="{017FD37A-DC80-4DCB-94F8-0E87B2587447}" type="presOf" srcId="{D8197B8C-B260-4A16-BDF4-0947B075E274}" destId="{5A5FFA88-C948-4069-8E93-59FA12366E83}" srcOrd="1" destOrd="0" presId="urn:microsoft.com/office/officeart/2005/8/layout/target3"/>
    <dgm:cxn modelId="{BA93D645-3B53-4D5F-A684-CD163271CDB8}" type="presOf" srcId="{D1D4F407-5343-4D3F-B5B9-D407B03CAEB4}" destId="{D005CE8C-CC26-4C3E-AC11-E15060ECD759}" srcOrd="0" destOrd="0" presId="urn:microsoft.com/office/officeart/2005/8/layout/target3"/>
    <dgm:cxn modelId="{081C3D6E-F34F-446D-9037-03D4BEC5A5BB}" type="presOf" srcId="{D1B46980-6531-4606-95E6-44980827E919}" destId="{2BE915AB-18AA-4053-B92C-3BFC9ED204BB}" srcOrd="1" destOrd="0" presId="urn:microsoft.com/office/officeart/2005/8/layout/target3"/>
    <dgm:cxn modelId="{D700964F-9C86-4D5D-AFCB-2F8FADF59BB3}" type="presOf" srcId="{D1D4F407-5343-4D3F-B5B9-D407B03CAEB4}" destId="{AED2198E-93D5-4001-81B4-73124B309672}" srcOrd="1" destOrd="0" presId="urn:microsoft.com/office/officeart/2005/8/layout/target3"/>
    <dgm:cxn modelId="{E4AD74C5-9DC4-4B86-A2BD-2C267AD85994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18D3304-D14F-439F-AA67-A180C61FA988}" type="presParOf" srcId="{333A1088-737F-45CB-B68E-254E46348037}" destId="{F5ABB229-8D3B-4694-996A-96F23CF14429}" srcOrd="0" destOrd="0" presId="urn:microsoft.com/office/officeart/2005/8/layout/target3"/>
    <dgm:cxn modelId="{F5BE98C3-0A70-4EA9-953A-F93ACF7FC772}" type="presParOf" srcId="{333A1088-737F-45CB-B68E-254E46348037}" destId="{F41139FD-01EE-4571-8B17-4FB00FC51163}" srcOrd="1" destOrd="0" presId="urn:microsoft.com/office/officeart/2005/8/layout/target3"/>
    <dgm:cxn modelId="{41257DD5-0EBA-4817-8918-BCFEB15309E4}" type="presParOf" srcId="{333A1088-737F-45CB-B68E-254E46348037}" destId="{D005CE8C-CC26-4C3E-AC11-E15060ECD759}" srcOrd="2" destOrd="0" presId="urn:microsoft.com/office/officeart/2005/8/layout/target3"/>
    <dgm:cxn modelId="{D96D98CA-D07B-4264-930A-DCE1C95D5B9D}" type="presParOf" srcId="{333A1088-737F-45CB-B68E-254E46348037}" destId="{2C702D82-9B77-49B7-9568-BB8EB47C3372}" srcOrd="3" destOrd="0" presId="urn:microsoft.com/office/officeart/2005/8/layout/target3"/>
    <dgm:cxn modelId="{0FD30A7A-D351-469F-AE9E-C88091D3B155}" type="presParOf" srcId="{333A1088-737F-45CB-B68E-254E46348037}" destId="{A52A0455-90FF-4808-ABD0-F02540D31D5A}" srcOrd="4" destOrd="0" presId="urn:microsoft.com/office/officeart/2005/8/layout/target3"/>
    <dgm:cxn modelId="{8074F819-F506-438B-8F10-638EAE2F7C04}" type="presParOf" srcId="{333A1088-737F-45CB-B68E-254E46348037}" destId="{6140AFEC-043D-4C43-A2F9-D0F5331DF3A3}" srcOrd="5" destOrd="0" presId="urn:microsoft.com/office/officeart/2005/8/layout/target3"/>
    <dgm:cxn modelId="{923C62FC-B8AD-49D9-BE80-B620F1A1AC5A}" type="presParOf" srcId="{333A1088-737F-45CB-B68E-254E46348037}" destId="{9358AC05-5D7D-4327-9F80-1AD486AEA664}" srcOrd="6" destOrd="0" presId="urn:microsoft.com/office/officeart/2005/8/layout/target3"/>
    <dgm:cxn modelId="{885418FE-B04F-48D8-BFD3-05D8E71B1196}" type="presParOf" srcId="{333A1088-737F-45CB-B68E-254E46348037}" destId="{313FC574-E1CD-4FB4-B054-0B805CE0447D}" srcOrd="7" destOrd="0" presId="urn:microsoft.com/office/officeart/2005/8/layout/target3"/>
    <dgm:cxn modelId="{E355D1AB-ABEF-4553-A422-696D97C09725}" type="presParOf" srcId="{333A1088-737F-45CB-B68E-254E46348037}" destId="{619D679B-A015-4ECF-8348-D1034C574F40}" srcOrd="8" destOrd="0" presId="urn:microsoft.com/office/officeart/2005/8/layout/target3"/>
    <dgm:cxn modelId="{59DD5A25-B0A1-4A37-8D40-0A315432BAFB}" type="presParOf" srcId="{333A1088-737F-45CB-B68E-254E46348037}" destId="{322283A8-4A27-4CDA-BAE3-F381106A9174}" srcOrd="9" destOrd="0" presId="urn:microsoft.com/office/officeart/2005/8/layout/target3"/>
    <dgm:cxn modelId="{07817AC4-C002-499A-8FCE-0BE7947336A6}" type="presParOf" srcId="{333A1088-737F-45CB-B68E-254E46348037}" destId="{FFC9F71D-1B4F-4AD9-A4A6-86ADEFC8AF5C}" srcOrd="10" destOrd="0" presId="urn:microsoft.com/office/officeart/2005/8/layout/target3"/>
    <dgm:cxn modelId="{AD3D6AA9-9E00-4A55-B141-0A1C466640E0}" type="presParOf" srcId="{333A1088-737F-45CB-B68E-254E46348037}" destId="{25B08C86-7E15-44DC-BE7F-FFB55DD49D12}" srcOrd="11" destOrd="0" presId="urn:microsoft.com/office/officeart/2005/8/layout/target3"/>
    <dgm:cxn modelId="{FC2AE0F4-0766-418E-A479-0116C46B800B}" type="presParOf" srcId="{333A1088-737F-45CB-B68E-254E46348037}" destId="{76644BE8-9D7C-4C09-B250-3D10AF48CBB7}" srcOrd="12" destOrd="0" presId="urn:microsoft.com/office/officeart/2005/8/layout/target3"/>
    <dgm:cxn modelId="{4B93F257-CE4C-469C-89F5-ED6F473B3716}" type="presParOf" srcId="{333A1088-737F-45CB-B68E-254E46348037}" destId="{EE85B701-7295-41C0-BA7A-34D3756A2AE6}" srcOrd="13" destOrd="0" presId="urn:microsoft.com/office/officeart/2005/8/layout/target3"/>
    <dgm:cxn modelId="{DACCBCDA-3B78-4D42-9F6B-1C81604999D4}" type="presParOf" srcId="{333A1088-737F-45CB-B68E-254E46348037}" destId="{8BEBB6EC-1DAA-4CAC-8A25-BC0FCBD5DBD5}" srcOrd="14" destOrd="0" presId="urn:microsoft.com/office/officeart/2005/8/layout/target3"/>
    <dgm:cxn modelId="{C8474EEE-4B22-4FD1-9E37-FDF67DED0928}" type="presParOf" srcId="{333A1088-737F-45CB-B68E-254E46348037}" destId="{AED2198E-93D5-4001-81B4-73124B309672}" srcOrd="15" destOrd="0" presId="urn:microsoft.com/office/officeart/2005/8/layout/target3"/>
    <dgm:cxn modelId="{503276EB-80A3-4B41-9282-0D547C45CFB6}" type="presParOf" srcId="{333A1088-737F-45CB-B68E-254E46348037}" destId="{2BE915AB-18AA-4053-B92C-3BFC9ED204BB}" srcOrd="16" destOrd="0" presId="urn:microsoft.com/office/officeart/2005/8/layout/target3"/>
    <dgm:cxn modelId="{9082890F-EDDC-48D4-93BC-035D9CCDCD4F}" type="presParOf" srcId="{333A1088-737F-45CB-B68E-254E46348037}" destId="{6BB5E863-4638-4E1D-BFDE-399D028AC4ED}" srcOrd="17" destOrd="0" presId="urn:microsoft.com/office/officeart/2005/8/layout/target3"/>
    <dgm:cxn modelId="{FBB40D94-871C-4BC6-BAF6-073718308B49}" type="presParOf" srcId="{333A1088-737F-45CB-B68E-254E46348037}" destId="{5A5FFA88-C948-4069-8E93-59FA12366E83}" srcOrd="18" destOrd="0" presId="urn:microsoft.com/office/officeart/2005/8/layout/target3"/>
    <dgm:cxn modelId="{C5BA7502-A37A-4DEE-A928-3BE9E347751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praktická škola Arkadie o. p. s.</a:t>
          </a:r>
          <a:endParaRPr lang="cs-CZ" sz="18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Bc. Vladimíra </a:t>
          </a:r>
          <a:r>
            <a:rPr lang="cs-CZ" sz="1800" kern="1200" dirty="0" err="1" smtClean="0"/>
            <a:t>Benediktová</a:t>
          </a:r>
          <a:endParaRPr lang="cs-CZ" sz="18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</a:t>
          </a:r>
          <a:r>
            <a:rPr lang="cs-CZ" sz="1800" kern="1200" smtClean="0"/>
            <a:t>: VY_32_INOVACE_217_FYZIKA_SKUPENSTVÍ </a:t>
          </a:r>
          <a:r>
            <a:rPr lang="cs-CZ" sz="1800" kern="1200" dirty="0" smtClean="0"/>
            <a:t>LÁTEK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SKUPENSTVÍ LÁTEK</a:t>
          </a:r>
          <a:endParaRPr lang="cs-CZ" sz="18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CZ.1.07./1.4.00/21.2257 </a:t>
          </a:r>
          <a:endParaRPr lang="cs-CZ" sz="18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E728F8-373D-465D-980C-F3805179998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413D8E-99E5-414A-92A1-BEFE3333FD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163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9CAE-48AA-4DD0-8674-F6816983386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AA69F-880D-483B-A893-AA836CDE7E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9CAE-48AA-4DD0-8674-F6816983386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AA69F-880D-483B-A893-AA836CDE7E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9CAE-48AA-4DD0-8674-F6816983386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AA69F-880D-483B-A893-AA836CDE7E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9CAE-48AA-4DD0-8674-F6816983386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AA69F-880D-483B-A893-AA836CDE7E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9CAE-48AA-4DD0-8674-F6816983386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AA69F-880D-483B-A893-AA836CDE7E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9CAE-48AA-4DD0-8674-F6816983386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AA69F-880D-483B-A893-AA836CDE7E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9CAE-48AA-4DD0-8674-F6816983386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AA69F-880D-483B-A893-AA836CDE7E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9CAE-48AA-4DD0-8674-F6816983386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AA69F-880D-483B-A893-AA836CDE7E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9CAE-48AA-4DD0-8674-F6816983386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AA69F-880D-483B-A893-AA836CDE7E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9CAE-48AA-4DD0-8674-F6816983386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AA69F-880D-483B-A893-AA836CDE7E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9CAE-48AA-4DD0-8674-F6816983386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AA69F-880D-483B-A893-AA836CDE7E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A99CAE-48AA-4DD0-8674-F6816983386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DAA69F-880D-483B-A893-AA836CDE7E0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gi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899487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Materiál určený pro výuku </a:t>
            </a:r>
            <a:r>
              <a:rPr lang="cs-CZ" dirty="0" smtClean="0"/>
              <a:t>Fyziky </a:t>
            </a:r>
            <a:r>
              <a:rPr lang="cs-CZ" dirty="0"/>
              <a:t>v 9. ročníku základní školy </a:t>
            </a:r>
            <a:r>
              <a:rPr lang="cs-CZ" dirty="0" smtClean="0"/>
              <a:t>praktické</a:t>
            </a:r>
            <a:endParaRPr lang="cs-CZ" dirty="0"/>
          </a:p>
          <a:p>
            <a:r>
              <a:rPr lang="cs-CZ" dirty="0"/>
              <a:t>Výklad nového učiva </a:t>
            </a:r>
            <a:r>
              <a:rPr lang="cs-CZ"/>
              <a:t>– </a:t>
            </a:r>
            <a:r>
              <a:rPr lang="cs-CZ" dirty="0"/>
              <a:t>S</a:t>
            </a:r>
            <a:r>
              <a:rPr lang="cs-CZ" smtClean="0"/>
              <a:t>kupenství </a:t>
            </a:r>
            <a:r>
              <a:rPr lang="cs-CZ" dirty="0" smtClean="0"/>
              <a:t>látek</a:t>
            </a:r>
          </a:p>
          <a:p>
            <a:r>
              <a:rPr lang="cs-CZ" dirty="0" smtClean="0"/>
              <a:t>Charakteristika: skupenství látek, skupenství pevné, skupenství kapalné, skupenství plynné, tání, tavení, tuhnutí, vypařování, kapalnění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Použití na interaktivní tabuli</a:t>
            </a:r>
          </a:p>
          <a:p>
            <a:r>
              <a:rPr lang="cs-CZ" dirty="0"/>
              <a:t>Práce žáky zaujala, aktivně </a:t>
            </a:r>
            <a:r>
              <a:rPr lang="cs-CZ" dirty="0" smtClean="0"/>
              <a:t>spolupracovali při osvojování nového učiva</a:t>
            </a:r>
          </a:p>
          <a:p>
            <a:r>
              <a:rPr lang="cs-CZ" dirty="0" smtClean="0"/>
              <a:t>Vytvořeno 24. 4.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817163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Látky se vyskytují v několika skupenstvích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386608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PEVNÉM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KAPALNÉM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PLYNNÉM</a:t>
            </a:r>
            <a:endParaRPr lang="cs-CZ" dirty="0"/>
          </a:p>
        </p:txBody>
      </p:sp>
      <p:pic>
        <p:nvPicPr>
          <p:cNvPr id="1034" name="Picture 10" descr="C:\Users\User\AppData\Local\Microsoft\Windows\Temporary Internet Files\Content.IE5\XQS3PGP2\MC9002321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628800"/>
            <a:ext cx="1969129" cy="1084907"/>
          </a:xfrm>
          <a:prstGeom prst="rect">
            <a:avLst/>
          </a:prstGeom>
          <a:noFill/>
        </p:spPr>
      </p:pic>
      <p:pic>
        <p:nvPicPr>
          <p:cNvPr id="1036" name="Picture 12" descr="C:\Users\User\AppData\Local\Microsoft\Windows\Temporary Internet Files\Content.IE5\6FJYVSA6\MC9003051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2852936"/>
            <a:ext cx="1458468" cy="1816913"/>
          </a:xfrm>
          <a:prstGeom prst="rect">
            <a:avLst/>
          </a:prstGeom>
          <a:noFill/>
        </p:spPr>
      </p:pic>
      <p:pic>
        <p:nvPicPr>
          <p:cNvPr id="1038" name="Picture 14" descr="C:\Users\User\AppData\Local\Microsoft\Windows\Temporary Internet Files\Content.IE5\XQS3PGP2\MC90031126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3068960"/>
            <a:ext cx="1538145" cy="1707644"/>
          </a:xfrm>
          <a:prstGeom prst="rect">
            <a:avLst/>
          </a:prstGeom>
          <a:noFill/>
        </p:spPr>
      </p:pic>
      <p:pic>
        <p:nvPicPr>
          <p:cNvPr id="1040" name="Picture 16" descr="C:\Users\User\AppData\Local\Microsoft\Windows\Temporary Internet Files\Content.IE5\5CC25BQH\MP90040288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1628800"/>
            <a:ext cx="1619672" cy="1214754"/>
          </a:xfrm>
          <a:prstGeom prst="rect">
            <a:avLst/>
          </a:prstGeom>
          <a:noFill/>
        </p:spPr>
      </p:pic>
      <p:pic>
        <p:nvPicPr>
          <p:cNvPr id="1045" name="Picture 21" descr="C:\Users\User\AppData\Local\Microsoft\Windows\Temporary Internet Files\Content.IE5\637121T3\MC90016055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848" y="5013176"/>
            <a:ext cx="1530714" cy="1525896"/>
          </a:xfrm>
          <a:prstGeom prst="rect">
            <a:avLst/>
          </a:prstGeom>
          <a:noFill/>
        </p:spPr>
      </p:pic>
      <p:pic>
        <p:nvPicPr>
          <p:cNvPr id="1046" name="Picture 22" descr="C:\Users\User\AppData\Local\Microsoft\Windows\Temporary Internet Files\Content.IE5\T91O9917\MM900234713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92080" y="5229200"/>
            <a:ext cx="1219200" cy="1219200"/>
          </a:xfrm>
          <a:prstGeom prst="rect">
            <a:avLst/>
          </a:prstGeom>
          <a:noFill/>
        </p:spPr>
      </p:pic>
      <p:pic>
        <p:nvPicPr>
          <p:cNvPr id="1050" name="Picture 26" descr="C:\Users\User\AppData\Local\Microsoft\Windows\Temporary Internet Files\Content.IE5\SF2GM8PH\MC900297985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92280" y="5013176"/>
            <a:ext cx="1669694" cy="1496873"/>
          </a:xfrm>
          <a:prstGeom prst="rect">
            <a:avLst/>
          </a:prstGeom>
          <a:noFill/>
        </p:spPr>
      </p:pic>
      <p:pic>
        <p:nvPicPr>
          <p:cNvPr id="1051" name="Picture 27" descr="C:\Users\User\AppData\Local\Microsoft\Windows\Temporary Internet Files\Content.IE5\WL428E9A\MP90040120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24328" y="3068960"/>
            <a:ext cx="1252260" cy="1565707"/>
          </a:xfrm>
          <a:prstGeom prst="rect">
            <a:avLst/>
          </a:prstGeom>
          <a:noFill/>
        </p:spPr>
      </p:pic>
      <p:pic>
        <p:nvPicPr>
          <p:cNvPr id="1056" name="Picture 32" descr="C:\Users\User\AppData\Local\Microsoft\Windows\Temporary Internet Files\Content.IE5\637121T3\MP900401295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380312" y="1484784"/>
            <a:ext cx="1296144" cy="12961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6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Voda má tři skupenství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62784" y="1628800"/>
            <a:ext cx="11737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/>
              <a:t>PEVNÉ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07904" y="1844824"/>
            <a:ext cx="15485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/>
              <a:t>KAPALNÉ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76256" y="2348880"/>
            <a:ext cx="13313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/>
              <a:t>PLYNNÉ</a:t>
            </a:r>
            <a:endParaRPr lang="cs-CZ" sz="2800" b="1" dirty="0"/>
          </a:p>
        </p:txBody>
      </p:sp>
      <p:pic>
        <p:nvPicPr>
          <p:cNvPr id="6" name="Picture 6" descr="C:\Users\User\AppData\Local\Microsoft\Windows\Temporary Internet Files\Content.IE5\5CC25BQH\MP90042521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204864"/>
            <a:ext cx="2287907" cy="2571899"/>
          </a:xfrm>
          <a:prstGeom prst="rect">
            <a:avLst/>
          </a:prstGeom>
          <a:noFill/>
        </p:spPr>
      </p:pic>
      <p:pic>
        <p:nvPicPr>
          <p:cNvPr id="7" name="Picture 7" descr="C:\Users\User\AppData\Local\Microsoft\Windows\Temporary Internet Files\Content.IE5\6FJYVSA6\MP90039993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2492896"/>
            <a:ext cx="2081784" cy="3121152"/>
          </a:xfrm>
          <a:prstGeom prst="rect">
            <a:avLst/>
          </a:prstGeom>
          <a:noFill/>
        </p:spPr>
      </p:pic>
      <p:pic>
        <p:nvPicPr>
          <p:cNvPr id="8" name="Picture 2" descr="C:\Users\User\AppData\Local\Microsoft\Windows\Temporary Internet Files\Content.IE5\WL428E9A\MP90042285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2996952"/>
            <a:ext cx="2157791" cy="3028217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39552" y="4941168"/>
            <a:ext cx="22180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např. sníh, led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3968" y="5805264"/>
            <a:ext cx="8930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voda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36296" y="6165304"/>
            <a:ext cx="8345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pára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0"/>
                            </p:stCondLst>
                            <p:childTnLst>
                              <p:par>
                                <p:cTn id="33" presetID="2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8000"/>
                            </p:stCondLst>
                            <p:childTnLst>
                              <p:par>
                                <p:cTn id="44" presetID="5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0"/>
                            </p:stCondLst>
                            <p:childTnLst>
                              <p:par>
                                <p:cTn id="5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4" grpId="1"/>
      <p:bldP spid="5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Změna pevné látky v kapalnou se nazývá </a:t>
            </a:r>
            <a:r>
              <a:rPr lang="cs-CZ" sz="4000" b="1" dirty="0" smtClean="0"/>
              <a:t>TÁNÍ</a:t>
            </a:r>
            <a:r>
              <a:rPr lang="cs-CZ" sz="4000" dirty="0" smtClean="0"/>
              <a:t>, někdy TAVENÍ</a:t>
            </a:r>
            <a:endParaRPr lang="cs-CZ" sz="4000" dirty="0"/>
          </a:p>
        </p:txBody>
      </p:sp>
      <p:pic>
        <p:nvPicPr>
          <p:cNvPr id="3" name="Picture 9" descr="C:\Users\User\AppData\Local\Microsoft\Windows\Temporary Internet Files\Content.IE5\YUWUC4CL\MP9004388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2708920"/>
            <a:ext cx="2156799" cy="1709936"/>
          </a:xfrm>
          <a:prstGeom prst="rect">
            <a:avLst/>
          </a:prstGeom>
          <a:noFill/>
        </p:spPr>
      </p:pic>
      <p:sp>
        <p:nvSpPr>
          <p:cNvPr id="4" name="Šipka dolů 3"/>
          <p:cNvSpPr/>
          <p:nvPr/>
        </p:nvSpPr>
        <p:spPr>
          <a:xfrm rot="16200000">
            <a:off x="4581712" y="2915232"/>
            <a:ext cx="484632" cy="18002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4" descr="C:\Users\User\AppData\Local\Microsoft\Windows\Temporary Internet Files\Content.IE5\8XMJSTAW\MC90044175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2492896"/>
            <a:ext cx="1951112" cy="195111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386351" y="4869160"/>
            <a:ext cx="4976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/>
              <a:t>Zahříváním se led mění ve vodu.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3968" y="3284984"/>
            <a:ext cx="6633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tání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Změna kapalné látky v pevnou se nazývá </a:t>
            </a:r>
            <a:r>
              <a:rPr lang="cs-CZ" sz="4000" b="1" dirty="0" smtClean="0"/>
              <a:t>TUHNUTÍ</a:t>
            </a:r>
            <a:endParaRPr lang="cs-CZ" sz="4000" b="1" dirty="0"/>
          </a:p>
        </p:txBody>
      </p:sp>
      <p:pic>
        <p:nvPicPr>
          <p:cNvPr id="5" name="Picture 4" descr="C:\Users\User\AppData\Local\Microsoft\Windows\Temporary Internet Files\Content.IE5\8XMJSTAW\MC90044175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276872"/>
            <a:ext cx="1951112" cy="195111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547664" y="5013176"/>
            <a:ext cx="48682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Ochlazením se voda mění v led.</a:t>
            </a:r>
            <a:endParaRPr lang="cs-CZ" sz="2800" b="1" dirty="0"/>
          </a:p>
        </p:txBody>
      </p:sp>
      <p:sp>
        <p:nvSpPr>
          <p:cNvPr id="11" name="Šipka dolů 10"/>
          <p:cNvSpPr/>
          <p:nvPr/>
        </p:nvSpPr>
        <p:spPr>
          <a:xfrm rot="16200000">
            <a:off x="3717616" y="2771216"/>
            <a:ext cx="484632" cy="151216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2780928"/>
            <a:ext cx="1107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tuhnutí</a:t>
            </a:r>
            <a:endParaRPr lang="cs-CZ" sz="2400" dirty="0"/>
          </a:p>
        </p:txBody>
      </p:sp>
      <p:pic>
        <p:nvPicPr>
          <p:cNvPr id="1026" name="Picture 2" descr="C:\Users\User\AppData\Local\Microsoft\Windows\Temporary Internet Files\Content.IE5\XQS3PGP2\MP90040288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916832"/>
            <a:ext cx="4019939" cy="30149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Změna kapalné látky v plynnou se nazývá </a:t>
            </a:r>
            <a:r>
              <a:rPr lang="cs-CZ" sz="4000" b="1" dirty="0" smtClean="0"/>
              <a:t>VYPAŘOVÁNÍ</a:t>
            </a:r>
            <a:endParaRPr lang="cs-CZ" sz="4000" b="1" dirty="0"/>
          </a:p>
        </p:txBody>
      </p:sp>
      <p:pic>
        <p:nvPicPr>
          <p:cNvPr id="5" name="Picture 4" descr="C:\Users\User\AppData\Local\Microsoft\Windows\Temporary Internet Files\Content.IE5\8XMJSTAW\MC90044175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276872"/>
            <a:ext cx="1951112" cy="195111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547664" y="5013176"/>
            <a:ext cx="50282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Zahříváním se voda mění v páru.</a:t>
            </a:r>
            <a:endParaRPr lang="cs-CZ" sz="2800" b="1" dirty="0"/>
          </a:p>
        </p:txBody>
      </p:sp>
      <p:sp>
        <p:nvSpPr>
          <p:cNvPr id="11" name="Šipka dolů 10"/>
          <p:cNvSpPr/>
          <p:nvPr/>
        </p:nvSpPr>
        <p:spPr>
          <a:xfrm rot="16200000">
            <a:off x="3717616" y="2771216"/>
            <a:ext cx="484632" cy="151216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8" descr="C:\Users\User\AppData\Local\Microsoft\Windows\Temporary Internet Files\Content.IE5\YUWUC4CL\MC90019583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2492896"/>
            <a:ext cx="1807769" cy="1542593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131840" y="2852936"/>
            <a:ext cx="15526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vypařování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Změna plynné látky v kapalnou se nazývá </a:t>
            </a:r>
            <a:r>
              <a:rPr lang="cs-CZ" sz="4000" b="1" dirty="0" smtClean="0"/>
              <a:t>KAPALNĚNÍ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47664" y="5013176"/>
            <a:ext cx="73109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Pára se ochlazením mění ve vodu (vodní kapky).</a:t>
            </a:r>
            <a:endParaRPr lang="cs-CZ" sz="2800" b="1" dirty="0"/>
          </a:p>
        </p:txBody>
      </p:sp>
      <p:sp>
        <p:nvSpPr>
          <p:cNvPr id="11" name="Šipka dolů 10"/>
          <p:cNvSpPr/>
          <p:nvPr/>
        </p:nvSpPr>
        <p:spPr>
          <a:xfrm rot="16200000">
            <a:off x="3717616" y="2771216"/>
            <a:ext cx="484632" cy="151216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8" descr="C:\Users\User\AppData\Local\Microsoft\Windows\Temporary Internet Files\Content.IE5\YUWUC4CL\MC9001958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564904"/>
            <a:ext cx="1807769" cy="1542593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131840" y="2852936"/>
            <a:ext cx="13944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kapalnění</a:t>
            </a:r>
            <a:endParaRPr lang="cs-CZ" sz="2400" dirty="0"/>
          </a:p>
        </p:txBody>
      </p:sp>
      <p:pic>
        <p:nvPicPr>
          <p:cNvPr id="1026" name="Picture 2" descr="C:\Users\User\AppData\Local\Microsoft\Windows\Temporary Internet Files\Content.IE5\8XMJSTAW\MP90043045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2204864"/>
            <a:ext cx="2468552" cy="24928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/>
          <a:lstStyle/>
          <a:p>
            <a:r>
              <a:rPr lang="cs-CZ" sz="2800" u="sng" dirty="0" smtClean="0">
                <a:hlinkClick r:id="rId2"/>
              </a:rPr>
              <a:t>www.</a:t>
            </a:r>
            <a:r>
              <a:rPr lang="cs-CZ" sz="2800" u="sng" dirty="0" err="1" smtClean="0">
                <a:hlinkClick r:id="rId2"/>
              </a:rPr>
              <a:t>microsoft.office.com</a:t>
            </a:r>
            <a:endParaRPr lang="cs-CZ" sz="2800" u="sng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pPr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2524069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840</TotalTime>
  <Words>194</Words>
  <Application>Microsoft Office PowerPoint</Application>
  <PresentationFormat>Předvádění na obrazovce (4:3)</PresentationFormat>
  <Paragraphs>43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 </vt:lpstr>
      <vt:lpstr>Látky se vyskytují v několika skupenstvích</vt:lpstr>
      <vt:lpstr>Voda má tři skupenství</vt:lpstr>
      <vt:lpstr>Změna pevné látky v kapalnou se nazývá TÁNÍ, někdy TAVENÍ</vt:lpstr>
      <vt:lpstr>Změna kapalné látky v pevnou se nazývá TUHNUTÍ</vt:lpstr>
      <vt:lpstr>Změna kapalné látky v plynnou se nazývá VYPAŘOVÁNÍ</vt:lpstr>
      <vt:lpstr>Změna plynné látky v kapalnou se nazývá KAPALNĚNÍ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Benediktová Vladimíra</cp:lastModifiedBy>
  <cp:revision>80</cp:revision>
  <dcterms:created xsi:type="dcterms:W3CDTF">2013-03-31T11:28:41Z</dcterms:created>
  <dcterms:modified xsi:type="dcterms:W3CDTF">2013-05-28T11:05:55Z</dcterms:modified>
</cp:coreProperties>
</file>