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Override PartName="/ppt/diagrams/quickStyle1.xml" ContentType="application/vnd.openxmlformats-officedocument.drawingml.diagramStyle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  <p:sldId id="263" r:id="rId9"/>
    <p:sldId id="266" r:id="rId10"/>
    <p:sldId id="264" r:id="rId11"/>
    <p:sldId id="265" r:id="rId12"/>
    <p:sldId id="268" r:id="rId13"/>
    <p:sldId id="269" r:id="rId14"/>
    <p:sldId id="267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VY_32_INOVACE_15_ČJ TEMATICKÉ PROVĚRKY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Fukalová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SLOVESA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CZ.1.07/1.4.00/21.3551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ScaleY="90878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585" custLinFactNeighborY="-106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8E5D9C6-FDA4-42A6-8B93-183D613AF1A6}" type="presOf" srcId="{D1D4F407-5343-4D3F-B5B9-D407B03CAEB4}" destId="{AED2198E-93D5-4001-81B4-73124B309672}" srcOrd="1" destOrd="0" presId="urn:microsoft.com/office/officeart/2005/8/layout/target3"/>
    <dgm:cxn modelId="{430FF2B5-870F-499E-AB7F-69DDF6DC0FD4}" type="presOf" srcId="{B651F6E3-6281-48DB-9319-2AEAFDAE7572}" destId="{6BB5E863-4638-4E1D-BFDE-399D028AC4ED}" srcOrd="1" destOrd="0" presId="urn:microsoft.com/office/officeart/2005/8/layout/target3"/>
    <dgm:cxn modelId="{14749C12-AFFB-4B54-B0EC-8785308F7E37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240063F-86A6-43F2-9D55-C3D2D06442F0}" type="presOf" srcId="{D8197B8C-B260-4A16-BDF4-0947B075E274}" destId="{25B08C86-7E15-44DC-BE7F-FFB55DD49D12}" srcOrd="0" destOrd="0" presId="urn:microsoft.com/office/officeart/2005/8/layout/target3"/>
    <dgm:cxn modelId="{E62E5EDE-96C3-42B1-A3E2-DF4AE3518319}" type="presOf" srcId="{D1B46980-6531-4606-95E6-44980827E919}" destId="{2BE915AB-18AA-4053-B92C-3BFC9ED204BB}" srcOrd="1" destOrd="0" presId="urn:microsoft.com/office/officeart/2005/8/layout/target3"/>
    <dgm:cxn modelId="{1996BA89-EDBB-4B42-BDF6-3615D5F4237A}" type="presOf" srcId="{4C35D32F-0EAB-4CD7-82EE-45574DC2A586}" destId="{8BEBB6EC-1DAA-4CAC-8A25-BC0FCBD5DBD5}" srcOrd="0" destOrd="0" presId="urn:microsoft.com/office/officeart/2005/8/layout/target3"/>
    <dgm:cxn modelId="{C3C59A82-2879-430A-9A07-3CC97EC91183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31C8DAE-5B57-4CB7-B9E7-C771B9A56E05}" type="presOf" srcId="{757F3AB3-0718-4624-B441-E567A8F0AB56}" destId="{333A1088-737F-45CB-B68E-254E46348037}" srcOrd="0" destOrd="0" presId="urn:microsoft.com/office/officeart/2005/8/layout/target3"/>
    <dgm:cxn modelId="{18429E97-F9EF-4026-9DAE-C892FBBCDA8A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33BD999-8577-420A-A68D-3EAF9D7CC40A}" type="presOf" srcId="{4C35D32F-0EAB-4CD7-82EE-45574DC2A586}" destId="{890E4F0B-2866-4A3F-A3C7-2A14B1797930}" srcOrd="1" destOrd="0" presId="urn:microsoft.com/office/officeart/2005/8/layout/target3"/>
    <dgm:cxn modelId="{13FC61FC-58D3-4726-B51F-EB3766CF8D71}" type="presOf" srcId="{B651F6E3-6281-48DB-9319-2AEAFDAE7572}" destId="{619D679B-A015-4ECF-8348-D1034C574F40}" srcOrd="0" destOrd="0" presId="urn:microsoft.com/office/officeart/2005/8/layout/target3"/>
    <dgm:cxn modelId="{7A30F551-7D6B-4B9F-A1CE-6FC0746E4CBF}" type="presParOf" srcId="{333A1088-737F-45CB-B68E-254E46348037}" destId="{F5ABB229-8D3B-4694-996A-96F23CF14429}" srcOrd="0" destOrd="0" presId="urn:microsoft.com/office/officeart/2005/8/layout/target3"/>
    <dgm:cxn modelId="{2F6700C6-12DF-4813-A685-0B7C1E8A9AF8}" type="presParOf" srcId="{333A1088-737F-45CB-B68E-254E46348037}" destId="{F41139FD-01EE-4571-8B17-4FB00FC51163}" srcOrd="1" destOrd="0" presId="urn:microsoft.com/office/officeart/2005/8/layout/target3"/>
    <dgm:cxn modelId="{3ACDDE09-FD3C-4EFE-ABC5-02CF17995771}" type="presParOf" srcId="{333A1088-737F-45CB-B68E-254E46348037}" destId="{D005CE8C-CC26-4C3E-AC11-E15060ECD759}" srcOrd="2" destOrd="0" presId="urn:microsoft.com/office/officeart/2005/8/layout/target3"/>
    <dgm:cxn modelId="{48A66AA6-8852-489E-8E6E-8B595909A61F}" type="presParOf" srcId="{333A1088-737F-45CB-B68E-254E46348037}" destId="{2C702D82-9B77-49B7-9568-BB8EB47C3372}" srcOrd="3" destOrd="0" presId="urn:microsoft.com/office/officeart/2005/8/layout/target3"/>
    <dgm:cxn modelId="{CDE41240-A1D4-4E79-AD74-B9040A7D60E8}" type="presParOf" srcId="{333A1088-737F-45CB-B68E-254E46348037}" destId="{A52A0455-90FF-4808-ABD0-F02540D31D5A}" srcOrd="4" destOrd="0" presId="urn:microsoft.com/office/officeart/2005/8/layout/target3"/>
    <dgm:cxn modelId="{78578FDF-5EE6-4AF8-8D51-5F14D3831758}" type="presParOf" srcId="{333A1088-737F-45CB-B68E-254E46348037}" destId="{6140AFEC-043D-4C43-A2F9-D0F5331DF3A3}" srcOrd="5" destOrd="0" presId="urn:microsoft.com/office/officeart/2005/8/layout/target3"/>
    <dgm:cxn modelId="{05E489BB-383B-41F2-922B-817F6D343605}" type="presParOf" srcId="{333A1088-737F-45CB-B68E-254E46348037}" destId="{9358AC05-5D7D-4327-9F80-1AD486AEA664}" srcOrd="6" destOrd="0" presId="urn:microsoft.com/office/officeart/2005/8/layout/target3"/>
    <dgm:cxn modelId="{3918A4C8-5F9F-4A96-B424-75A6438C4861}" type="presParOf" srcId="{333A1088-737F-45CB-B68E-254E46348037}" destId="{313FC574-E1CD-4FB4-B054-0B805CE0447D}" srcOrd="7" destOrd="0" presId="urn:microsoft.com/office/officeart/2005/8/layout/target3"/>
    <dgm:cxn modelId="{7D732811-9A6D-4CCB-A060-083E22F25004}" type="presParOf" srcId="{333A1088-737F-45CB-B68E-254E46348037}" destId="{619D679B-A015-4ECF-8348-D1034C574F40}" srcOrd="8" destOrd="0" presId="urn:microsoft.com/office/officeart/2005/8/layout/target3"/>
    <dgm:cxn modelId="{ADF5B84A-FDBD-4A84-AEC1-7D826671BBBC}" type="presParOf" srcId="{333A1088-737F-45CB-B68E-254E46348037}" destId="{322283A8-4A27-4CDA-BAE3-F381106A9174}" srcOrd="9" destOrd="0" presId="urn:microsoft.com/office/officeart/2005/8/layout/target3"/>
    <dgm:cxn modelId="{564158F0-CE5F-4FA2-B713-57DD96D0DEE5}" type="presParOf" srcId="{333A1088-737F-45CB-B68E-254E46348037}" destId="{FFC9F71D-1B4F-4AD9-A4A6-86ADEFC8AF5C}" srcOrd="10" destOrd="0" presId="urn:microsoft.com/office/officeart/2005/8/layout/target3"/>
    <dgm:cxn modelId="{13EDA8B2-29DA-4700-B471-9081A264A7D9}" type="presParOf" srcId="{333A1088-737F-45CB-B68E-254E46348037}" destId="{25B08C86-7E15-44DC-BE7F-FFB55DD49D12}" srcOrd="11" destOrd="0" presId="urn:microsoft.com/office/officeart/2005/8/layout/target3"/>
    <dgm:cxn modelId="{A3E62F0F-D327-4F4C-881E-AEE3893368A8}" type="presParOf" srcId="{333A1088-737F-45CB-B68E-254E46348037}" destId="{76644BE8-9D7C-4C09-B250-3D10AF48CBB7}" srcOrd="12" destOrd="0" presId="urn:microsoft.com/office/officeart/2005/8/layout/target3"/>
    <dgm:cxn modelId="{702FCBD1-EFB9-4553-9544-00FE57BDB78E}" type="presParOf" srcId="{333A1088-737F-45CB-B68E-254E46348037}" destId="{EE85B701-7295-41C0-BA7A-34D3756A2AE6}" srcOrd="13" destOrd="0" presId="urn:microsoft.com/office/officeart/2005/8/layout/target3"/>
    <dgm:cxn modelId="{7D7FF61E-F970-4FF9-8132-E52F0B41FF90}" type="presParOf" srcId="{333A1088-737F-45CB-B68E-254E46348037}" destId="{8BEBB6EC-1DAA-4CAC-8A25-BC0FCBD5DBD5}" srcOrd="14" destOrd="0" presId="urn:microsoft.com/office/officeart/2005/8/layout/target3"/>
    <dgm:cxn modelId="{70E5DAB6-7ADD-452D-8DEB-25806B81006F}" type="presParOf" srcId="{333A1088-737F-45CB-B68E-254E46348037}" destId="{AED2198E-93D5-4001-81B4-73124B309672}" srcOrd="15" destOrd="0" presId="urn:microsoft.com/office/officeart/2005/8/layout/target3"/>
    <dgm:cxn modelId="{D56B9360-3E3D-4005-9E3E-92C00AD7A631}" type="presParOf" srcId="{333A1088-737F-45CB-B68E-254E46348037}" destId="{2BE915AB-18AA-4053-B92C-3BFC9ED204BB}" srcOrd="16" destOrd="0" presId="urn:microsoft.com/office/officeart/2005/8/layout/target3"/>
    <dgm:cxn modelId="{9E412778-910D-4D92-B08E-0D9341857D97}" type="presParOf" srcId="{333A1088-737F-45CB-B68E-254E46348037}" destId="{6BB5E863-4638-4E1D-BFDE-399D028AC4ED}" srcOrd="17" destOrd="0" presId="urn:microsoft.com/office/officeart/2005/8/layout/target3"/>
    <dgm:cxn modelId="{28AAE628-04EE-4DB9-BC68-DFC5295514F1}" type="presParOf" srcId="{333A1088-737F-45CB-B68E-254E46348037}" destId="{5A5FFA88-C948-4069-8E93-59FA12366E83}" srcOrd="18" destOrd="0" presId="urn:microsoft.com/office/officeart/2005/8/layout/target3"/>
    <dgm:cxn modelId="{15FBB7CD-12E0-4324-B160-5970A8C6510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384376" cy="338437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677165" y="0"/>
          <a:ext cx="6156684" cy="338437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</a:t>
          </a:r>
          <a:endParaRPr lang="cs-CZ" sz="2000" kern="1200" dirty="0"/>
        </a:p>
      </dsp:txBody>
      <dsp:txXfrm>
        <a:off x="1677165" y="0"/>
        <a:ext cx="6156684" cy="541500"/>
      </dsp:txXfrm>
    </dsp:sp>
    <dsp:sp modelId="{A52A0455-90FF-4808-ABD0-F02540D31D5A}">
      <dsp:nvSpPr>
        <dsp:cNvPr id="0" name=""/>
        <dsp:cNvSpPr/>
      </dsp:nvSpPr>
      <dsp:spPr>
        <a:xfrm>
          <a:off x="355359" y="541500"/>
          <a:ext cx="2673657" cy="26736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692188" y="663445"/>
          <a:ext cx="6156684" cy="242976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Fukalová</a:t>
          </a:r>
          <a:endParaRPr lang="cs-CZ" sz="2000" kern="1200" dirty="0"/>
        </a:p>
      </dsp:txBody>
      <dsp:txXfrm>
        <a:off x="1692188" y="663445"/>
        <a:ext cx="6156684" cy="492104"/>
      </dsp:txXfrm>
    </dsp:sp>
    <dsp:sp modelId="{313FC574-E1CD-4FB4-B054-0B805CE0447D}">
      <dsp:nvSpPr>
        <dsp:cNvPr id="0" name=""/>
        <dsp:cNvSpPr/>
      </dsp:nvSpPr>
      <dsp:spPr>
        <a:xfrm>
          <a:off x="710718" y="1083000"/>
          <a:ext cx="1962938" cy="196293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692188" y="1083000"/>
          <a:ext cx="6156684" cy="196293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VY_32_INOVACE_15_ČJ TEMATICKÉ PROVĚRKY</a:t>
          </a:r>
          <a:endParaRPr lang="cs-CZ" sz="2000" kern="1200" dirty="0"/>
        </a:p>
      </dsp:txBody>
      <dsp:txXfrm>
        <a:off x="1692188" y="1083000"/>
        <a:ext cx="6156684" cy="541500"/>
      </dsp:txXfrm>
    </dsp:sp>
    <dsp:sp modelId="{FFC9F71D-1B4F-4AD9-A4A6-86ADEFC8AF5C}">
      <dsp:nvSpPr>
        <dsp:cNvPr id="0" name=""/>
        <dsp:cNvSpPr/>
      </dsp:nvSpPr>
      <dsp:spPr>
        <a:xfrm>
          <a:off x="1066078" y="1624500"/>
          <a:ext cx="1252219" cy="125221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692188" y="1624500"/>
          <a:ext cx="6156684" cy="12522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SLOVESA</a:t>
          </a:r>
          <a:endParaRPr lang="cs-CZ" sz="2000" kern="1200" dirty="0"/>
        </a:p>
      </dsp:txBody>
      <dsp:txXfrm>
        <a:off x="1692188" y="1624500"/>
        <a:ext cx="6156684" cy="541500"/>
      </dsp:txXfrm>
    </dsp:sp>
    <dsp:sp modelId="{EE85B701-7295-41C0-BA7A-34D3756A2AE6}">
      <dsp:nvSpPr>
        <dsp:cNvPr id="0" name=""/>
        <dsp:cNvSpPr/>
      </dsp:nvSpPr>
      <dsp:spPr>
        <a:xfrm>
          <a:off x="1421437" y="2166000"/>
          <a:ext cx="541500" cy="5415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656171" y="2160239"/>
          <a:ext cx="6156684" cy="5415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CZ.1.07/1.4.00/21.3551</a:t>
          </a:r>
          <a:endParaRPr lang="cs-CZ" sz="2000" kern="1200" dirty="0"/>
        </a:p>
      </dsp:txBody>
      <dsp:txXfrm>
        <a:off x="1656171" y="2160239"/>
        <a:ext cx="6156684" cy="5415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07103F4-A9E7-49BE-88C1-552B86A87718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01FA63-73E7-4F4D-841A-760EC6066C2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112684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SLOVESA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3429000"/>
            <a:ext cx="6368752" cy="766936"/>
          </a:xfrm>
        </p:spPr>
        <p:txBody>
          <a:bodyPr/>
          <a:lstStyle/>
          <a:p>
            <a:r>
              <a:rPr lang="cs-CZ" dirty="0" smtClean="0"/>
              <a:t>Staň se kouzelníkem </a:t>
            </a:r>
            <a:endParaRPr lang="cs-CZ" dirty="0"/>
          </a:p>
        </p:txBody>
      </p:sp>
      <p:pic>
        <p:nvPicPr>
          <p:cNvPr id="1026" name="Picture 2" descr="C:\Users\hfukalova\AppData\Local\Microsoft\Windows\Temporary Internet Files\Content.IE5\3OU5ETHM\MC90042983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077072"/>
            <a:ext cx="1866900" cy="1428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99121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539955812"/>
              </p:ext>
            </p:extLst>
          </p:nvPr>
        </p:nvGraphicFramePr>
        <p:xfrm>
          <a:off x="539552" y="908720"/>
          <a:ext cx="7848872" cy="33843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851920" y="942604"/>
            <a:ext cx="46805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dirty="0"/>
              <a:t>Základní škola a Mateřská škola Halže, příspěvková organizace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051238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Tematická prověrka, ve které si žáci zábavnou formou prověří své znalosti o slovesech</a:t>
            </a:r>
          </a:p>
          <a:p>
            <a:r>
              <a:rPr lang="cs-CZ" dirty="0" smtClean="0"/>
              <a:t>Je určena žákům 4. nebo 5. ročníku a pro použití na interaktivní tabuli</a:t>
            </a:r>
          </a:p>
          <a:p>
            <a:r>
              <a:rPr lang="cs-CZ" dirty="0" smtClean="0"/>
              <a:t>Součástí materiálu je pracovní list s úkoly a obrázky</a:t>
            </a:r>
          </a:p>
          <a:p>
            <a:r>
              <a:rPr lang="cs-CZ" dirty="0" smtClean="0"/>
              <a:t>Za chybně splněný úkol si žáci obrázek (králíka v klobouku) škrtnou. Podle počtu zbylých králíků zjistí, jak zdatně se slovesy čarovali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31341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dirty="0"/>
              <a:t>Umíš kouzlit se slovesy? Měň tvar slovesa „</a:t>
            </a:r>
            <a:r>
              <a:rPr lang="cs-CZ" sz="2000" b="1" dirty="0"/>
              <a:t>hrát“</a:t>
            </a:r>
            <a:r>
              <a:rPr lang="cs-CZ" sz="2000" dirty="0"/>
              <a:t> podle následujících pokynů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5192" y="1625312"/>
            <a:ext cx="3898776" cy="4709119"/>
          </a:xfrm>
        </p:spPr>
        <p:txBody>
          <a:bodyPr>
            <a:normAutofit/>
          </a:bodyPr>
          <a:lstStyle/>
          <a:p>
            <a:r>
              <a:rPr lang="cs-CZ" sz="1600" dirty="0"/>
              <a:t>Utvoř z něj zvratné sloveso	</a:t>
            </a:r>
            <a:endParaRPr lang="cs-CZ" sz="1600" dirty="0" smtClean="0"/>
          </a:p>
          <a:p>
            <a:endParaRPr lang="cs-CZ" sz="1600" dirty="0"/>
          </a:p>
          <a:p>
            <a:r>
              <a:rPr lang="cs-CZ" sz="1600" dirty="0" smtClean="0"/>
              <a:t>Utvoř </a:t>
            </a:r>
            <a:r>
              <a:rPr lang="cs-CZ" sz="1600" dirty="0"/>
              <a:t>z něj záporné sloveso			</a:t>
            </a:r>
          </a:p>
          <a:p>
            <a:r>
              <a:rPr lang="cs-CZ" sz="1600" dirty="0" smtClean="0"/>
              <a:t>Utvoř </a:t>
            </a:r>
            <a:r>
              <a:rPr lang="cs-CZ" sz="1600" dirty="0"/>
              <a:t>z něj 1. osobu, číslo jed., čas </a:t>
            </a:r>
            <a:r>
              <a:rPr lang="cs-CZ" sz="1600" dirty="0" smtClean="0"/>
              <a:t>přítomný</a:t>
            </a:r>
          </a:p>
          <a:p>
            <a:endParaRPr lang="cs-CZ" sz="1600" dirty="0"/>
          </a:p>
          <a:p>
            <a:r>
              <a:rPr lang="cs-CZ" sz="1600" dirty="0" smtClean="0"/>
              <a:t>Utvoř  </a:t>
            </a:r>
            <a:r>
              <a:rPr lang="cs-CZ" sz="1600" dirty="0"/>
              <a:t>z něj 3. </a:t>
            </a:r>
            <a:r>
              <a:rPr lang="cs-CZ" sz="1600" dirty="0" smtClean="0"/>
              <a:t>osobu </a:t>
            </a:r>
            <a:r>
              <a:rPr lang="cs-CZ" sz="1600" dirty="0"/>
              <a:t>číslo mn., čas </a:t>
            </a:r>
            <a:r>
              <a:rPr lang="cs-CZ" sz="1600" dirty="0" smtClean="0"/>
              <a:t>minulý</a:t>
            </a:r>
          </a:p>
          <a:p>
            <a:endParaRPr lang="cs-CZ" sz="1600" dirty="0"/>
          </a:p>
          <a:p>
            <a:r>
              <a:rPr lang="cs-CZ" sz="1600" dirty="0" smtClean="0"/>
              <a:t>Zvratné </a:t>
            </a:r>
            <a:r>
              <a:rPr lang="cs-CZ" sz="1600" dirty="0"/>
              <a:t>sloveso z úkolu a) dej do 2. os., č. jed., čas bud.	</a:t>
            </a:r>
            <a:endParaRPr lang="cs-CZ" sz="1600" dirty="0" smtClean="0"/>
          </a:p>
          <a:p>
            <a:endParaRPr lang="cs-CZ" sz="1600" dirty="0" smtClean="0"/>
          </a:p>
          <a:p>
            <a:r>
              <a:rPr lang="cs-CZ" sz="1600" dirty="0" smtClean="0"/>
              <a:t>Zvratné </a:t>
            </a:r>
            <a:r>
              <a:rPr lang="cs-CZ" sz="1600" dirty="0"/>
              <a:t>sloveso z úkolu a) dej  1. </a:t>
            </a:r>
            <a:r>
              <a:rPr lang="cs-CZ" sz="1600" dirty="0" smtClean="0"/>
              <a:t>os</a:t>
            </a:r>
            <a:r>
              <a:rPr lang="cs-CZ" sz="1600" dirty="0"/>
              <a:t>., č. mn., čas min.</a:t>
            </a:r>
            <a:r>
              <a:rPr lang="cs-CZ" sz="2800" dirty="0"/>
              <a:t>	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283968" y="1601439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h</a:t>
            </a:r>
            <a:r>
              <a:rPr lang="cs-CZ" dirty="0" smtClean="0"/>
              <a:t>rát si</a:t>
            </a:r>
            <a:endParaRPr lang="cs-CZ" dirty="0"/>
          </a:p>
        </p:txBody>
      </p:sp>
      <p:pic>
        <p:nvPicPr>
          <p:cNvPr id="3076" name="Picture 4" descr="C:\Users\hfukalova\AppData\Local\Microsoft\Windows\Temporary Internet Files\Content.IE5\FBCCZRL7\MC9003127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580316"/>
            <a:ext cx="432126" cy="3904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hfukalova\AppData\Local\Microsoft\Windows\Temporary Internet Files\Content.IE5\TXJ1BYNV\MC90019861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36805" y="1493206"/>
            <a:ext cx="463465" cy="5646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283968" y="2170762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nehrát</a:t>
            </a:r>
            <a:endParaRPr lang="cs-CZ" dirty="0"/>
          </a:p>
        </p:txBody>
      </p:sp>
      <p:pic>
        <p:nvPicPr>
          <p:cNvPr id="3078" name="Picture 6" descr="C:\Users\hfukalova\AppData\Local\Microsoft\Windows\Temporary Internet Files\Content.IE5\FBCCZRL7\MC9003127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144034"/>
            <a:ext cx="511820" cy="462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hfukalova\AppData\Local\Microsoft\Windows\Temporary Internet Files\Content.IE5\TXJ1BYNV\MC90019861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047" y="2092123"/>
            <a:ext cx="432223" cy="5266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355976" y="278092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hraji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355976" y="3645024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hráli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380771" y="4534838"/>
            <a:ext cx="14872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b</a:t>
            </a:r>
            <a:r>
              <a:rPr lang="cs-CZ" dirty="0" smtClean="0"/>
              <a:t>udeš si hrát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355976" y="5332566"/>
            <a:ext cx="13433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h</a:t>
            </a:r>
            <a:r>
              <a:rPr lang="cs-CZ" dirty="0" smtClean="0"/>
              <a:t>ráli jsme si</a:t>
            </a:r>
            <a:endParaRPr lang="cs-CZ" dirty="0"/>
          </a:p>
        </p:txBody>
      </p:sp>
      <p:pic>
        <p:nvPicPr>
          <p:cNvPr id="3080" name="Picture 8" descr="C:\Users\hfukalova\AppData\Local\Microsoft\Windows\Temporary Internet Files\Content.IE5\FBCCZRL7\MC9003127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01727" y="2718141"/>
            <a:ext cx="478237" cy="432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hfukalova\AppData\Local\Microsoft\Windows\Temporary Internet Files\Content.IE5\FBCCZRL7\MC9003127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84935" y="3564611"/>
            <a:ext cx="478237" cy="432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hfukalova\AppData\Local\Microsoft\Windows\Temporary Internet Files\Content.IE5\FBCCZRL7\MC9003127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07739" y="4289184"/>
            <a:ext cx="543743" cy="491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hfukalova\AppData\Local\Microsoft\Windows\Temporary Internet Files\Content.IE5\FBCCZRL7\MC9003127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73245" y="5116506"/>
            <a:ext cx="478237" cy="432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Users\hfukalova\AppData\Local\Microsoft\Windows\Temporary Internet Files\Content.IE5\TXJ1BYNV\MC90019861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81976" y="2718141"/>
            <a:ext cx="404363" cy="4926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5" name="Picture 13" descr="C:\Users\hfukalova\AppData\Local\Microsoft\Windows\Temporary Internet Files\Content.IE5\TXJ1BYNV\MC90019861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01727" y="3470121"/>
            <a:ext cx="432223" cy="5266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 descr="C:\Users\hfukalova\AppData\Local\Microsoft\Windows\Temporary Internet Files\Content.IE5\TXJ1BYNV\MC90019861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045" y="4291515"/>
            <a:ext cx="432223" cy="5266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7" name="Picture 15" descr="C:\Users\hfukalova\AppData\Local\Microsoft\Windows\Temporary Internet Files\Content.IE5\TXJ1BYNV\MC90019861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07739" y="5069261"/>
            <a:ext cx="432223" cy="5266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601952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5" dur="5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5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7" dur="5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4" fill="hold">
                      <p:stCondLst>
                        <p:cond delay="indefinite"/>
                      </p:stCondLst>
                      <p:childTnLst>
                        <p:par>
                          <p:cTn id="175" fill="hold">
                            <p:stCondLst>
                              <p:cond delay="0"/>
                            </p:stCondLst>
                            <p:childTnLst>
                              <p:par>
                                <p:cTn id="17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8" dur="5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5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0" dur="500"/>
                                        <p:tgtEl>
                                          <p:spTgt spid="30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1" fill="hold">
                      <p:stCondLst>
                        <p:cond delay="indefinite"/>
                      </p:stCondLst>
                      <p:childTnLst>
                        <p:par>
                          <p:cTn id="182" fill="hold">
                            <p:stCondLst>
                              <p:cond delay="0"/>
                            </p:stCondLst>
                            <p:childTnLst>
                              <p:par>
                                <p:cTn id="183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5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2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3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cs-CZ" sz="3100" dirty="0"/>
              <a:t>Doplň do vět správně </a:t>
            </a:r>
            <a:r>
              <a:rPr lang="cs-CZ" sz="3100" b="1" dirty="0"/>
              <a:t>jsem – sem, jsi – si</a:t>
            </a:r>
            <a:r>
              <a:rPr lang="cs-CZ" sz="3100" dirty="0"/>
              <a:t>: 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3538736" cy="4493096"/>
          </a:xfrm>
        </p:spPr>
        <p:txBody>
          <a:bodyPr>
            <a:normAutofit lnSpcReduction="10000"/>
          </a:bodyPr>
          <a:lstStyle/>
          <a:p>
            <a:r>
              <a:rPr lang="cs-CZ" sz="2400" dirty="0"/>
              <a:t>To </a:t>
            </a:r>
            <a:r>
              <a:rPr lang="cs-CZ" sz="2400" dirty="0" smtClean="0"/>
              <a:t>………………nechtěl</a:t>
            </a:r>
            <a:r>
              <a:rPr lang="cs-CZ" sz="2400" dirty="0"/>
              <a:t>. </a:t>
            </a:r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Pojď </a:t>
            </a:r>
            <a:r>
              <a:rPr lang="cs-CZ" sz="2400" dirty="0"/>
              <a:t>………………..  </a:t>
            </a:r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Chceš </a:t>
            </a:r>
            <a:r>
              <a:rPr lang="cs-CZ" sz="2400" dirty="0"/>
              <a:t>………………… hrát</a:t>
            </a:r>
            <a:r>
              <a:rPr lang="cs-CZ" sz="2400" dirty="0" smtClean="0"/>
              <a:t>?</a:t>
            </a:r>
          </a:p>
          <a:p>
            <a:endParaRPr lang="cs-CZ" sz="2400" dirty="0" smtClean="0"/>
          </a:p>
          <a:p>
            <a:r>
              <a:rPr lang="cs-CZ" sz="2400" dirty="0" smtClean="0"/>
              <a:t> </a:t>
            </a:r>
            <a:r>
              <a:rPr lang="cs-CZ" sz="2400" dirty="0"/>
              <a:t>Půjčím </a:t>
            </a:r>
            <a:r>
              <a:rPr lang="cs-CZ" sz="2400" dirty="0" smtClean="0"/>
              <a:t>……… </a:t>
            </a:r>
            <a:r>
              <a:rPr lang="cs-CZ" sz="2400" dirty="0"/>
              <a:t>knihu</a:t>
            </a:r>
            <a:r>
              <a:rPr lang="cs-CZ" sz="2400" dirty="0" smtClean="0"/>
              <a:t>.</a:t>
            </a:r>
          </a:p>
          <a:p>
            <a:endParaRPr lang="cs-CZ" sz="2400" dirty="0" smtClean="0"/>
          </a:p>
          <a:p>
            <a:r>
              <a:rPr lang="cs-CZ" sz="2400" dirty="0" smtClean="0"/>
              <a:t> </a:t>
            </a:r>
            <a:r>
              <a:rPr lang="cs-CZ" sz="2400" dirty="0"/>
              <a:t>Slyšel </a:t>
            </a:r>
            <a:r>
              <a:rPr lang="cs-CZ" sz="2400" dirty="0" smtClean="0"/>
              <a:t>……….. tě </a:t>
            </a:r>
            <a:r>
              <a:rPr lang="cs-CZ" sz="2400" dirty="0"/>
              <a:t>dobře. </a:t>
            </a:r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Proč …………nepřišel</a:t>
            </a:r>
            <a:r>
              <a:rPr lang="cs-CZ" sz="2400" dirty="0"/>
              <a:t>? 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75656" y="1412776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jsem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63688" y="2236222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sem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907704" y="302811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si</a:t>
            </a:r>
            <a:endParaRPr lang="cs-CZ" dirty="0"/>
          </a:p>
        </p:txBody>
      </p:sp>
      <p:pic>
        <p:nvPicPr>
          <p:cNvPr id="4098" name="Picture 2" descr="C:\Users\hfukalova\AppData\Local\Microsoft\Windows\Temporary Internet Files\Content.IE5\FBCCZRL7\MC9003127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412776"/>
            <a:ext cx="622253" cy="5622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hfukalova\AppData\Local\Microsoft\Windows\Temporary Internet Files\Content.IE5\TXJ1BYNV\MC90019861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376872"/>
            <a:ext cx="504231" cy="614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hfukalova\AppData\Local\Microsoft\Windows\Temporary Internet Files\Content.IE5\FBCCZRL7\MC9003127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59597" y="2117744"/>
            <a:ext cx="670993" cy="606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hfukalova\AppData\Local\Microsoft\Windows\Temporary Internet Files\Content.IE5\TXJ1BYNV\MC90019861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59597" y="2117744"/>
            <a:ext cx="504231" cy="614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hfukalova\AppData\Local\Microsoft\Windows\Temporary Internet Files\Content.IE5\FBCCZRL7\MC9003127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57069" y="3028118"/>
            <a:ext cx="670993" cy="606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hfukalova\AppData\Local\Microsoft\Windows\Temporary Internet Files\Content.IE5\TXJ1BYNV\MC90019861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10966" y="2844599"/>
            <a:ext cx="648247" cy="7898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839679" y="3892406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si</a:t>
            </a:r>
            <a:endParaRPr lang="cs-CZ" dirty="0"/>
          </a:p>
        </p:txBody>
      </p:sp>
      <p:pic>
        <p:nvPicPr>
          <p:cNvPr id="4104" name="Picture 8" descr="C:\Users\hfukalova\AppData\Local\Microsoft\Windows\Temporary Internet Files\Content.IE5\FBCCZRL7\MC9003127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35253" y="3892406"/>
            <a:ext cx="501536" cy="453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hfukalova\AppData\Local\Microsoft\Windows\Temporary Internet Files\Content.IE5\TXJ1BYNV\MC90019861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11959" y="3759474"/>
            <a:ext cx="521348" cy="6351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1763688" y="4684494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jsem</a:t>
            </a:r>
            <a:endParaRPr lang="cs-CZ" dirty="0"/>
          </a:p>
        </p:txBody>
      </p:sp>
      <p:pic>
        <p:nvPicPr>
          <p:cNvPr id="4106" name="Picture 10" descr="C:\Users\hfukalova\AppData\Local\Microsoft\Windows\Temporary Internet Files\Content.IE5\FBCCZRL7\MC9003127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61331" y="4637795"/>
            <a:ext cx="597882" cy="540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7" name="Picture 11" descr="C:\Users\hfukalova\AppData\Local\Microsoft\Windows\Temporary Internet Files\Content.IE5\TXJ1BYNV\MC90019861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34759" y="4587713"/>
            <a:ext cx="525610" cy="6403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1619672" y="5445224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jsi</a:t>
            </a:r>
            <a:endParaRPr lang="cs-CZ" dirty="0"/>
          </a:p>
        </p:txBody>
      </p:sp>
      <p:pic>
        <p:nvPicPr>
          <p:cNvPr id="4108" name="Picture 12" descr="C:\Users\hfukalova\AppData\Local\Microsoft\Windows\Temporary Internet Files\Content.IE5\FBCCZRL7\MC9003127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34759" y="5445224"/>
            <a:ext cx="670994" cy="606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9" name="Picture 13" descr="C:\Users\hfukalova\AppData\Local\Microsoft\Windows\Temporary Internet Files\Content.IE5\TXJ1BYNV\MC90019861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23151" y="5459464"/>
            <a:ext cx="623876" cy="760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704792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5" dur="5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5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7" dur="500"/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4" fill="hold">
                      <p:stCondLst>
                        <p:cond delay="indefinite"/>
                      </p:stCondLst>
                      <p:childTnLst>
                        <p:par>
                          <p:cTn id="175" fill="hold">
                            <p:stCondLst>
                              <p:cond delay="0"/>
                            </p:stCondLst>
                            <p:childTnLst>
                              <p:par>
                                <p:cTn id="17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8" dur="500" fill="hold"/>
                                        <p:tgtEl>
                                          <p:spTgt spid="41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500" fill="hold"/>
                                        <p:tgtEl>
                                          <p:spTgt spid="41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0" dur="500"/>
                                        <p:tgtEl>
                                          <p:spTgt spid="4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1" fill="hold">
                      <p:stCondLst>
                        <p:cond delay="indefinite"/>
                      </p:stCondLst>
                      <p:childTnLst>
                        <p:par>
                          <p:cTn id="182" fill="hold">
                            <p:stCondLst>
                              <p:cond delay="0"/>
                            </p:stCondLst>
                            <p:childTnLst>
                              <p:par>
                                <p:cTn id="183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10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5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41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1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2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410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3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410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0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0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0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0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0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0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cs-CZ" dirty="0"/>
              <a:t>Vyčasuj sloveso </a:t>
            </a:r>
            <a:r>
              <a:rPr lang="cs-CZ" b="1" dirty="0"/>
              <a:t>být </a:t>
            </a:r>
            <a:r>
              <a:rPr lang="cs-CZ" dirty="0"/>
              <a:t>v přítomném čase: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085184"/>
            <a:ext cx="8229600" cy="1040979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1412776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jsem</a:t>
            </a:r>
            <a:endParaRPr lang="cs-CZ" dirty="0"/>
          </a:p>
        </p:txBody>
      </p:sp>
      <p:pic>
        <p:nvPicPr>
          <p:cNvPr id="5122" name="Picture 2" descr="C:\Users\hfukalova\AppData\Local\Microsoft\Windows\Temporary Internet Files\Content.IE5\FBCCZRL7\MC9003127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60673" y="1316318"/>
            <a:ext cx="622253" cy="5622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55576" y="2636912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jsi</a:t>
            </a:r>
            <a:endParaRPr lang="cs-CZ" dirty="0"/>
          </a:p>
        </p:txBody>
      </p:sp>
      <p:pic>
        <p:nvPicPr>
          <p:cNvPr id="5123" name="Picture 3" descr="C:\Users\hfukalova\AppData\Local\Microsoft\Windows\Temporary Internet Files\Content.IE5\FBCCZRL7\MC9003127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79409" y="2289684"/>
            <a:ext cx="694261" cy="6273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899592" y="3933056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je</a:t>
            </a:r>
            <a:endParaRPr lang="cs-CZ" dirty="0"/>
          </a:p>
        </p:txBody>
      </p:sp>
      <p:pic>
        <p:nvPicPr>
          <p:cNvPr id="5124" name="Picture 4" descr="C:\Users\hfukalova\AppData\Local\Microsoft\Windows\Temporary Internet Files\Content.IE5\FBCCZRL7\MC9003127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79409" y="3586868"/>
            <a:ext cx="766269" cy="692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220072" y="1412776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jsme</a:t>
            </a:r>
            <a:endParaRPr lang="cs-CZ" dirty="0"/>
          </a:p>
        </p:txBody>
      </p:sp>
      <p:pic>
        <p:nvPicPr>
          <p:cNvPr id="5125" name="Picture 5" descr="C:\Users\hfukalova\AppData\Local\Microsoft\Windows\Temporary Internet Files\Content.IE5\FBCCZRL7\MC9003127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186190"/>
            <a:ext cx="766269" cy="692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5220072" y="2418673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jste</a:t>
            </a:r>
            <a:endParaRPr lang="cs-CZ" dirty="0"/>
          </a:p>
        </p:txBody>
      </p:sp>
      <p:pic>
        <p:nvPicPr>
          <p:cNvPr id="5126" name="Picture 6" descr="C:\Users\hfukalova\AppData\Local\Microsoft\Windows\Temporary Internet Files\Content.IE5\FBCCZRL7\MC9003127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96235" y="2194267"/>
            <a:ext cx="799861" cy="722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5220072" y="3933056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jsou</a:t>
            </a:r>
            <a:endParaRPr lang="cs-CZ" dirty="0"/>
          </a:p>
        </p:txBody>
      </p:sp>
      <p:pic>
        <p:nvPicPr>
          <p:cNvPr id="5127" name="Picture 7" descr="C:\Users\hfukalova\AppData\Local\Microsoft\Windows\Temporary Internet Files\Content.IE5\FBCCZRL7\MC9003127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29827" y="3517626"/>
            <a:ext cx="766269" cy="692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441776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cs-CZ" dirty="0"/>
              <a:t>Slovesa dej do požadovaného tvaru: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700808"/>
            <a:ext cx="6552728" cy="4637112"/>
          </a:xfrm>
        </p:spPr>
        <p:txBody>
          <a:bodyPr>
            <a:normAutofit/>
          </a:bodyPr>
          <a:lstStyle/>
          <a:p>
            <a:r>
              <a:rPr lang="cs-CZ" sz="1800" dirty="0"/>
              <a:t>točit ( 3.os., č.mn., čas </a:t>
            </a:r>
            <a:r>
              <a:rPr lang="cs-CZ" sz="1800" dirty="0" smtClean="0"/>
              <a:t>přítomný</a:t>
            </a:r>
            <a:r>
              <a:rPr lang="cs-CZ" sz="1800" dirty="0"/>
              <a:t>)	………………………………………….	 </a:t>
            </a:r>
          </a:p>
          <a:p>
            <a:r>
              <a:rPr lang="cs-CZ" sz="1800" dirty="0"/>
              <a:t>vystavět ( 1.os., č.mn., čas budoucí)	………………………………………….	 </a:t>
            </a:r>
          </a:p>
          <a:p>
            <a:r>
              <a:rPr lang="cs-CZ" sz="1800" dirty="0"/>
              <a:t>přát si (2.os., č.mn., čas minulý)	…………………………………………	 </a:t>
            </a:r>
          </a:p>
          <a:p>
            <a:endParaRPr lang="cs-CZ" sz="1800" dirty="0"/>
          </a:p>
        </p:txBody>
      </p:sp>
      <p:pic>
        <p:nvPicPr>
          <p:cNvPr id="6146" name="Picture 2" descr="C:\Users\hfukalova\AppData\Local\Microsoft\Windows\Temporary Internet Files\Content.IE5\FBCCZRL7\MC9003127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48691" y="1412775"/>
            <a:ext cx="671206" cy="606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hfukalova\AppData\Local\Microsoft\Windows\Temporary Internet Files\Content.IE5\FBCCZRL7\MC9003127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028384" y="2276872"/>
            <a:ext cx="511820" cy="462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hfukalova\AppData\Local\Microsoft\Windows\Temporary Internet Files\Content.IE5\FBCCZRL7\MC9003127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97644" y="2924001"/>
            <a:ext cx="622253" cy="5622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644008" y="1556792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točí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1538" y="2092206"/>
            <a:ext cx="16286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vystavíme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788024" y="2739335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p</a:t>
            </a:r>
            <a:r>
              <a:rPr lang="cs-CZ" dirty="0" smtClean="0"/>
              <a:t>řáli jste si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68566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cs-CZ" dirty="0"/>
              <a:t>Urči slovesa:</a:t>
            </a:r>
            <a:br>
              <a:rPr lang="cs-CZ" dirty="0"/>
            </a:b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86976996"/>
              </p:ext>
            </p:extLst>
          </p:nvPr>
        </p:nvGraphicFramePr>
        <p:xfrm>
          <a:off x="827581" y="1628799"/>
          <a:ext cx="7200802" cy="367241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199296"/>
                <a:gridCol w="1199296"/>
                <a:gridCol w="1200134"/>
                <a:gridCol w="1200134"/>
                <a:gridCol w="1574494"/>
                <a:gridCol w="827448"/>
              </a:tblGrid>
              <a:tr h="774623">
                <a:tc>
                  <a:txBody>
                    <a:bodyPr/>
                    <a:lstStyle/>
                    <a:p>
                      <a:pPr marL="457200"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390650" algn="l"/>
                        </a:tabLs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390650" algn="l"/>
                        </a:tabLst>
                      </a:pPr>
                      <a:r>
                        <a:rPr lang="cs-CZ" sz="1200">
                          <a:effectLst/>
                        </a:rPr>
                        <a:t>osoba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390650" algn="l"/>
                        </a:tabLst>
                      </a:pPr>
                      <a:r>
                        <a:rPr lang="cs-CZ" sz="1200">
                          <a:effectLst/>
                        </a:rPr>
                        <a:t>Číslo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390650" algn="l"/>
                        </a:tabLst>
                      </a:pPr>
                      <a:r>
                        <a:rPr lang="cs-CZ" sz="1200">
                          <a:effectLst/>
                        </a:rPr>
                        <a:t>způsob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390650" algn="l"/>
                        </a:tabLst>
                      </a:pPr>
                      <a:r>
                        <a:rPr lang="cs-CZ" sz="1200">
                          <a:effectLst/>
                        </a:rPr>
                        <a:t>čas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390650" algn="l"/>
                        </a:tabLs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774623">
                <a:tc>
                  <a:txBody>
                    <a:bodyPr/>
                    <a:lstStyle/>
                    <a:p>
                      <a:pPr marL="457200"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390650" algn="l"/>
                        </a:tabLst>
                      </a:pPr>
                      <a:r>
                        <a:rPr lang="cs-CZ" sz="1200">
                          <a:effectLst/>
                        </a:rPr>
                        <a:t>pracovali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390650" algn="l"/>
                        </a:tabLs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390650" algn="l"/>
                        </a:tabLs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390650" algn="l"/>
                        </a:tabLs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390650" algn="l"/>
                        </a:tabLs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390650" algn="l"/>
                        </a:tabLst>
                      </a:pP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550548">
                <a:tc>
                  <a:txBody>
                    <a:bodyPr/>
                    <a:lstStyle/>
                    <a:p>
                      <a:pPr marL="457200"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390650" algn="l"/>
                        </a:tabLst>
                      </a:pPr>
                      <a:r>
                        <a:rPr lang="cs-CZ" sz="1200">
                          <a:effectLst/>
                        </a:rPr>
                        <a:t>pros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390650" algn="l"/>
                        </a:tabLs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390650" algn="l"/>
                        </a:tabLs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390650" algn="l"/>
                        </a:tabLs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390650" algn="l"/>
                        </a:tabLs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390650" algn="l"/>
                        </a:tabLst>
                      </a:pP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1572616">
                <a:tc>
                  <a:txBody>
                    <a:bodyPr/>
                    <a:lstStyle/>
                    <a:p>
                      <a:pPr marL="457200"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390650" algn="l"/>
                        </a:tabLst>
                      </a:pPr>
                      <a:r>
                        <a:rPr lang="cs-CZ" sz="1200">
                          <a:effectLst/>
                        </a:rPr>
                        <a:t>zpívali byste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390650" algn="l"/>
                        </a:tabLs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390650" algn="l"/>
                        </a:tabLs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390650" algn="l"/>
                        </a:tabLs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390650" algn="l"/>
                        </a:tabLs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390650" algn="l"/>
                        </a:tabLst>
                      </a:pP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pic>
        <p:nvPicPr>
          <p:cNvPr id="7169" name="Obrázek 24" descr="MC900312712[1]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52320" y="2656176"/>
            <a:ext cx="443596" cy="401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Obrázek 24" descr="MC900312712[1]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52320" y="3356992"/>
            <a:ext cx="443596" cy="401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Obrázek 24" descr="MC900312712[1]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18389" y="4437112"/>
            <a:ext cx="477527" cy="432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339752" y="2656176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491880" y="2656176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m</a:t>
            </a:r>
            <a:r>
              <a:rPr lang="cs-CZ" dirty="0" smtClean="0"/>
              <a:t>n.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44008" y="2656176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/>
              <a:t>o</a:t>
            </a:r>
            <a:r>
              <a:rPr lang="cs-CZ" dirty="0" err="1" smtClean="0"/>
              <a:t>zn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940152" y="2656176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m</a:t>
            </a:r>
            <a:r>
              <a:rPr lang="cs-CZ" dirty="0" smtClean="0"/>
              <a:t>in.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339752" y="3356992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635896" y="3356992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j.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644008" y="3356992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rozk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940152" y="3356992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-------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339752" y="4437112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491880" y="4511691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mn.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644008" y="4497845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pod.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868144" y="4621778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----------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990801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1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71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1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cs-CZ" sz="3100" dirty="0"/>
              <a:t>Slovesa nechej zkamenět – převeď je do infinitivu: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5266928" cy="4525963"/>
          </a:xfrm>
        </p:spPr>
        <p:txBody>
          <a:bodyPr>
            <a:normAutofit fontScale="92500" lnSpcReduction="20000"/>
          </a:bodyPr>
          <a:lstStyle/>
          <a:p>
            <a:r>
              <a:rPr lang="cs-CZ" dirty="0"/>
              <a:t>Probudili	</a:t>
            </a:r>
            <a:r>
              <a:rPr lang="cs-CZ" dirty="0" smtClean="0"/>
              <a:t>…………………………</a:t>
            </a:r>
            <a:r>
              <a:rPr lang="cs-CZ" dirty="0"/>
              <a:t>		 </a:t>
            </a:r>
          </a:p>
          <a:p>
            <a:r>
              <a:rPr lang="cs-CZ" dirty="0"/>
              <a:t>Běžel	</a:t>
            </a:r>
            <a:r>
              <a:rPr lang="cs-CZ" dirty="0" smtClean="0"/>
              <a:t>…………………………</a:t>
            </a:r>
            <a:r>
              <a:rPr lang="cs-CZ" dirty="0"/>
              <a:t>		 </a:t>
            </a:r>
          </a:p>
          <a:p>
            <a:r>
              <a:rPr lang="cs-CZ" dirty="0"/>
              <a:t>Slyšela jsem	</a:t>
            </a:r>
            <a:r>
              <a:rPr lang="cs-CZ" dirty="0" smtClean="0"/>
              <a:t>……………………</a:t>
            </a:r>
          </a:p>
          <a:p>
            <a:endParaRPr lang="cs-CZ" dirty="0"/>
          </a:p>
          <a:p>
            <a:r>
              <a:rPr lang="cs-CZ" dirty="0" smtClean="0"/>
              <a:t>Přál by sis …………………..</a:t>
            </a:r>
          </a:p>
          <a:p>
            <a:endParaRPr lang="cs-CZ" dirty="0"/>
          </a:p>
          <a:p>
            <a:r>
              <a:rPr lang="cs-CZ" dirty="0" smtClean="0"/>
              <a:t>Vzbudím se …………………</a:t>
            </a:r>
            <a:r>
              <a:rPr lang="cs-CZ" dirty="0"/>
              <a:t>		 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483769" y="1449039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probudit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483769" y="2246247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běžet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317865" y="3140968"/>
            <a:ext cx="14401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slyšet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627784" y="4077072"/>
            <a:ext cx="12241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p</a:t>
            </a:r>
            <a:r>
              <a:rPr lang="cs-CZ" dirty="0" smtClean="0"/>
              <a:t>řát si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843808" y="5013176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v</a:t>
            </a:r>
            <a:r>
              <a:rPr lang="cs-CZ" dirty="0" smtClean="0"/>
              <a:t>zbudit se</a:t>
            </a:r>
            <a:endParaRPr lang="cs-CZ" dirty="0"/>
          </a:p>
        </p:txBody>
      </p:sp>
      <p:pic>
        <p:nvPicPr>
          <p:cNvPr id="1026" name="Picture 2" descr="C:\Users\hfukalova\AppData\Local\Microsoft\Windows\Temporary Internet Files\Content.IE5\WUPNYC8F\MC9003127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437" y="3017469"/>
            <a:ext cx="795887" cy="719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hfukalova\AppData\Local\Microsoft\Windows\Temporary Internet Files\Content.IE5\WUPNYC8F\MC9003127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437" y="2187672"/>
            <a:ext cx="694261" cy="6273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hfukalova\AppData\Local\Microsoft\Windows\Temporary Internet Files\Content.IE5\WUPNYC8F\MC9003127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445" y="1256124"/>
            <a:ext cx="622253" cy="5622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hfukalova\AppData\Local\Microsoft\Windows\Temporary Internet Files\Content.IE5\WUPNYC8F\MC9003127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05262" y="3902169"/>
            <a:ext cx="795887" cy="719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hfukalova\AppData\Local\Microsoft\Windows\Temporary Internet Files\Content.IE5\WUPNYC8F\MC9003127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437" y="5013176"/>
            <a:ext cx="795887" cy="719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6221780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cs-CZ" dirty="0"/>
              <a:t>Doplň: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4114800" cy="4525963"/>
          </a:xfrm>
        </p:spPr>
        <p:txBody>
          <a:bodyPr>
            <a:normAutofit lnSpcReduction="10000"/>
          </a:bodyPr>
          <a:lstStyle/>
          <a:p>
            <a:r>
              <a:rPr lang="cs-CZ" sz="2400" dirty="0"/>
              <a:t>Krasobruslařky </a:t>
            </a:r>
            <a:r>
              <a:rPr lang="cs-CZ" sz="2400" dirty="0" err="1"/>
              <a:t>brusl</a:t>
            </a:r>
            <a:r>
              <a:rPr lang="cs-CZ" sz="2400" dirty="0"/>
              <a:t>….. . </a:t>
            </a:r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Děti </a:t>
            </a:r>
            <a:r>
              <a:rPr lang="cs-CZ" sz="2400" dirty="0"/>
              <a:t>nos…. aktovku. </a:t>
            </a:r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Jana </a:t>
            </a:r>
            <a:r>
              <a:rPr lang="cs-CZ" sz="2400" dirty="0"/>
              <a:t>mysl…. na maminku</a:t>
            </a:r>
            <a:r>
              <a:rPr lang="cs-CZ" sz="2400" dirty="0" smtClean="0"/>
              <a:t>.</a:t>
            </a:r>
          </a:p>
          <a:p>
            <a:endParaRPr lang="cs-CZ" sz="2400" dirty="0" smtClean="0"/>
          </a:p>
          <a:p>
            <a:r>
              <a:rPr lang="cs-CZ" sz="2400" dirty="0" smtClean="0"/>
              <a:t> </a:t>
            </a:r>
            <a:r>
              <a:rPr lang="cs-CZ" sz="2400" dirty="0"/>
              <a:t>Malé děti se batol…. </a:t>
            </a:r>
            <a:r>
              <a:rPr lang="cs-CZ" sz="2400" dirty="0" smtClean="0"/>
              <a:t>.</a:t>
            </a:r>
          </a:p>
          <a:p>
            <a:endParaRPr lang="cs-CZ" sz="2400" dirty="0"/>
          </a:p>
          <a:p>
            <a:r>
              <a:rPr lang="cs-CZ" sz="2400" dirty="0"/>
              <a:t>V koncovkách přítomných tvarů sloves píšeme vždy …. .	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635896" y="1484784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í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79712" y="2276872"/>
            <a:ext cx="2375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í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098495" y="3068960"/>
            <a:ext cx="2664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í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75856" y="3892406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í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067944" y="4972526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í</a:t>
            </a:r>
            <a:endParaRPr lang="cs-CZ" dirty="0"/>
          </a:p>
        </p:txBody>
      </p:sp>
      <p:pic>
        <p:nvPicPr>
          <p:cNvPr id="8194" name="Picture 2" descr="C:\Users\hfukalova\AppData\Local\Microsoft\Windows\Temporary Internet Files\Content.IE5\FBCCZRL7\MC9003127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50811" y="2396992"/>
            <a:ext cx="1957622" cy="17688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697953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Jaký jsi kouzelník?</a:t>
            </a:r>
            <a:endParaRPr lang="cs-CZ" dirty="0"/>
          </a:p>
        </p:txBody>
      </p:sp>
      <p:sp>
        <p:nvSpPr>
          <p:cNvPr id="25" name="Zástupný symbol pro obsah 24"/>
          <p:cNvSpPr>
            <a:spLocks noGrp="1"/>
          </p:cNvSpPr>
          <p:nvPr>
            <p:ph idx="1"/>
          </p:nvPr>
        </p:nvSpPr>
        <p:spPr>
          <a:xfrm>
            <a:off x="457200" y="1600201"/>
            <a:ext cx="4906888" cy="4421088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Kouzelnický velmistr</a:t>
            </a:r>
          </a:p>
          <a:p>
            <a:endParaRPr lang="cs-CZ" dirty="0" smtClean="0"/>
          </a:p>
          <a:p>
            <a:r>
              <a:rPr lang="cs-CZ" dirty="0" smtClean="0"/>
              <a:t>Kouzelnický mistr</a:t>
            </a:r>
          </a:p>
          <a:p>
            <a:endParaRPr lang="cs-CZ" dirty="0" smtClean="0"/>
          </a:p>
          <a:p>
            <a:r>
              <a:rPr lang="cs-CZ" dirty="0" smtClean="0"/>
              <a:t>Kouzelník druhé kategorie</a:t>
            </a:r>
          </a:p>
          <a:p>
            <a:endParaRPr lang="cs-CZ" dirty="0" smtClean="0"/>
          </a:p>
          <a:p>
            <a:r>
              <a:rPr lang="cs-CZ" dirty="0" smtClean="0"/>
              <a:t>Kouzelnický učeň</a:t>
            </a:r>
          </a:p>
          <a:p>
            <a:endParaRPr lang="cs-CZ" dirty="0" smtClean="0"/>
          </a:p>
          <a:p>
            <a:r>
              <a:rPr lang="cs-CZ" dirty="0" smtClean="0"/>
              <a:t>Kouzelnické </a:t>
            </a:r>
            <a:r>
              <a:rPr lang="cs-CZ" dirty="0" err="1" smtClean="0"/>
              <a:t>mimino</a:t>
            </a:r>
            <a:endParaRPr lang="cs-CZ" dirty="0"/>
          </a:p>
        </p:txBody>
      </p:sp>
      <p:pic>
        <p:nvPicPr>
          <p:cNvPr id="9219" name="Picture 3" descr="C:\Users\hfukalova\AppData\Local\Microsoft\Windows\Temporary Internet Files\Content.IE5\FBCCZRL7\MC9003127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55077" y="5085184"/>
            <a:ext cx="671206" cy="606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3" descr="C:\Users\hfukalova\AppData\Local\Microsoft\Windows\Temporary Internet Files\Content.IE5\FBCCZRL7\MC9003127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55077" y="4159560"/>
            <a:ext cx="671206" cy="606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3" descr="C:\Users\hfukalova\AppData\Local\Microsoft\Windows\Temporary Internet Files\Content.IE5\FBCCZRL7\MC9003127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55077" y="3212976"/>
            <a:ext cx="671206" cy="606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0" name="Picture 3" descr="C:\Users\hfukalova\AppData\Local\Microsoft\Windows\Temporary Internet Files\Content.IE5\FBCCZRL7\MC9003127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55077" y="2348880"/>
            <a:ext cx="671206" cy="606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" name="Picture 3" descr="C:\Users\hfukalova\AppData\Local\Microsoft\Windows\Temporary Internet Files\Content.IE5\FBCCZRL7\MC9003127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556792"/>
            <a:ext cx="671206" cy="606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TextovéPole 25"/>
          <p:cNvSpPr txBox="1"/>
          <p:nvPr/>
        </p:nvSpPr>
        <p:spPr>
          <a:xfrm>
            <a:off x="4932040" y="1675365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30 - 26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932040" y="2492896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25 – 19</a:t>
            </a:r>
            <a:endParaRPr lang="cs-CZ" dirty="0"/>
          </a:p>
        </p:txBody>
      </p:sp>
      <p:sp>
        <p:nvSpPr>
          <p:cNvPr id="9216" name="TextovéPole 9215"/>
          <p:cNvSpPr txBox="1"/>
          <p:nvPr/>
        </p:nvSpPr>
        <p:spPr>
          <a:xfrm>
            <a:off x="4975893" y="3450123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18 - 12</a:t>
            </a:r>
            <a:endParaRPr lang="cs-CZ" dirty="0"/>
          </a:p>
        </p:txBody>
      </p:sp>
      <p:sp>
        <p:nvSpPr>
          <p:cNvPr id="9217" name="TextovéPole 9216"/>
          <p:cNvSpPr txBox="1"/>
          <p:nvPr/>
        </p:nvSpPr>
        <p:spPr>
          <a:xfrm>
            <a:off x="5040052" y="4278133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11 - 6</a:t>
            </a:r>
            <a:endParaRPr lang="cs-CZ" dirty="0"/>
          </a:p>
        </p:txBody>
      </p:sp>
      <p:sp>
        <p:nvSpPr>
          <p:cNvPr id="9220" name="TextovéPole 9219"/>
          <p:cNvSpPr txBox="1"/>
          <p:nvPr/>
        </p:nvSpPr>
        <p:spPr>
          <a:xfrm>
            <a:off x="5047901" y="5322331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5 - 0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34369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rmAutofit/>
          </a:bodyPr>
          <a:lstStyle/>
          <a:p>
            <a:r>
              <a:rPr lang="cs-CZ" sz="1100" dirty="0" smtClean="0"/>
              <a:t>Pracovní list</a:t>
            </a:r>
            <a:endParaRPr lang="cs-CZ" sz="1100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43808" y="548680"/>
            <a:ext cx="3985838" cy="550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943638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01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68325" y="476672"/>
            <a:ext cx="4207349" cy="56494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587986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materiálu byly použity </a:t>
            </a:r>
            <a:r>
              <a:rPr lang="cs-CZ" smtClean="0"/>
              <a:t>obrázky </a:t>
            </a:r>
            <a:r>
              <a:rPr lang="cs-CZ" smtClean="0"/>
              <a:t>                                z </a:t>
            </a:r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48239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96</TotalTime>
  <Words>319</Words>
  <Application>Microsoft Office PowerPoint</Application>
  <PresentationFormat>Předvádění na obrazovce (4:3)</PresentationFormat>
  <Paragraphs>143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SLOVESA</vt:lpstr>
      <vt:lpstr>Snímek 2</vt:lpstr>
      <vt:lpstr>ANOTACE</vt:lpstr>
      <vt:lpstr>Umíš kouzlit se slovesy? Měň tvar slovesa „hrát“ podle následujících pokynů</vt:lpstr>
      <vt:lpstr>Doplň do vět správně jsem – sem, jsi – si:  </vt:lpstr>
      <vt:lpstr>Vyčasuj sloveso být v přítomném čase: </vt:lpstr>
      <vt:lpstr>Slovesa dej do požadovaného tvaru: </vt:lpstr>
      <vt:lpstr>Urči slovesa: </vt:lpstr>
      <vt:lpstr>Slovesa nechej zkamenět – převeď je do infinitivu: </vt:lpstr>
      <vt:lpstr>Doplň: </vt:lpstr>
      <vt:lpstr>Jaký jsi kouzelník?</vt:lpstr>
      <vt:lpstr>Pracovní list</vt:lpstr>
      <vt:lpstr>Snímek 13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SLOVESA</dc:title>
  <dc:creator>Fukalová Hana</dc:creator>
  <cp:lastModifiedBy>Dum</cp:lastModifiedBy>
  <cp:revision>13</cp:revision>
  <dcterms:created xsi:type="dcterms:W3CDTF">2013-06-12T18:45:15Z</dcterms:created>
  <dcterms:modified xsi:type="dcterms:W3CDTF">2013-06-13T05:34:05Z</dcterms:modified>
</cp:coreProperties>
</file>