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6" r:id="rId2"/>
    <p:sldId id="260" r:id="rId3"/>
    <p:sldId id="259" r:id="rId4"/>
    <p:sldId id="262" r:id="rId5"/>
    <p:sldId id="263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000000"/>
    <a:srgbClr val="DDDD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0EBC5F-6852-4A48-A1F7-B78D50EDC24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066772-0EB0-420B-B3B1-15CFE9C363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582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392477" algn="l"/>
                <a:tab pos="786346" algn="l"/>
                <a:tab pos="1180214" algn="l"/>
                <a:tab pos="1574082" algn="l"/>
                <a:tab pos="1967950" algn="l"/>
                <a:tab pos="2361819" algn="l"/>
                <a:tab pos="2755687" algn="l"/>
                <a:tab pos="3149556" algn="l"/>
                <a:tab pos="3543424" algn="l"/>
                <a:tab pos="3937293" algn="l"/>
                <a:tab pos="4331161" algn="l"/>
                <a:tab pos="4725030" algn="l"/>
                <a:tab pos="5118898" algn="l"/>
                <a:tab pos="5512767" algn="l"/>
                <a:tab pos="5906635" algn="l"/>
                <a:tab pos="6300504" algn="l"/>
                <a:tab pos="6694372" algn="l"/>
                <a:tab pos="7088240" algn="l"/>
                <a:tab pos="7482108" algn="l"/>
                <a:tab pos="7875977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EB08C523-875A-4D73-93F3-47633CAF71B4}" type="slidenum">
              <a:rPr 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</a:t>
            </a:fld>
            <a:endParaRPr 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5123" name="Text Box 1"/>
          <p:cNvSpPr txBox="1">
            <a:spLocks noChangeArrowheads="1"/>
          </p:cNvSpPr>
          <p:nvPr/>
        </p:nvSpPr>
        <p:spPr bwMode="auto">
          <a:xfrm>
            <a:off x="3881209" y="8686460"/>
            <a:ext cx="2975352" cy="456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b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>
              <a:lnSpc>
                <a:spcPct val="95000"/>
              </a:lnSpc>
              <a:buClrTx/>
              <a:buFontTx/>
              <a:buNone/>
            </a:pPr>
            <a:fld id="{5E9E54C5-2653-4EA9-BFF2-CEF0F2F098EE}" type="slidenum">
              <a:rPr lang="cs-CZ" sz="1200">
                <a:solidFill>
                  <a:srgbClr val="000000"/>
                </a:solidFill>
                <a:latin typeface="Times New Roman" pitchFamily="16" charset="0"/>
              </a:rPr>
              <a:pPr algn="r" eaLnBrk="1">
                <a:lnSpc>
                  <a:spcPct val="95000"/>
                </a:lnSpc>
                <a:buClrTx/>
                <a:buFontTx/>
                <a:buNone/>
              </a:pPr>
              <a:t>1</a:t>
            </a:fld>
            <a:endParaRPr lang="cs-CZ" sz="1200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5124" name="Text Box 2"/>
          <p:cNvSpPr txBox="1">
            <a:spLocks noChangeArrowheads="1"/>
          </p:cNvSpPr>
          <p:nvPr/>
        </p:nvSpPr>
        <p:spPr bwMode="auto">
          <a:xfrm>
            <a:off x="3884088" y="8685103"/>
            <a:ext cx="2972472" cy="457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78903" tIns="39452" rIns="78903" bIns="39452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BF6FC5ED-69AB-4647-B13E-737B50D70676}" type="slidenum">
              <a:rPr lang="cs-CZ">
                <a:solidFill>
                  <a:srgbClr val="000000"/>
                </a:solidFill>
                <a:latin typeface="Times New Roman" pitchFamily="16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5125" name="Rectangle 3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126" name="Rectangle 4"/>
          <p:cNvSpPr txBox="1">
            <a:spLocks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>
              <a:spcBef>
                <a:spcPct val="0"/>
              </a:spcBef>
              <a:buClrTx/>
              <a:buFontTx/>
              <a:buNone/>
            </a:pPr>
            <a:endParaRPr lang="cs-CZ" sz="1800">
              <a:latin typeface="Arial" charset="0"/>
              <a:ea typeface="Microsoft YaHei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CE829ED-7949-4AB2-A6C1-145D95DBC0C8}" type="slidenum">
              <a:rPr lang="cs-CZ"/>
              <a:pPr/>
              <a:t>4</a:t>
            </a:fld>
            <a:endParaRPr lang="cs-CZ"/>
          </a:p>
        </p:txBody>
      </p:sp>
      <p:sp>
        <p:nvSpPr>
          <p:cNvPr id="1638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CE829ED-7949-4AB2-A6C1-145D95DBC0C8}" type="slidenum">
              <a:rPr lang="cs-CZ"/>
              <a:pPr/>
              <a:t>5</a:t>
            </a:fld>
            <a:endParaRPr lang="cs-CZ"/>
          </a:p>
        </p:txBody>
      </p:sp>
      <p:sp>
        <p:nvSpPr>
          <p:cNvPr id="1638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0071C5B-6374-46E5-94A0-8E1604290410}" type="slidenum">
              <a:rPr lang="cs-CZ"/>
              <a:pPr/>
              <a:t>6</a:t>
            </a:fld>
            <a:endParaRPr lang="cs-CZ"/>
          </a:p>
        </p:txBody>
      </p:sp>
      <p:sp>
        <p:nvSpPr>
          <p:cNvPr id="1843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0071C5B-6374-46E5-94A0-8E1604290410}" type="slidenum">
              <a:rPr lang="cs-CZ"/>
              <a:pPr/>
              <a:t>7</a:t>
            </a:fld>
            <a:endParaRPr lang="cs-CZ"/>
          </a:p>
        </p:txBody>
      </p:sp>
      <p:sp>
        <p:nvSpPr>
          <p:cNvPr id="1843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9246-E7EF-4F64-95BF-1E6332E87F3C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4F6C4-D7F1-4D32-8AD5-413F471692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9246-E7EF-4F64-95BF-1E6332E87F3C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4F6C4-D7F1-4D32-8AD5-413F471692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9246-E7EF-4F64-95BF-1E6332E87F3C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4F6C4-D7F1-4D32-8AD5-413F47169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9246-E7EF-4F64-95BF-1E6332E87F3C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4F6C4-D7F1-4D32-8AD5-413F471692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9246-E7EF-4F64-95BF-1E6332E87F3C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4F6C4-D7F1-4D32-8AD5-413F471692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9246-E7EF-4F64-95BF-1E6332E87F3C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4F6C4-D7F1-4D32-8AD5-413F47169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9246-E7EF-4F64-95BF-1E6332E87F3C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4F6C4-D7F1-4D32-8AD5-413F47169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9246-E7EF-4F64-95BF-1E6332E87F3C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4F6C4-D7F1-4D32-8AD5-413F47169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9246-E7EF-4F64-95BF-1E6332E87F3C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4F6C4-D7F1-4D32-8AD5-413F471692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9246-E7EF-4F64-95BF-1E6332E87F3C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4F6C4-D7F1-4D32-8AD5-413F47169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A9246-E7EF-4F64-95BF-1E6332E87F3C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64F6C4-D7F1-4D32-8AD5-413F471692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5A9246-E7EF-4F64-95BF-1E6332E87F3C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B64F6C4-D7F1-4D32-8AD5-413F471692E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280" y="414764"/>
            <a:ext cx="6986880" cy="1414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3074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9359208"/>
              </p:ext>
            </p:extLst>
          </p:nvPr>
        </p:nvGraphicFramePr>
        <p:xfrm>
          <a:off x="771841" y="2118463"/>
          <a:ext cx="7768800" cy="3859638"/>
        </p:xfrm>
        <a:graphic>
          <a:graphicData uri="http://schemas.openxmlformats.org/drawingml/2006/table">
            <a:tbl>
              <a:tblPr/>
              <a:tblGrid>
                <a:gridCol w="2285280"/>
                <a:gridCol w="5483520"/>
              </a:tblGrid>
              <a:tr h="62061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Název školy, adresa:</a:t>
                      </a:r>
                    </a:p>
                  </a:txBody>
                  <a:tcPr marL="81638" marR="81638" marT="141063" marB="42123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Základní škola a mateřská škola Kamenný Přívoz,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Kamenný Přívoz 53, Kamenný Přívoz  25282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44493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Číslo projektu: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CZ.1.07/1.4.00/21.3569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003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Šablona: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Inovace a zkvalitnění výuky prostřednictvím ICT (III/2)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2046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Číslo materiálu:</a:t>
                      </a:r>
                    </a:p>
                  </a:txBody>
                  <a:tcPr marL="0" marR="0" marT="41111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VY_32_INOVACE_MA.2.s.14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0" marR="0" marT="41111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2046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Název materiálu:</a:t>
                      </a:r>
                    </a:p>
                  </a:txBody>
                  <a:tcPr marL="0" marR="0" marT="65862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Dělení 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0" marR="0" marT="65862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8590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Předmět: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Matematika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, 2,3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8590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Třída:</a:t>
                      </a:r>
                    </a:p>
                  </a:txBody>
                  <a:tcPr marL="0" marR="0" marT="41111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 I.</a:t>
                      </a:r>
                    </a:p>
                  </a:txBody>
                  <a:tcPr marL="0" marR="0" marT="41111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147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Autor/ověřující učitel: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Martina Šimsová / Martina Šimsová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6636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Datum ověření:</a:t>
                      </a:r>
                    </a:p>
                  </a:txBody>
                  <a:tcPr marL="81638" marR="81638" marT="122679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23.4.2013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97928" marB="42123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920821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Skupina 33"/>
          <p:cNvGrpSpPr/>
          <p:nvPr/>
        </p:nvGrpSpPr>
        <p:grpSpPr>
          <a:xfrm>
            <a:off x="1391543" y="1556792"/>
            <a:ext cx="2172345" cy="4536504"/>
            <a:chOff x="1391543" y="1556792"/>
            <a:chExt cx="2172345" cy="4536504"/>
          </a:xfrm>
        </p:grpSpPr>
        <p:grpSp>
          <p:nvGrpSpPr>
            <p:cNvPr id="12" name="Skupina 11"/>
            <p:cNvGrpSpPr/>
            <p:nvPr/>
          </p:nvGrpSpPr>
          <p:grpSpPr>
            <a:xfrm>
              <a:off x="1403648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2" name="Obdélník 1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" name="Přímá spojnice 3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Skupina 12"/>
            <p:cNvGrpSpPr/>
            <p:nvPr/>
          </p:nvGrpSpPr>
          <p:grpSpPr>
            <a:xfrm>
              <a:off x="2987824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14" name="Obdélník 13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nice 14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2" name="Šipka doprava 21"/>
            <p:cNvSpPr/>
            <p:nvPr/>
          </p:nvSpPr>
          <p:spPr>
            <a:xfrm>
              <a:off x="2195736" y="1702977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Šipka doprava 22"/>
            <p:cNvSpPr/>
            <p:nvPr/>
          </p:nvSpPr>
          <p:spPr>
            <a:xfrm>
              <a:off x="2176500" y="400506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Šipka doprava 23"/>
            <p:cNvSpPr/>
            <p:nvPr/>
          </p:nvSpPr>
          <p:spPr>
            <a:xfrm>
              <a:off x="2160890" y="458112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Šipka doprava 24"/>
            <p:cNvSpPr/>
            <p:nvPr/>
          </p:nvSpPr>
          <p:spPr>
            <a:xfrm>
              <a:off x="2176500" y="508518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Šipka doprava 25"/>
            <p:cNvSpPr/>
            <p:nvPr/>
          </p:nvSpPr>
          <p:spPr>
            <a:xfrm>
              <a:off x="2176500" y="566124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Šipka doprava 26"/>
            <p:cNvSpPr/>
            <p:nvPr/>
          </p:nvSpPr>
          <p:spPr>
            <a:xfrm>
              <a:off x="2180126" y="2276872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Šipka doprava 27"/>
            <p:cNvSpPr/>
            <p:nvPr/>
          </p:nvSpPr>
          <p:spPr>
            <a:xfrm>
              <a:off x="2180126" y="2852936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Šipka doprava 28"/>
            <p:cNvSpPr/>
            <p:nvPr/>
          </p:nvSpPr>
          <p:spPr>
            <a:xfrm>
              <a:off x="2160890" y="3429000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2267744" y="1610798"/>
              <a:ext cx="366758" cy="4428492"/>
            </a:xfrm>
            <a:prstGeom prst="rect">
              <a:avLst/>
            </a:prstGeom>
            <a:solidFill>
              <a:srgbClr val="FFFFFF">
                <a:alpha val="80000"/>
              </a:srgb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2216123" y="2995731"/>
              <a:ext cx="470000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4400" dirty="0"/>
                <a:t>:</a:t>
              </a:r>
              <a:endParaRPr lang="cs-CZ" sz="4400" dirty="0" smtClean="0"/>
            </a:p>
            <a:p>
              <a:r>
                <a:rPr lang="cs-CZ" sz="4400" dirty="0"/>
                <a:t>2</a:t>
              </a:r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1402810" y="157609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1402811" y="328088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1500367" y="2155201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8</a:t>
              </a:r>
            </a:p>
          </p:txBody>
        </p:sp>
        <p:sp>
          <p:nvSpPr>
            <p:cNvPr id="101" name="TextovéPole 100"/>
            <p:cNvSpPr txBox="1"/>
            <p:nvPr/>
          </p:nvSpPr>
          <p:spPr>
            <a:xfrm>
              <a:off x="1402809" y="2696919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14</a:t>
              </a:r>
              <a:endParaRPr lang="cs-CZ" sz="2800" dirty="0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1512734" y="554279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4</a:t>
              </a:r>
            </a:p>
          </p:txBody>
        </p:sp>
        <p:sp>
          <p:nvSpPr>
            <p:cNvPr id="103" name="TextovéPole 102"/>
            <p:cNvSpPr txBox="1"/>
            <p:nvPr/>
          </p:nvSpPr>
          <p:spPr>
            <a:xfrm>
              <a:off x="1416604" y="4961195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18</a:t>
              </a:r>
              <a:endParaRPr lang="cs-CZ" sz="2800" dirty="0"/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1408995" y="385146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16</a:t>
              </a:r>
              <a:endParaRPr lang="cs-CZ" sz="2800" dirty="0"/>
            </a:p>
          </p:txBody>
        </p:sp>
        <p:sp>
          <p:nvSpPr>
            <p:cNvPr id="105" name="TextovéPole 104"/>
            <p:cNvSpPr txBox="1"/>
            <p:nvPr/>
          </p:nvSpPr>
          <p:spPr>
            <a:xfrm>
              <a:off x="1391543" y="439174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20</a:t>
              </a:r>
              <a:endParaRPr lang="cs-CZ" sz="2800" dirty="0"/>
            </a:p>
          </p:txBody>
        </p:sp>
      </p:grpSp>
      <p:sp>
        <p:nvSpPr>
          <p:cNvPr id="35" name="TextovéPole 34"/>
          <p:cNvSpPr txBox="1"/>
          <p:nvPr/>
        </p:nvSpPr>
        <p:spPr>
          <a:xfrm>
            <a:off x="372032" y="581489"/>
            <a:ext cx="3791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1) Vypočítej podle vzoru:</a:t>
            </a:r>
            <a:endParaRPr lang="cs-CZ" sz="2800" dirty="0"/>
          </a:p>
        </p:txBody>
      </p:sp>
      <p:grpSp>
        <p:nvGrpSpPr>
          <p:cNvPr id="106" name="Skupina 105"/>
          <p:cNvGrpSpPr/>
          <p:nvPr/>
        </p:nvGrpSpPr>
        <p:grpSpPr>
          <a:xfrm rot="5400000">
            <a:off x="5533087" y="1448784"/>
            <a:ext cx="2160241" cy="4536504"/>
            <a:chOff x="1403648" y="1556792"/>
            <a:chExt cx="2160241" cy="4536504"/>
          </a:xfrm>
        </p:grpSpPr>
        <p:grpSp>
          <p:nvGrpSpPr>
            <p:cNvPr id="107" name="Skupina 106"/>
            <p:cNvGrpSpPr/>
            <p:nvPr/>
          </p:nvGrpSpPr>
          <p:grpSpPr>
            <a:xfrm>
              <a:off x="1403648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136" name="Obdélník 135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7" name="Přímá spojnice 136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8" name="Přímá spojnice 137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9" name="Přímá spojnice 138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0" name="Přímá spojnice 139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1" name="Přímá spojnice 140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2" name="Přímá spojnice 141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3" name="Přímá spojnice 142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08" name="Skupina 107"/>
            <p:cNvGrpSpPr/>
            <p:nvPr/>
          </p:nvGrpSpPr>
          <p:grpSpPr>
            <a:xfrm>
              <a:off x="2987824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128" name="Obdélník 127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9" name="Přímá spojnice 128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0" name="Přímá spojnice 129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1" name="Přímá spojnice 130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2" name="Přímá spojnice 131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3" name="Přímá spojnice 132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4" name="Přímá spojnice 133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5" name="Přímá spojnice 134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09" name="Šipka doprava 108"/>
            <p:cNvSpPr/>
            <p:nvPr/>
          </p:nvSpPr>
          <p:spPr>
            <a:xfrm>
              <a:off x="2195736" y="1702977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Šipka doprava 109"/>
            <p:cNvSpPr/>
            <p:nvPr/>
          </p:nvSpPr>
          <p:spPr>
            <a:xfrm>
              <a:off x="2176500" y="400506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Šipka doprava 110"/>
            <p:cNvSpPr/>
            <p:nvPr/>
          </p:nvSpPr>
          <p:spPr>
            <a:xfrm>
              <a:off x="2160890" y="458112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Šipka doprava 111"/>
            <p:cNvSpPr/>
            <p:nvPr/>
          </p:nvSpPr>
          <p:spPr>
            <a:xfrm>
              <a:off x="2176500" y="508518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Šipka doprava 112"/>
            <p:cNvSpPr/>
            <p:nvPr/>
          </p:nvSpPr>
          <p:spPr>
            <a:xfrm>
              <a:off x="2176500" y="566124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Šipka doprava 113"/>
            <p:cNvSpPr/>
            <p:nvPr/>
          </p:nvSpPr>
          <p:spPr>
            <a:xfrm>
              <a:off x="2180126" y="2276872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Šipka doprava 114"/>
            <p:cNvSpPr/>
            <p:nvPr/>
          </p:nvSpPr>
          <p:spPr>
            <a:xfrm>
              <a:off x="2180126" y="2852936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Šipka doprava 115"/>
            <p:cNvSpPr/>
            <p:nvPr/>
          </p:nvSpPr>
          <p:spPr>
            <a:xfrm>
              <a:off x="2160890" y="3429000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Obdélník 116"/>
            <p:cNvSpPr/>
            <p:nvPr/>
          </p:nvSpPr>
          <p:spPr>
            <a:xfrm>
              <a:off x="2267744" y="1610798"/>
              <a:ext cx="366758" cy="4428492"/>
            </a:xfrm>
            <a:prstGeom prst="rect">
              <a:avLst/>
            </a:prstGeom>
            <a:solidFill>
              <a:srgbClr val="FFFFFF">
                <a:alpha val="80000"/>
              </a:srgb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TextovéPole 118"/>
            <p:cNvSpPr txBox="1"/>
            <p:nvPr/>
          </p:nvSpPr>
          <p:spPr>
            <a:xfrm rot="16200000">
              <a:off x="3092153" y="157609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121" name="TextovéPole 120"/>
            <p:cNvSpPr txBox="1"/>
            <p:nvPr/>
          </p:nvSpPr>
          <p:spPr>
            <a:xfrm rot="16200000">
              <a:off x="3092152" y="327540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123" name="TextovéPole 122"/>
            <p:cNvSpPr txBox="1"/>
            <p:nvPr/>
          </p:nvSpPr>
          <p:spPr>
            <a:xfrm rot="16200000">
              <a:off x="1402809" y="2696919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14</a:t>
              </a:r>
              <a:endParaRPr lang="cs-CZ" sz="2800" dirty="0"/>
            </a:p>
          </p:txBody>
        </p:sp>
        <p:sp>
          <p:nvSpPr>
            <p:cNvPr id="124" name="TextovéPole 123"/>
            <p:cNvSpPr txBox="1"/>
            <p:nvPr/>
          </p:nvSpPr>
          <p:spPr>
            <a:xfrm rot="16200000">
              <a:off x="1512735" y="554279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125" name="TextovéPole 124"/>
            <p:cNvSpPr txBox="1"/>
            <p:nvPr/>
          </p:nvSpPr>
          <p:spPr>
            <a:xfrm rot="16200000">
              <a:off x="1416605" y="4961195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18</a:t>
              </a:r>
              <a:endParaRPr lang="cs-CZ" sz="2800" dirty="0"/>
            </a:p>
          </p:txBody>
        </p:sp>
        <p:sp>
          <p:nvSpPr>
            <p:cNvPr id="126" name="TextovéPole 125"/>
            <p:cNvSpPr txBox="1"/>
            <p:nvPr/>
          </p:nvSpPr>
          <p:spPr>
            <a:xfrm rot="16200000">
              <a:off x="1408995" y="385146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16</a:t>
              </a:r>
              <a:endParaRPr lang="cs-CZ" sz="2800" dirty="0"/>
            </a:p>
          </p:txBody>
        </p:sp>
        <p:sp>
          <p:nvSpPr>
            <p:cNvPr id="144" name="TextovéPole 143"/>
            <p:cNvSpPr txBox="1"/>
            <p:nvPr/>
          </p:nvSpPr>
          <p:spPr>
            <a:xfrm rot="16200000">
              <a:off x="2139088" y="3658172"/>
              <a:ext cx="5453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: 2</a:t>
              </a:r>
              <a:endParaRPr lang="cs-CZ" sz="2800" dirty="0"/>
            </a:p>
          </p:txBody>
        </p:sp>
        <p:sp>
          <p:nvSpPr>
            <p:cNvPr id="148" name="TextovéPole 147"/>
            <p:cNvSpPr txBox="1"/>
            <p:nvPr/>
          </p:nvSpPr>
          <p:spPr>
            <a:xfrm rot="16200000">
              <a:off x="3118575" y="5507651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1</a:t>
              </a:r>
            </a:p>
          </p:txBody>
        </p:sp>
        <p:sp>
          <p:nvSpPr>
            <p:cNvPr id="149" name="TextovéPole 148"/>
            <p:cNvSpPr txBox="1"/>
            <p:nvPr/>
          </p:nvSpPr>
          <p:spPr>
            <a:xfrm rot="16200000">
              <a:off x="3012247" y="440257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1</a:t>
              </a:r>
              <a:r>
                <a:rPr lang="cs-CZ" sz="2800" dirty="0" smtClean="0"/>
                <a:t>0</a:t>
              </a:r>
              <a:endParaRPr lang="cs-CZ" sz="2800" dirty="0"/>
            </a:p>
          </p:txBody>
        </p:sp>
        <p:sp>
          <p:nvSpPr>
            <p:cNvPr id="151" name="TextovéPole 150"/>
            <p:cNvSpPr txBox="1"/>
            <p:nvPr/>
          </p:nvSpPr>
          <p:spPr>
            <a:xfrm rot="16200000">
              <a:off x="3103620" y="212327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3985138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Skupina 33"/>
          <p:cNvGrpSpPr/>
          <p:nvPr/>
        </p:nvGrpSpPr>
        <p:grpSpPr>
          <a:xfrm>
            <a:off x="854161" y="1583214"/>
            <a:ext cx="2172345" cy="4536504"/>
            <a:chOff x="1391543" y="1556792"/>
            <a:chExt cx="2172345" cy="4536504"/>
          </a:xfrm>
        </p:grpSpPr>
        <p:grpSp>
          <p:nvGrpSpPr>
            <p:cNvPr id="12" name="Skupina 11"/>
            <p:cNvGrpSpPr/>
            <p:nvPr/>
          </p:nvGrpSpPr>
          <p:grpSpPr>
            <a:xfrm>
              <a:off x="1403648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2" name="Obdélník 1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" name="Přímá spojnice 3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3" name="Skupina 12"/>
            <p:cNvGrpSpPr/>
            <p:nvPr/>
          </p:nvGrpSpPr>
          <p:grpSpPr>
            <a:xfrm>
              <a:off x="2987824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14" name="Obdélník 13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nice 14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2" name="Šipka doprava 21"/>
            <p:cNvSpPr/>
            <p:nvPr/>
          </p:nvSpPr>
          <p:spPr>
            <a:xfrm>
              <a:off x="2195736" y="1702977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Šipka doprava 22"/>
            <p:cNvSpPr/>
            <p:nvPr/>
          </p:nvSpPr>
          <p:spPr>
            <a:xfrm>
              <a:off x="2176500" y="400506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Šipka doprava 23"/>
            <p:cNvSpPr/>
            <p:nvPr/>
          </p:nvSpPr>
          <p:spPr>
            <a:xfrm>
              <a:off x="2160890" y="458112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Šipka doprava 24"/>
            <p:cNvSpPr/>
            <p:nvPr/>
          </p:nvSpPr>
          <p:spPr>
            <a:xfrm>
              <a:off x="2176500" y="508518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Šipka doprava 25"/>
            <p:cNvSpPr/>
            <p:nvPr/>
          </p:nvSpPr>
          <p:spPr>
            <a:xfrm>
              <a:off x="2176500" y="566124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Šipka doprava 26"/>
            <p:cNvSpPr/>
            <p:nvPr/>
          </p:nvSpPr>
          <p:spPr>
            <a:xfrm>
              <a:off x="2180126" y="2276872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Šipka doprava 27"/>
            <p:cNvSpPr/>
            <p:nvPr/>
          </p:nvSpPr>
          <p:spPr>
            <a:xfrm>
              <a:off x="2180126" y="2852936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Šipka doprava 28"/>
            <p:cNvSpPr/>
            <p:nvPr/>
          </p:nvSpPr>
          <p:spPr>
            <a:xfrm>
              <a:off x="2160890" y="3429000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2267744" y="1610798"/>
              <a:ext cx="366758" cy="4428492"/>
            </a:xfrm>
            <a:prstGeom prst="rect">
              <a:avLst/>
            </a:prstGeom>
            <a:solidFill>
              <a:srgbClr val="FFFFFF">
                <a:alpha val="80000"/>
              </a:srgb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2216123" y="2995731"/>
              <a:ext cx="470000" cy="14465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4400" dirty="0"/>
                <a:t>:</a:t>
              </a:r>
              <a:endParaRPr lang="cs-CZ" sz="4400" dirty="0" smtClean="0"/>
            </a:p>
            <a:p>
              <a:r>
                <a:rPr lang="cs-CZ" sz="4400" dirty="0"/>
                <a:t>2</a:t>
              </a: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3092152" y="157609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1402810" y="157609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1402811" y="328088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1500367" y="2155201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8</a:t>
              </a:r>
            </a:p>
          </p:txBody>
        </p:sp>
        <p:sp>
          <p:nvSpPr>
            <p:cNvPr id="101" name="TextovéPole 100"/>
            <p:cNvSpPr txBox="1"/>
            <p:nvPr/>
          </p:nvSpPr>
          <p:spPr>
            <a:xfrm>
              <a:off x="1402809" y="2696919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14</a:t>
              </a:r>
              <a:endParaRPr lang="cs-CZ" sz="2800" dirty="0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1512734" y="554279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4</a:t>
              </a:r>
            </a:p>
          </p:txBody>
        </p:sp>
        <p:sp>
          <p:nvSpPr>
            <p:cNvPr id="103" name="TextovéPole 102"/>
            <p:cNvSpPr txBox="1"/>
            <p:nvPr/>
          </p:nvSpPr>
          <p:spPr>
            <a:xfrm>
              <a:off x="1416604" y="4961195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18</a:t>
              </a:r>
              <a:endParaRPr lang="cs-CZ" sz="2800" dirty="0"/>
            </a:p>
          </p:txBody>
        </p:sp>
        <p:sp>
          <p:nvSpPr>
            <p:cNvPr id="104" name="TextovéPole 103"/>
            <p:cNvSpPr txBox="1"/>
            <p:nvPr/>
          </p:nvSpPr>
          <p:spPr>
            <a:xfrm>
              <a:off x="1408995" y="385146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16</a:t>
              </a:r>
              <a:endParaRPr lang="cs-CZ" sz="2800" dirty="0"/>
            </a:p>
          </p:txBody>
        </p:sp>
        <p:sp>
          <p:nvSpPr>
            <p:cNvPr id="105" name="TextovéPole 104"/>
            <p:cNvSpPr txBox="1"/>
            <p:nvPr/>
          </p:nvSpPr>
          <p:spPr>
            <a:xfrm>
              <a:off x="1391543" y="439174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20</a:t>
              </a:r>
              <a:endParaRPr lang="cs-CZ" sz="2800" dirty="0"/>
            </a:p>
          </p:txBody>
        </p:sp>
        <p:sp>
          <p:nvSpPr>
            <p:cNvPr id="152" name="TextovéPole 151"/>
            <p:cNvSpPr txBox="1"/>
            <p:nvPr/>
          </p:nvSpPr>
          <p:spPr>
            <a:xfrm>
              <a:off x="3092152" y="3820433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8</a:t>
              </a:r>
              <a:endParaRPr lang="cs-CZ" sz="2800" dirty="0"/>
            </a:p>
          </p:txBody>
        </p:sp>
        <p:sp>
          <p:nvSpPr>
            <p:cNvPr id="153" name="TextovéPole 152"/>
            <p:cNvSpPr txBox="1"/>
            <p:nvPr/>
          </p:nvSpPr>
          <p:spPr>
            <a:xfrm>
              <a:off x="3000780" y="439814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10</a:t>
              </a:r>
              <a:endParaRPr lang="cs-CZ" sz="2800" dirty="0"/>
            </a:p>
          </p:txBody>
        </p:sp>
        <p:sp>
          <p:nvSpPr>
            <p:cNvPr id="154" name="TextovéPole 153"/>
            <p:cNvSpPr txBox="1"/>
            <p:nvPr/>
          </p:nvSpPr>
          <p:spPr>
            <a:xfrm>
              <a:off x="3108595" y="4953171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9</a:t>
              </a:r>
              <a:endParaRPr lang="cs-CZ" sz="2800" dirty="0"/>
            </a:p>
          </p:txBody>
        </p:sp>
        <p:sp>
          <p:nvSpPr>
            <p:cNvPr id="155" name="TextovéPole 154"/>
            <p:cNvSpPr txBox="1"/>
            <p:nvPr/>
          </p:nvSpPr>
          <p:spPr>
            <a:xfrm>
              <a:off x="3098335" y="553579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156" name="TextovéPole 155"/>
            <p:cNvSpPr txBox="1"/>
            <p:nvPr/>
          </p:nvSpPr>
          <p:spPr>
            <a:xfrm>
              <a:off x="3108595" y="2155206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4</a:t>
              </a:r>
            </a:p>
          </p:txBody>
        </p:sp>
        <p:sp>
          <p:nvSpPr>
            <p:cNvPr id="157" name="TextovéPole 156"/>
            <p:cNvSpPr txBox="1"/>
            <p:nvPr/>
          </p:nvSpPr>
          <p:spPr>
            <a:xfrm>
              <a:off x="3108595" y="269933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7</a:t>
              </a:r>
              <a:endParaRPr lang="cs-CZ" sz="2800" dirty="0"/>
            </a:p>
          </p:txBody>
        </p:sp>
        <p:sp>
          <p:nvSpPr>
            <p:cNvPr id="158" name="TextovéPole 157"/>
            <p:cNvSpPr txBox="1"/>
            <p:nvPr/>
          </p:nvSpPr>
          <p:spPr>
            <a:xfrm>
              <a:off x="3108595" y="3280883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5</a:t>
              </a:r>
              <a:endParaRPr lang="cs-CZ" sz="2800" dirty="0"/>
            </a:p>
          </p:txBody>
        </p:sp>
      </p:grpSp>
      <p:sp>
        <p:nvSpPr>
          <p:cNvPr id="35" name="TextovéPole 34"/>
          <p:cNvSpPr txBox="1"/>
          <p:nvPr/>
        </p:nvSpPr>
        <p:spPr>
          <a:xfrm>
            <a:off x="372032" y="581489"/>
            <a:ext cx="3791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1) Vypočítej podle vzoru:</a:t>
            </a:r>
            <a:endParaRPr lang="cs-CZ" sz="2800" dirty="0"/>
          </a:p>
        </p:txBody>
      </p:sp>
      <p:grpSp>
        <p:nvGrpSpPr>
          <p:cNvPr id="106" name="Skupina 105"/>
          <p:cNvGrpSpPr/>
          <p:nvPr/>
        </p:nvGrpSpPr>
        <p:grpSpPr>
          <a:xfrm rot="5400000">
            <a:off x="5231536" y="1377522"/>
            <a:ext cx="2160241" cy="4536504"/>
            <a:chOff x="1403648" y="1556792"/>
            <a:chExt cx="2160241" cy="4536504"/>
          </a:xfrm>
        </p:grpSpPr>
        <p:grpSp>
          <p:nvGrpSpPr>
            <p:cNvPr id="107" name="Skupina 106"/>
            <p:cNvGrpSpPr/>
            <p:nvPr/>
          </p:nvGrpSpPr>
          <p:grpSpPr>
            <a:xfrm>
              <a:off x="1403648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136" name="Obdélník 135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7" name="Přímá spojnice 136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8" name="Přímá spojnice 137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9" name="Přímá spojnice 138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0" name="Přímá spojnice 139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1" name="Přímá spojnice 140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2" name="Přímá spojnice 141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3" name="Přímá spojnice 142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08" name="Skupina 107"/>
            <p:cNvGrpSpPr/>
            <p:nvPr/>
          </p:nvGrpSpPr>
          <p:grpSpPr>
            <a:xfrm>
              <a:off x="2987824" y="1556792"/>
              <a:ext cx="576064" cy="4536504"/>
              <a:chOff x="1403648" y="1556792"/>
              <a:chExt cx="576064" cy="4536504"/>
            </a:xfrm>
            <a:solidFill>
              <a:srgbClr val="DDDDDD">
                <a:alpha val="45098"/>
              </a:srgbClr>
            </a:solidFill>
          </p:grpSpPr>
          <p:sp>
            <p:nvSpPr>
              <p:cNvPr id="128" name="Obdélník 127"/>
              <p:cNvSpPr/>
              <p:nvPr/>
            </p:nvSpPr>
            <p:spPr>
              <a:xfrm>
                <a:off x="1403648" y="1556792"/>
                <a:ext cx="576064" cy="4536504"/>
              </a:xfrm>
              <a:prstGeom prst="rect">
                <a:avLst/>
              </a:prstGeom>
              <a:grpFill/>
            </p:spPr>
            <p:style>
              <a:lnRef idx="1">
                <a:schemeClr val="dk1"/>
              </a:lnRef>
              <a:fillRef idx="2">
                <a:schemeClr val="dk1"/>
              </a:fillRef>
              <a:effectRef idx="1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9" name="Přímá spojnice 128"/>
              <p:cNvCxnSpPr/>
              <p:nvPr/>
            </p:nvCxnSpPr>
            <p:spPr>
              <a:xfrm>
                <a:off x="1403648" y="2132856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0" name="Přímá spojnice 129"/>
              <p:cNvCxnSpPr/>
              <p:nvPr/>
            </p:nvCxnSpPr>
            <p:spPr>
              <a:xfrm>
                <a:off x="1403648" y="2696919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1" name="Přímá spojnice 130"/>
              <p:cNvCxnSpPr/>
              <p:nvPr/>
            </p:nvCxnSpPr>
            <p:spPr>
              <a:xfrm>
                <a:off x="1403648" y="326098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2" name="Přímá spojnice 131"/>
              <p:cNvCxnSpPr/>
              <p:nvPr/>
            </p:nvCxnSpPr>
            <p:spPr>
              <a:xfrm>
                <a:off x="1403648" y="3825045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3" name="Přímá spojnice 132"/>
              <p:cNvCxnSpPr/>
              <p:nvPr/>
            </p:nvCxnSpPr>
            <p:spPr>
              <a:xfrm>
                <a:off x="1403648" y="4389108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4" name="Přímá spojnice 133"/>
              <p:cNvCxnSpPr/>
              <p:nvPr/>
            </p:nvCxnSpPr>
            <p:spPr>
              <a:xfrm>
                <a:off x="1403648" y="5517232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5" name="Přímá spojnice 134"/>
              <p:cNvCxnSpPr/>
              <p:nvPr/>
            </p:nvCxnSpPr>
            <p:spPr>
              <a:xfrm>
                <a:off x="1403648" y="4953171"/>
                <a:ext cx="576064" cy="0"/>
              </a:xfrm>
              <a:prstGeom prst="line">
                <a:avLst/>
              </a:prstGeom>
              <a:grpFill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09" name="Šipka doprava 108"/>
            <p:cNvSpPr/>
            <p:nvPr/>
          </p:nvSpPr>
          <p:spPr>
            <a:xfrm>
              <a:off x="2195736" y="1702977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Šipka doprava 109"/>
            <p:cNvSpPr/>
            <p:nvPr/>
          </p:nvSpPr>
          <p:spPr>
            <a:xfrm>
              <a:off x="2176500" y="400506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Šipka doprava 110"/>
            <p:cNvSpPr/>
            <p:nvPr/>
          </p:nvSpPr>
          <p:spPr>
            <a:xfrm>
              <a:off x="2160890" y="458112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Šipka doprava 111"/>
            <p:cNvSpPr/>
            <p:nvPr/>
          </p:nvSpPr>
          <p:spPr>
            <a:xfrm>
              <a:off x="2176500" y="5085184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Šipka doprava 112"/>
            <p:cNvSpPr/>
            <p:nvPr/>
          </p:nvSpPr>
          <p:spPr>
            <a:xfrm>
              <a:off x="2176500" y="5661248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Šipka doprava 113"/>
            <p:cNvSpPr/>
            <p:nvPr/>
          </p:nvSpPr>
          <p:spPr>
            <a:xfrm>
              <a:off x="2180126" y="2276872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Šipka doprava 114"/>
            <p:cNvSpPr/>
            <p:nvPr/>
          </p:nvSpPr>
          <p:spPr>
            <a:xfrm>
              <a:off x="2180126" y="2852936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Šipka doprava 115"/>
            <p:cNvSpPr/>
            <p:nvPr/>
          </p:nvSpPr>
          <p:spPr>
            <a:xfrm>
              <a:off x="2160890" y="3429000"/>
              <a:ext cx="648072" cy="216024"/>
            </a:xfrm>
            <a:prstGeom prst="rightArrow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Obdélník 116"/>
            <p:cNvSpPr/>
            <p:nvPr/>
          </p:nvSpPr>
          <p:spPr>
            <a:xfrm>
              <a:off x="2267744" y="1610798"/>
              <a:ext cx="366758" cy="4428492"/>
            </a:xfrm>
            <a:prstGeom prst="rect">
              <a:avLst/>
            </a:prstGeom>
            <a:solidFill>
              <a:srgbClr val="FFFFFF">
                <a:alpha val="80000"/>
              </a:srgbClr>
            </a:solidFill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TextovéPole 118"/>
            <p:cNvSpPr txBox="1"/>
            <p:nvPr/>
          </p:nvSpPr>
          <p:spPr>
            <a:xfrm rot="16200000">
              <a:off x="3092153" y="157609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</a:t>
              </a:r>
              <a:endParaRPr lang="cs-CZ" sz="2800" dirty="0"/>
            </a:p>
          </p:txBody>
        </p:sp>
        <p:sp>
          <p:nvSpPr>
            <p:cNvPr id="120" name="TextovéPole 119"/>
            <p:cNvSpPr txBox="1"/>
            <p:nvPr/>
          </p:nvSpPr>
          <p:spPr>
            <a:xfrm rot="16200000">
              <a:off x="1402810" y="1576094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12</a:t>
              </a:r>
              <a:endParaRPr lang="cs-CZ" sz="2800" dirty="0"/>
            </a:p>
          </p:txBody>
        </p:sp>
        <p:sp>
          <p:nvSpPr>
            <p:cNvPr id="121" name="TextovéPole 120"/>
            <p:cNvSpPr txBox="1"/>
            <p:nvPr/>
          </p:nvSpPr>
          <p:spPr>
            <a:xfrm rot="16200000">
              <a:off x="3092152" y="327540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3</a:t>
              </a:r>
            </a:p>
          </p:txBody>
        </p:sp>
        <p:sp>
          <p:nvSpPr>
            <p:cNvPr id="122" name="TextovéPole 121"/>
            <p:cNvSpPr txBox="1"/>
            <p:nvPr/>
          </p:nvSpPr>
          <p:spPr>
            <a:xfrm rot="16200000">
              <a:off x="1500367" y="2155201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8</a:t>
              </a:r>
            </a:p>
          </p:txBody>
        </p:sp>
        <p:sp>
          <p:nvSpPr>
            <p:cNvPr id="123" name="TextovéPole 122"/>
            <p:cNvSpPr txBox="1"/>
            <p:nvPr/>
          </p:nvSpPr>
          <p:spPr>
            <a:xfrm rot="16200000">
              <a:off x="1402809" y="2696919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14</a:t>
              </a:r>
              <a:endParaRPr lang="cs-CZ" sz="2800" dirty="0"/>
            </a:p>
          </p:txBody>
        </p:sp>
        <p:sp>
          <p:nvSpPr>
            <p:cNvPr id="124" name="TextovéPole 123"/>
            <p:cNvSpPr txBox="1"/>
            <p:nvPr/>
          </p:nvSpPr>
          <p:spPr>
            <a:xfrm rot="16200000">
              <a:off x="1512735" y="5542790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125" name="TextovéPole 124"/>
            <p:cNvSpPr txBox="1"/>
            <p:nvPr/>
          </p:nvSpPr>
          <p:spPr>
            <a:xfrm rot="16200000">
              <a:off x="1416605" y="4961195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18</a:t>
              </a:r>
              <a:endParaRPr lang="cs-CZ" sz="2800" dirty="0"/>
            </a:p>
          </p:txBody>
        </p:sp>
        <p:sp>
          <p:nvSpPr>
            <p:cNvPr id="126" name="TextovéPole 125"/>
            <p:cNvSpPr txBox="1"/>
            <p:nvPr/>
          </p:nvSpPr>
          <p:spPr>
            <a:xfrm rot="16200000">
              <a:off x="1408995" y="385146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16</a:t>
              </a:r>
              <a:endParaRPr lang="cs-CZ" sz="2800" dirty="0"/>
            </a:p>
          </p:txBody>
        </p:sp>
        <p:sp>
          <p:nvSpPr>
            <p:cNvPr id="127" name="TextovéPole 126"/>
            <p:cNvSpPr txBox="1"/>
            <p:nvPr/>
          </p:nvSpPr>
          <p:spPr>
            <a:xfrm rot="16200000">
              <a:off x="1431693" y="4391746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20</a:t>
              </a:r>
              <a:endParaRPr lang="cs-CZ" sz="2800" dirty="0"/>
            </a:p>
          </p:txBody>
        </p:sp>
        <p:sp>
          <p:nvSpPr>
            <p:cNvPr id="144" name="TextovéPole 143"/>
            <p:cNvSpPr txBox="1"/>
            <p:nvPr/>
          </p:nvSpPr>
          <p:spPr>
            <a:xfrm rot="16200000">
              <a:off x="2139088" y="3658172"/>
              <a:ext cx="54534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: 2</a:t>
              </a:r>
              <a:endParaRPr lang="cs-CZ" sz="2800" dirty="0"/>
            </a:p>
          </p:txBody>
        </p:sp>
        <p:sp>
          <p:nvSpPr>
            <p:cNvPr id="145" name="TextovéPole 144"/>
            <p:cNvSpPr txBox="1"/>
            <p:nvPr/>
          </p:nvSpPr>
          <p:spPr>
            <a:xfrm rot="16200000">
              <a:off x="1494182" y="3275402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6</a:t>
              </a:r>
            </a:p>
          </p:txBody>
        </p:sp>
        <p:sp>
          <p:nvSpPr>
            <p:cNvPr id="146" name="TextovéPole 145"/>
            <p:cNvSpPr txBox="1"/>
            <p:nvPr/>
          </p:nvSpPr>
          <p:spPr>
            <a:xfrm rot="16200000">
              <a:off x="3092154" y="3841876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8</a:t>
              </a:r>
            </a:p>
          </p:txBody>
        </p:sp>
        <p:sp>
          <p:nvSpPr>
            <p:cNvPr id="147" name="TextovéPole 146"/>
            <p:cNvSpPr txBox="1"/>
            <p:nvPr/>
          </p:nvSpPr>
          <p:spPr>
            <a:xfrm rot="16200000">
              <a:off x="3118574" y="497343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9</a:t>
              </a:r>
            </a:p>
          </p:txBody>
        </p:sp>
        <p:sp>
          <p:nvSpPr>
            <p:cNvPr id="148" name="TextovéPole 147"/>
            <p:cNvSpPr txBox="1"/>
            <p:nvPr/>
          </p:nvSpPr>
          <p:spPr>
            <a:xfrm rot="16200000">
              <a:off x="3118575" y="5507651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1</a:t>
              </a:r>
            </a:p>
          </p:txBody>
        </p:sp>
        <p:sp>
          <p:nvSpPr>
            <p:cNvPr id="149" name="TextovéPole 148"/>
            <p:cNvSpPr txBox="1"/>
            <p:nvPr/>
          </p:nvSpPr>
          <p:spPr>
            <a:xfrm rot="16200000">
              <a:off x="3012247" y="4402573"/>
              <a:ext cx="5501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/>
                <a:t>1</a:t>
              </a:r>
              <a:r>
                <a:rPr lang="cs-CZ" sz="2800" dirty="0" smtClean="0"/>
                <a:t>0</a:t>
              </a:r>
              <a:endParaRPr lang="cs-CZ" sz="2800" dirty="0"/>
            </a:p>
          </p:txBody>
        </p:sp>
        <p:sp>
          <p:nvSpPr>
            <p:cNvPr id="150" name="TextovéPole 149"/>
            <p:cNvSpPr txBox="1"/>
            <p:nvPr/>
          </p:nvSpPr>
          <p:spPr>
            <a:xfrm rot="16200000">
              <a:off x="3103620" y="2699338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7</a:t>
              </a:r>
              <a:endParaRPr lang="cs-CZ" sz="2800" dirty="0"/>
            </a:p>
          </p:txBody>
        </p:sp>
        <p:sp>
          <p:nvSpPr>
            <p:cNvPr id="151" name="TextovéPole 150"/>
            <p:cNvSpPr txBox="1"/>
            <p:nvPr/>
          </p:nvSpPr>
          <p:spPr>
            <a:xfrm rot="16200000">
              <a:off x="3103620" y="2123274"/>
              <a:ext cx="36740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5203208" y="581489"/>
            <a:ext cx="1640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KONTROLA: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059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3" name="Group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5314555"/>
              </p:ext>
            </p:extLst>
          </p:nvPr>
        </p:nvGraphicFramePr>
        <p:xfrm>
          <a:off x="468313" y="1412875"/>
          <a:ext cx="8072437" cy="2600326"/>
        </p:xfrm>
        <a:graphic>
          <a:graphicData uri="http://schemas.openxmlformats.org/drawingml/2006/table">
            <a:tbl>
              <a:tblPr/>
              <a:tblGrid>
                <a:gridCol w="2339975"/>
                <a:gridCol w="1146175"/>
                <a:gridCol w="1147762"/>
                <a:gridCol w="1146175"/>
                <a:gridCol w="1146175"/>
                <a:gridCol w="1146175"/>
              </a:tblGrid>
              <a:tr h="7889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Daná čísla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8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12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20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18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6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223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2krát méně než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89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o 2 méně než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257" name="Line 65"/>
          <p:cNvSpPr>
            <a:spLocks noChangeShapeType="1"/>
          </p:cNvSpPr>
          <p:nvPr/>
        </p:nvSpPr>
        <p:spPr bwMode="auto">
          <a:xfrm>
            <a:off x="1514475" y="2997200"/>
            <a:ext cx="1079500" cy="1588"/>
          </a:xfrm>
          <a:prstGeom prst="line">
            <a:avLst/>
          </a:prstGeom>
          <a:noFill/>
          <a:ln w="28440" cap="flat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58" name="Line 66"/>
          <p:cNvSpPr>
            <a:spLocks noChangeShapeType="1"/>
          </p:cNvSpPr>
          <p:nvPr/>
        </p:nvSpPr>
        <p:spPr bwMode="auto">
          <a:xfrm flipV="1">
            <a:off x="2574925" y="1771650"/>
            <a:ext cx="1588" cy="1227138"/>
          </a:xfrm>
          <a:prstGeom prst="line">
            <a:avLst/>
          </a:prstGeom>
          <a:noFill/>
          <a:ln w="28440" cap="flat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cxnSp>
        <p:nvCxnSpPr>
          <p:cNvPr id="8259" name="AutoShape 67"/>
          <p:cNvCxnSpPr>
            <a:cxnSpLocks noChangeShapeType="1"/>
          </p:cNvCxnSpPr>
          <p:nvPr/>
        </p:nvCxnSpPr>
        <p:spPr bwMode="auto">
          <a:xfrm flipH="1">
            <a:off x="2195513" y="1773238"/>
            <a:ext cx="379412" cy="1587"/>
          </a:xfrm>
          <a:prstGeom prst="bentConnector3">
            <a:avLst>
              <a:gd name="adj1" fmla="val 50000"/>
            </a:avLst>
          </a:prstGeom>
          <a:noFill/>
          <a:ln w="28440" cap="flat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sp>
        <p:nvSpPr>
          <p:cNvPr id="8260" name="Line 68"/>
          <p:cNvSpPr>
            <a:spLocks noChangeShapeType="1"/>
          </p:cNvSpPr>
          <p:nvPr/>
        </p:nvSpPr>
        <p:spPr bwMode="auto">
          <a:xfrm>
            <a:off x="2528888" y="3500438"/>
            <a:ext cx="144462" cy="1587"/>
          </a:xfrm>
          <a:prstGeom prst="line">
            <a:avLst/>
          </a:prstGeom>
          <a:noFill/>
          <a:ln w="28440" cap="flat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61" name="Line 69"/>
          <p:cNvSpPr>
            <a:spLocks noChangeShapeType="1"/>
          </p:cNvSpPr>
          <p:nvPr/>
        </p:nvSpPr>
        <p:spPr bwMode="auto">
          <a:xfrm flipV="1">
            <a:off x="2673350" y="1554163"/>
            <a:ext cx="1588" cy="1947862"/>
          </a:xfrm>
          <a:prstGeom prst="line">
            <a:avLst/>
          </a:prstGeom>
          <a:noFill/>
          <a:ln w="28440" cap="flat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cxnSp>
        <p:nvCxnSpPr>
          <p:cNvPr id="8262" name="AutoShape 70"/>
          <p:cNvCxnSpPr>
            <a:cxnSpLocks noChangeShapeType="1"/>
          </p:cNvCxnSpPr>
          <p:nvPr/>
        </p:nvCxnSpPr>
        <p:spPr bwMode="auto">
          <a:xfrm flipH="1" flipV="1">
            <a:off x="2054225" y="1557338"/>
            <a:ext cx="617538" cy="7937"/>
          </a:xfrm>
          <a:prstGeom prst="bentConnector3">
            <a:avLst>
              <a:gd name="adj1" fmla="val 50000"/>
            </a:avLst>
          </a:prstGeom>
          <a:noFill/>
          <a:ln w="28440" cap="flat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sp>
        <p:nvSpPr>
          <p:cNvPr id="8263" name="Rectangle 71"/>
          <p:cNvSpPr>
            <a:spLocks noChangeArrowheads="1"/>
          </p:cNvSpPr>
          <p:nvPr/>
        </p:nvSpPr>
        <p:spPr bwMode="auto">
          <a:xfrm>
            <a:off x="760413" y="574675"/>
            <a:ext cx="11334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>
                <a:solidFill>
                  <a:srgbClr val="000000"/>
                </a:solidFill>
                <a:latin typeface="Calibri" charset="0"/>
              </a:rPr>
              <a:t>Doplň:</a:t>
            </a:r>
          </a:p>
        </p:txBody>
      </p:sp>
    </p:spTree>
    <p:extLst>
      <p:ext uri="{BB962C8B-B14F-4D97-AF65-F5344CB8AC3E}">
        <p14:creationId xmlns:p14="http://schemas.microsoft.com/office/powerpoint/2010/main" val="699611556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3" name="Group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3728861"/>
              </p:ext>
            </p:extLst>
          </p:nvPr>
        </p:nvGraphicFramePr>
        <p:xfrm>
          <a:off x="468313" y="1412875"/>
          <a:ext cx="8072437" cy="2600326"/>
        </p:xfrm>
        <a:graphic>
          <a:graphicData uri="http://schemas.openxmlformats.org/drawingml/2006/table">
            <a:tbl>
              <a:tblPr/>
              <a:tblGrid>
                <a:gridCol w="2339975"/>
                <a:gridCol w="1146175"/>
                <a:gridCol w="1147762"/>
                <a:gridCol w="1146175"/>
                <a:gridCol w="1146175"/>
                <a:gridCol w="1146175"/>
              </a:tblGrid>
              <a:tr h="7889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Daná čísla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8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12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20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18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4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6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223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2krát méně než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4</a:t>
                      </a: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6</a:t>
                      </a: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10</a:t>
                      </a: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9</a:t>
                      </a: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3</a:t>
                      </a: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89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o 2 méně než</a:t>
                      </a:r>
                    </a:p>
                  </a:txBody>
                  <a:tcPr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6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Microsoft YaHei" charset="-122"/>
                          <a:cs typeface="+mn-cs"/>
                        </a:rPr>
                        <a:t>6</a:t>
                      </a: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6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Microsoft YaHei" charset="-122"/>
                          <a:cs typeface="+mn-cs"/>
                        </a:rPr>
                        <a:t>10</a:t>
                      </a: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6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Microsoft YaHei" charset="-122"/>
                          <a:cs typeface="+mn-cs"/>
                        </a:rPr>
                        <a:t>18</a:t>
                      </a: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6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Microsoft YaHei" charset="-122"/>
                          <a:cs typeface="+mn-cs"/>
                        </a:rPr>
                        <a:t>16</a:t>
                      </a: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36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Microsoft YaHei" charset="-122"/>
                          <a:cs typeface="+mn-cs"/>
                        </a:rPr>
                        <a:t>4</a:t>
                      </a: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257" name="Line 65"/>
          <p:cNvSpPr>
            <a:spLocks noChangeShapeType="1"/>
          </p:cNvSpPr>
          <p:nvPr/>
        </p:nvSpPr>
        <p:spPr bwMode="auto">
          <a:xfrm>
            <a:off x="1514475" y="2997200"/>
            <a:ext cx="1079500" cy="1588"/>
          </a:xfrm>
          <a:prstGeom prst="line">
            <a:avLst/>
          </a:prstGeom>
          <a:noFill/>
          <a:ln w="28440" cap="flat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58" name="Line 66"/>
          <p:cNvSpPr>
            <a:spLocks noChangeShapeType="1"/>
          </p:cNvSpPr>
          <p:nvPr/>
        </p:nvSpPr>
        <p:spPr bwMode="auto">
          <a:xfrm flipV="1">
            <a:off x="2574925" y="1771650"/>
            <a:ext cx="1588" cy="1227138"/>
          </a:xfrm>
          <a:prstGeom prst="line">
            <a:avLst/>
          </a:prstGeom>
          <a:noFill/>
          <a:ln w="28440" cap="flat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cxnSp>
        <p:nvCxnSpPr>
          <p:cNvPr id="8259" name="AutoShape 67"/>
          <p:cNvCxnSpPr>
            <a:cxnSpLocks noChangeShapeType="1"/>
          </p:cNvCxnSpPr>
          <p:nvPr/>
        </p:nvCxnSpPr>
        <p:spPr bwMode="auto">
          <a:xfrm flipH="1">
            <a:off x="2195513" y="1773238"/>
            <a:ext cx="379412" cy="1587"/>
          </a:xfrm>
          <a:prstGeom prst="bentConnector3">
            <a:avLst>
              <a:gd name="adj1" fmla="val 50000"/>
            </a:avLst>
          </a:prstGeom>
          <a:noFill/>
          <a:ln w="28440" cap="flat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sp>
        <p:nvSpPr>
          <p:cNvPr id="8260" name="Line 68"/>
          <p:cNvSpPr>
            <a:spLocks noChangeShapeType="1"/>
          </p:cNvSpPr>
          <p:nvPr/>
        </p:nvSpPr>
        <p:spPr bwMode="auto">
          <a:xfrm>
            <a:off x="2528888" y="3500438"/>
            <a:ext cx="144462" cy="1587"/>
          </a:xfrm>
          <a:prstGeom prst="line">
            <a:avLst/>
          </a:prstGeom>
          <a:noFill/>
          <a:ln w="28440" cap="flat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61" name="Line 69"/>
          <p:cNvSpPr>
            <a:spLocks noChangeShapeType="1"/>
          </p:cNvSpPr>
          <p:nvPr/>
        </p:nvSpPr>
        <p:spPr bwMode="auto">
          <a:xfrm flipV="1">
            <a:off x="2673350" y="1554163"/>
            <a:ext cx="1588" cy="1947862"/>
          </a:xfrm>
          <a:prstGeom prst="line">
            <a:avLst/>
          </a:prstGeom>
          <a:noFill/>
          <a:ln w="28440" cap="flat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cxnSp>
        <p:nvCxnSpPr>
          <p:cNvPr id="8262" name="AutoShape 70"/>
          <p:cNvCxnSpPr>
            <a:cxnSpLocks noChangeShapeType="1"/>
          </p:cNvCxnSpPr>
          <p:nvPr/>
        </p:nvCxnSpPr>
        <p:spPr bwMode="auto">
          <a:xfrm flipH="1" flipV="1">
            <a:off x="2054225" y="1557338"/>
            <a:ext cx="617538" cy="7937"/>
          </a:xfrm>
          <a:prstGeom prst="bentConnector3">
            <a:avLst>
              <a:gd name="adj1" fmla="val 50000"/>
            </a:avLst>
          </a:prstGeom>
          <a:noFill/>
          <a:ln w="28440" cap="flat">
            <a:solidFill>
              <a:srgbClr val="00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cxnSp>
      <p:sp>
        <p:nvSpPr>
          <p:cNvPr id="8263" name="Rectangle 71"/>
          <p:cNvSpPr>
            <a:spLocks noChangeArrowheads="1"/>
          </p:cNvSpPr>
          <p:nvPr/>
        </p:nvSpPr>
        <p:spPr bwMode="auto">
          <a:xfrm>
            <a:off x="760413" y="574675"/>
            <a:ext cx="113347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</a:tabLst>
            </a:pPr>
            <a:r>
              <a:rPr lang="cs-CZ" sz="2800">
                <a:solidFill>
                  <a:srgbClr val="000000"/>
                </a:solidFill>
                <a:latin typeface="Calibri" charset="0"/>
              </a:rPr>
              <a:t>Doplň: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11409" y="390009"/>
            <a:ext cx="1275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KONTROLA: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6408701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ChangeArrowheads="1"/>
          </p:cNvSpPr>
          <p:nvPr/>
        </p:nvSpPr>
        <p:spPr bwMode="auto">
          <a:xfrm>
            <a:off x="468313" y="836613"/>
            <a:ext cx="8208962" cy="1568206"/>
          </a:xfrm>
          <a:prstGeom prst="rect">
            <a:avLst/>
          </a:prstGeom>
          <a:noFill/>
          <a:ln w="3240" cap="flat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Pavlík  si hrál se stavebnicí. Poskládal 20 kostiček do 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2 </a:t>
            </a: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stejných řad. Kolik kostiček bylo v každé řadě?</a:t>
            </a:r>
          </a:p>
        </p:txBody>
      </p:sp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809625" y="2636838"/>
            <a:ext cx="5528158" cy="3784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Celkem kostiček_____</a:t>
            </a: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Řad_____</a:t>
            </a: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Kostiček v 1 řadě………..?</a:t>
            </a: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Vypočítej:_______________</a:t>
            </a: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V každé řadě </a:t>
            </a:r>
            <a:r>
              <a:rPr lang="cs-CZ" sz="3200" dirty="0" err="1" smtClean="0">
                <a:solidFill>
                  <a:srgbClr val="000000"/>
                </a:solidFill>
                <a:latin typeface="Calibri" charset="0"/>
              </a:rPr>
              <a:t>je______kostiček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.</a:t>
            </a:r>
            <a:endParaRPr lang="cs-CZ" sz="3200" dirty="0">
              <a:solidFill>
                <a:srgbClr val="000000"/>
              </a:solidFill>
              <a:latin typeface="Calibri" charset="0"/>
            </a:endParaRPr>
          </a:p>
        </p:txBody>
      </p:sp>
      <p:graphicFrame>
        <p:nvGraphicFramePr>
          <p:cNvPr id="10243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9937724"/>
              </p:ext>
            </p:extLst>
          </p:nvPr>
        </p:nvGraphicFramePr>
        <p:xfrm>
          <a:off x="5580112" y="3068960"/>
          <a:ext cx="2883198" cy="914400"/>
        </p:xfrm>
        <a:graphic>
          <a:graphicData uri="http://schemas.openxmlformats.org/drawingml/2006/table">
            <a:tbl>
              <a:tblPr/>
              <a:tblGrid>
                <a:gridCol w="288193"/>
                <a:gridCol w="288193"/>
                <a:gridCol w="288193"/>
                <a:gridCol w="289463"/>
                <a:gridCol w="288191"/>
                <a:gridCol w="288193"/>
                <a:gridCol w="288193"/>
                <a:gridCol w="288193"/>
                <a:gridCol w="288193"/>
                <a:gridCol w="28819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313" name="Rectangle 73"/>
          <p:cNvSpPr>
            <a:spLocks noChangeArrowheads="1"/>
          </p:cNvSpPr>
          <p:nvPr/>
        </p:nvSpPr>
        <p:spPr bwMode="auto">
          <a:xfrm>
            <a:off x="730250" y="314325"/>
            <a:ext cx="161131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>
                <a:solidFill>
                  <a:srgbClr val="000000"/>
                </a:solidFill>
                <a:latin typeface="Calibri" charset="0"/>
              </a:rPr>
              <a:t>Vypočítej: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341563" y="388421"/>
            <a:ext cx="1275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KONTROLA: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676953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ChangeArrowheads="1"/>
          </p:cNvSpPr>
          <p:nvPr/>
        </p:nvSpPr>
        <p:spPr bwMode="auto">
          <a:xfrm>
            <a:off x="468313" y="836613"/>
            <a:ext cx="8208962" cy="1568206"/>
          </a:xfrm>
          <a:prstGeom prst="rect">
            <a:avLst/>
          </a:prstGeom>
          <a:noFill/>
          <a:ln w="3240" cap="flat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Pavlík  si hrál se stavebnicí. Poskládal 20 kostiček do 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2 </a:t>
            </a: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stejných řad. Kolik kostiček bylo v každé řadě?</a:t>
            </a:r>
          </a:p>
        </p:txBody>
      </p:sp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809625" y="2636838"/>
            <a:ext cx="5019814" cy="3784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Celkem 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kostiček</a:t>
            </a: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alibri" charset="0"/>
              </a:rPr>
              <a:t>20</a:t>
            </a:r>
            <a:endParaRPr lang="cs-CZ" sz="3200" dirty="0">
              <a:solidFill>
                <a:srgbClr val="000000"/>
              </a:solidFill>
              <a:latin typeface="Calibri" charset="0"/>
            </a:endParaRP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Řad</a:t>
            </a: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Calibri" charset="0"/>
              </a:rPr>
              <a:t>2</a:t>
            </a:r>
            <a:endParaRPr lang="cs-CZ" sz="3200" dirty="0">
              <a:solidFill>
                <a:srgbClr val="000000"/>
              </a:solidFill>
              <a:latin typeface="Calibri" charset="0"/>
            </a:endParaRP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Kostiček v 1 řadě………..?</a:t>
            </a: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Vypočítej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: </a:t>
            </a:r>
            <a:r>
              <a:rPr lang="cs-CZ" sz="3200" dirty="0" smtClean="0">
                <a:solidFill>
                  <a:srgbClr val="FF0000"/>
                </a:solidFill>
                <a:latin typeface="Calibri" charset="0"/>
              </a:rPr>
              <a:t>20 : 2 = 10</a:t>
            </a:r>
            <a:endParaRPr lang="cs-CZ" sz="3200" dirty="0">
              <a:solidFill>
                <a:srgbClr val="000000"/>
              </a:solidFill>
              <a:latin typeface="Calibri" charset="0"/>
            </a:endParaRPr>
          </a:p>
          <a:p>
            <a:pPr hangingPunct="1">
              <a:lnSpc>
                <a:spcPct val="15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charset="0"/>
              </a:rPr>
              <a:t>V každé řadě 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je  </a:t>
            </a:r>
            <a:r>
              <a:rPr lang="cs-CZ" sz="3200" dirty="0" smtClean="0">
                <a:solidFill>
                  <a:srgbClr val="FF0000"/>
                </a:solidFill>
                <a:latin typeface="Calibri" charset="0"/>
              </a:rPr>
              <a:t>10   </a:t>
            </a:r>
            <a:r>
              <a:rPr lang="cs-CZ" sz="3200" dirty="0" smtClean="0">
                <a:solidFill>
                  <a:srgbClr val="000000"/>
                </a:solidFill>
                <a:latin typeface="Calibri" charset="0"/>
              </a:rPr>
              <a:t>kostiček.</a:t>
            </a:r>
            <a:endParaRPr lang="cs-CZ" sz="3200" dirty="0">
              <a:solidFill>
                <a:srgbClr val="000000"/>
              </a:solidFill>
              <a:latin typeface="Calibri" charset="0"/>
            </a:endParaRPr>
          </a:p>
        </p:txBody>
      </p:sp>
      <p:graphicFrame>
        <p:nvGraphicFramePr>
          <p:cNvPr id="10243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9413951"/>
              </p:ext>
            </p:extLst>
          </p:nvPr>
        </p:nvGraphicFramePr>
        <p:xfrm>
          <a:off x="5580112" y="3068960"/>
          <a:ext cx="2883198" cy="914400"/>
        </p:xfrm>
        <a:graphic>
          <a:graphicData uri="http://schemas.openxmlformats.org/drawingml/2006/table">
            <a:tbl>
              <a:tblPr/>
              <a:tblGrid>
                <a:gridCol w="288193"/>
                <a:gridCol w="288193"/>
                <a:gridCol w="288193"/>
                <a:gridCol w="289463"/>
                <a:gridCol w="288191"/>
                <a:gridCol w="288193"/>
                <a:gridCol w="288193"/>
                <a:gridCol w="288193"/>
                <a:gridCol w="288193"/>
                <a:gridCol w="28819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T="61596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313" name="Rectangle 73"/>
          <p:cNvSpPr>
            <a:spLocks noChangeArrowheads="1"/>
          </p:cNvSpPr>
          <p:nvPr/>
        </p:nvSpPr>
        <p:spPr bwMode="auto">
          <a:xfrm>
            <a:off x="730250" y="314325"/>
            <a:ext cx="1611313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>
            <a:spAutoFit/>
          </a:bodyPr>
          <a:lstStyle/>
          <a:p>
            <a:pPr hangingPunct="1">
              <a:lnSpc>
                <a:spcPct val="100000"/>
              </a:lnSpc>
              <a:tabLst>
                <a:tab pos="723900" algn="l"/>
                <a:tab pos="1447800" algn="l"/>
              </a:tabLst>
            </a:pPr>
            <a:r>
              <a:rPr lang="cs-CZ" sz="2800">
                <a:solidFill>
                  <a:srgbClr val="000000"/>
                </a:solidFill>
                <a:latin typeface="Calibri" charset="0"/>
              </a:rPr>
              <a:t>Vypočítej:</a:t>
            </a:r>
          </a:p>
        </p:txBody>
      </p:sp>
    </p:spTree>
    <p:extLst>
      <p:ext uri="{BB962C8B-B14F-4D97-AF65-F5344CB8AC3E}">
        <p14:creationId xmlns:p14="http://schemas.microsoft.com/office/powerpoint/2010/main" val="3136658962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908720"/>
            <a:ext cx="36856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 vlastní tvorba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11647750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83</TotalTime>
  <Words>289</Words>
  <Application>Microsoft Office PowerPoint</Application>
  <PresentationFormat>Předvádění na obrazovce (4:3)</PresentationFormat>
  <Paragraphs>129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9</cp:revision>
  <dcterms:created xsi:type="dcterms:W3CDTF">2013-04-19T03:18:28Z</dcterms:created>
  <dcterms:modified xsi:type="dcterms:W3CDTF">2013-06-11T04:23:35Z</dcterms:modified>
</cp:coreProperties>
</file>