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3" r:id="rId1"/>
  </p:sldMasterIdLst>
  <p:notesMasterIdLst>
    <p:notesMasterId r:id="rId9"/>
  </p:notesMasterIdLst>
  <p:sldIdLst>
    <p:sldId id="262" r:id="rId2"/>
    <p:sldId id="257" r:id="rId3"/>
    <p:sldId id="258" r:id="rId4"/>
    <p:sldId id="260" r:id="rId5"/>
    <p:sldId id="261" r:id="rId6"/>
    <p:sldId id="259" r:id="rId7"/>
    <p:sldId id="263" r:id="rId8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8015" autoAdjust="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4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fld id="{E23602B0-54EA-41B8-BADE-F82CF71F029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5825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C22C24CA-0144-42AF-83A5-58810B07CC30}" type="slidenum">
              <a:rPr lang="cs-CZ">
                <a:solidFill>
                  <a:srgbClr val="000000"/>
                </a:solidFill>
                <a:latin typeface="Times New Roman" pitchFamily="16" charset="0"/>
              </a:rPr>
              <a:pPr eaLnBrk="1"/>
              <a:t>1</a:t>
            </a:fld>
            <a:endParaRPr 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5123" name="Text Box 1"/>
          <p:cNvSpPr txBox="1">
            <a:spLocks noChangeArrowheads="1"/>
          </p:cNvSpPr>
          <p:nvPr/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b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>
              <a:lnSpc>
                <a:spcPct val="95000"/>
              </a:lnSpc>
              <a:buClrTx/>
              <a:buFontTx/>
              <a:buNone/>
            </a:pPr>
            <a:fld id="{666B91B2-188C-423B-9A12-ED6B5487C9B5}" type="slidenum">
              <a:rPr lang="cs-CZ" sz="1400">
                <a:solidFill>
                  <a:srgbClr val="000000"/>
                </a:solidFill>
                <a:latin typeface="Times New Roman" pitchFamily="16" charset="0"/>
              </a:rPr>
              <a:pPr algn="r" eaLnBrk="1">
                <a:lnSpc>
                  <a:spcPct val="95000"/>
                </a:lnSpc>
                <a:buClrTx/>
                <a:buFontTx/>
                <a:buNone/>
              </a:pPr>
              <a:t>1</a:t>
            </a:fld>
            <a:endParaRPr lang="cs-CZ" sz="140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5124" name="Text Box 2"/>
          <p:cNvSpPr txBox="1">
            <a:spLocks noChangeArrowheads="1"/>
          </p:cNvSpPr>
          <p:nvPr/>
        </p:nvSpPr>
        <p:spPr bwMode="auto">
          <a:xfrm>
            <a:off x="4281488" y="10155238"/>
            <a:ext cx="3276600" cy="53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8CFD905D-0DE9-4C52-BF88-2F6954E5CC70}" type="slidenum">
              <a:rPr lang="cs-CZ">
                <a:solidFill>
                  <a:srgbClr val="000000"/>
                </a:solidFill>
                <a:latin typeface="Times New Roman" pitchFamily="16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5125" name="Rectangle 3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126" name="Rectangle 4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>
              <a:spcBef>
                <a:spcPct val="0"/>
              </a:spcBef>
              <a:buClrTx/>
              <a:buFontTx/>
              <a:buNone/>
            </a:pPr>
            <a:endParaRPr lang="cs-CZ" sz="2000" smtClean="0">
              <a:latin typeface="Arial" charset="0"/>
              <a:ea typeface="Microsoft YaHei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854B281-D116-4965-BB15-00083A3631CD}" type="slidenum">
              <a:rPr lang="cs-CZ"/>
              <a:pPr/>
              <a:t>2</a:t>
            </a:fld>
            <a:endParaRPr lang="cs-CZ"/>
          </a:p>
        </p:txBody>
      </p:sp>
      <p:sp>
        <p:nvSpPr>
          <p:cNvPr id="1126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126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C71D6A9-8DCC-41DC-A464-70D8DE8AB25A}" type="slidenum">
              <a:rPr lang="cs-CZ"/>
              <a:pPr/>
              <a:t>3</a:t>
            </a:fld>
            <a:endParaRPr lang="cs-CZ"/>
          </a:p>
        </p:txBody>
      </p:sp>
      <p:sp>
        <p:nvSpPr>
          <p:cNvPr id="1228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229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3BB22A22-E8C3-4092-8CF7-BD3E8D6497A0}" type="slidenum">
              <a:rPr lang="cs-CZ"/>
              <a:pPr/>
              <a:t>4</a:t>
            </a:fld>
            <a:endParaRPr lang="cs-CZ"/>
          </a:p>
        </p:txBody>
      </p:sp>
      <p:sp>
        <p:nvSpPr>
          <p:cNvPr id="1433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433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2EC0E780-D672-4EDF-A45A-C4AD6EE1B4CA}" type="slidenum">
              <a:rPr lang="cs-CZ"/>
              <a:pPr/>
              <a:t>5</a:t>
            </a:fld>
            <a:endParaRPr lang="cs-CZ"/>
          </a:p>
        </p:txBody>
      </p:sp>
      <p:sp>
        <p:nvSpPr>
          <p:cNvPr id="1536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ED2C0E8-887F-4D8E-99EF-E63D278E3A13}" type="slidenum">
              <a:rPr lang="cs-CZ"/>
              <a:pPr/>
              <a:t>6</a:t>
            </a:fld>
            <a:endParaRPr lang="cs-CZ"/>
          </a:p>
        </p:txBody>
      </p:sp>
      <p:sp>
        <p:nvSpPr>
          <p:cNvPr id="1331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331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25.5.2013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7FA0A-74B1-4170-A866-F5A8850759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25.5.2013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5576-0971-40BC-A53C-D8C85AC140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25.5.2013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7147F-580B-4F84-9165-682E98C515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25.5.2013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71CD5-4491-478C-BD17-5877ECABDF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25.5.2013</a:t>
            </a: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00F2-9C91-4A64-A0D7-7CA3D92057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25.5.2013</a:t>
            </a: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10DD2-7F56-47DA-9DB7-842AFB4AFD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25.5.2013</a:t>
            </a: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698C1-6C56-471C-8448-EF745E70EE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25.5.2013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BAB10-2D01-4404-A796-3321B76D4F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25.5.2013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03D06-88EF-40F3-AF2D-FA8C922924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25.5.2013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8B432-C21B-4DE4-B0C8-9361D4B07E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25.5.2013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4EEE8-B9F7-40E7-B3DB-43894DCF9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cs-CZ" smtClean="0"/>
              <a:t>25.5.2013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6710AC7-1F80-4EA8-AE09-706CA32B95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iming>
    <p:tnLst>
      <p:par>
        <p:cTn id="1" dur="indefinite" restart="never" nodeType="tmRoot"/>
      </p:par>
    </p:tnLst>
  </p:timing>
  <p:hf sldNum="0" hdr="0" ftr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1280" y="414764"/>
            <a:ext cx="6986880" cy="1414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aphicFrame>
        <p:nvGraphicFramePr>
          <p:cNvPr id="3074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3628881"/>
              </p:ext>
            </p:extLst>
          </p:nvPr>
        </p:nvGraphicFramePr>
        <p:xfrm>
          <a:off x="771841" y="2118463"/>
          <a:ext cx="7768800" cy="3859638"/>
        </p:xfrm>
        <a:graphic>
          <a:graphicData uri="http://schemas.openxmlformats.org/drawingml/2006/table">
            <a:tbl>
              <a:tblPr/>
              <a:tblGrid>
                <a:gridCol w="2285280"/>
                <a:gridCol w="5483520"/>
              </a:tblGrid>
              <a:tr h="62061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Název školy, adresa:</a:t>
                      </a:r>
                    </a:p>
                  </a:txBody>
                  <a:tcPr marL="81638" marR="81638" marT="141063" marB="421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Základní škola a mateřská škola Kamenný Přívoz,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Kamenný Přívoz 53, Kamenný Přívoz  25282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</a:tr>
              <a:tr h="44493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Číslo projektu: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CZ.1.07/1.4.00/21.3569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003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Šablona: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Inovace a zkvalitnění výuky prostřednictvím ICT (III/2)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2046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Číslo materiálu:</a:t>
                      </a:r>
                    </a:p>
                  </a:txBody>
                  <a:tcPr marL="0" marR="0" marT="41111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VY_32_INOVACE_MA.2.s.20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0" marR="0" marT="41111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2046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Název materiálu:</a:t>
                      </a:r>
                    </a:p>
                  </a:txBody>
                  <a:tcPr marL="0" marR="0" marT="65862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Násobení 5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0" marR="0" marT="65862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8590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Předmět: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Matematika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, 2,3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8590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Třída:</a:t>
                      </a:r>
                    </a:p>
                  </a:txBody>
                  <a:tcPr marL="0" marR="0" marT="41111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 I.</a:t>
                      </a:r>
                    </a:p>
                  </a:txBody>
                  <a:tcPr marL="0" marR="0" marT="41111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147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Autor/ověřující učitel: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Martina Šimsová / Martina Šimsová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66366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Datum ověření: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21.5.2013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81638" marR="81638" marT="97928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7423867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549275" y="627063"/>
            <a:ext cx="1226916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3 .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=  </a:t>
            </a:r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6813550" y="627063"/>
            <a:ext cx="1145163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. 6 = </a:t>
            </a:r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4724400" y="627063"/>
            <a:ext cx="1063409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5.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7 = </a:t>
            </a:r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2636838" y="627063"/>
            <a:ext cx="1226916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1 .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=  </a:t>
            </a: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549275" y="1225550"/>
            <a:ext cx="1226916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0 .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=  </a:t>
            </a:r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6588125" y="1225550"/>
            <a:ext cx="191135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10 .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= </a:t>
            </a:r>
          </a:p>
        </p:txBody>
      </p:sp>
      <p:sp>
        <p:nvSpPr>
          <p:cNvPr id="5127" name="Rectangle 7"/>
          <p:cNvSpPr>
            <a:spLocks noChangeArrowheads="1"/>
          </p:cNvSpPr>
          <p:nvPr/>
        </p:nvSpPr>
        <p:spPr bwMode="auto">
          <a:xfrm>
            <a:off x="4724400" y="1225550"/>
            <a:ext cx="1226916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2 .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=  </a:t>
            </a:r>
          </a:p>
        </p:txBody>
      </p:sp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2636838" y="1225550"/>
            <a:ext cx="1226916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. 3 =  </a:t>
            </a:r>
          </a:p>
        </p:txBody>
      </p:sp>
      <p:sp>
        <p:nvSpPr>
          <p:cNvPr id="5129" name="Rectangle 9"/>
          <p:cNvSpPr>
            <a:spLocks noChangeArrowheads="1"/>
          </p:cNvSpPr>
          <p:nvPr/>
        </p:nvSpPr>
        <p:spPr bwMode="auto">
          <a:xfrm>
            <a:off x="547688" y="2420938"/>
            <a:ext cx="1145163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9 .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= </a:t>
            </a:r>
          </a:p>
        </p:txBody>
      </p:sp>
      <p:sp>
        <p:nvSpPr>
          <p:cNvPr id="5130" name="Rectangle 10"/>
          <p:cNvSpPr>
            <a:spLocks noChangeArrowheads="1"/>
          </p:cNvSpPr>
          <p:nvPr/>
        </p:nvSpPr>
        <p:spPr bwMode="auto">
          <a:xfrm>
            <a:off x="6813550" y="2420938"/>
            <a:ext cx="11303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>
                <a:solidFill>
                  <a:srgbClr val="000000"/>
                </a:solidFill>
                <a:latin typeface="Calibri" charset="0"/>
              </a:rPr>
              <a:t>4 . 5 = </a:t>
            </a:r>
          </a:p>
        </p:txBody>
      </p:sp>
      <p:sp>
        <p:nvSpPr>
          <p:cNvPr id="5131" name="Rectangle 11"/>
          <p:cNvSpPr>
            <a:spLocks noChangeArrowheads="1"/>
          </p:cNvSpPr>
          <p:nvPr/>
        </p:nvSpPr>
        <p:spPr bwMode="auto">
          <a:xfrm>
            <a:off x="4724400" y="2420938"/>
            <a:ext cx="1145163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7 .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= </a:t>
            </a:r>
          </a:p>
        </p:txBody>
      </p:sp>
      <p:sp>
        <p:nvSpPr>
          <p:cNvPr id="5132" name="Rectangle 12"/>
          <p:cNvSpPr>
            <a:spLocks noChangeArrowheads="1"/>
          </p:cNvSpPr>
          <p:nvPr/>
        </p:nvSpPr>
        <p:spPr bwMode="auto">
          <a:xfrm>
            <a:off x="2636838" y="2420938"/>
            <a:ext cx="1145163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8 .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= </a:t>
            </a:r>
          </a:p>
        </p:txBody>
      </p:sp>
      <p:sp>
        <p:nvSpPr>
          <p:cNvPr id="5133" name="Rectangle 13"/>
          <p:cNvSpPr>
            <a:spLocks noChangeArrowheads="1"/>
          </p:cNvSpPr>
          <p:nvPr/>
        </p:nvSpPr>
        <p:spPr bwMode="auto">
          <a:xfrm>
            <a:off x="547688" y="1822450"/>
            <a:ext cx="1145163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6 .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= </a:t>
            </a:r>
          </a:p>
        </p:txBody>
      </p:sp>
      <p:sp>
        <p:nvSpPr>
          <p:cNvPr id="5134" name="Rectangle 14"/>
          <p:cNvSpPr>
            <a:spLocks noChangeArrowheads="1"/>
          </p:cNvSpPr>
          <p:nvPr/>
        </p:nvSpPr>
        <p:spPr bwMode="auto">
          <a:xfrm>
            <a:off x="6813550" y="1822450"/>
            <a:ext cx="11303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>
                <a:solidFill>
                  <a:srgbClr val="000000"/>
                </a:solidFill>
                <a:latin typeface="Calibri" charset="0"/>
              </a:rPr>
              <a:t>5 . 4 = </a:t>
            </a:r>
          </a:p>
        </p:txBody>
      </p:sp>
      <p:sp>
        <p:nvSpPr>
          <p:cNvPr id="5135" name="Rectangle 15"/>
          <p:cNvSpPr>
            <a:spLocks noChangeArrowheads="1"/>
          </p:cNvSpPr>
          <p:nvPr/>
        </p:nvSpPr>
        <p:spPr bwMode="auto">
          <a:xfrm>
            <a:off x="4724400" y="1822450"/>
            <a:ext cx="1226916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. 0 =  </a:t>
            </a:r>
          </a:p>
        </p:txBody>
      </p:sp>
      <p:sp>
        <p:nvSpPr>
          <p:cNvPr id="5136" name="Rectangle 16"/>
          <p:cNvSpPr>
            <a:spLocks noChangeArrowheads="1"/>
          </p:cNvSpPr>
          <p:nvPr/>
        </p:nvSpPr>
        <p:spPr bwMode="auto">
          <a:xfrm>
            <a:off x="2636838" y="1822450"/>
            <a:ext cx="1145163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. 9 = </a:t>
            </a:r>
          </a:p>
        </p:txBody>
      </p:sp>
      <p:graphicFrame>
        <p:nvGraphicFramePr>
          <p:cNvPr id="5137" name="Group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5373912"/>
              </p:ext>
            </p:extLst>
          </p:nvPr>
        </p:nvGraphicFramePr>
        <p:xfrm>
          <a:off x="176213" y="3213100"/>
          <a:ext cx="8748712" cy="1053338"/>
        </p:xfrm>
        <a:graphic>
          <a:graphicData uri="http://schemas.openxmlformats.org/drawingml/2006/table">
            <a:tbl>
              <a:tblPr/>
              <a:tblGrid>
                <a:gridCol w="1008062"/>
                <a:gridCol w="792163"/>
                <a:gridCol w="823912"/>
                <a:gridCol w="874713"/>
                <a:gridCol w="876300"/>
                <a:gridCol w="874712"/>
                <a:gridCol w="874713"/>
                <a:gridCol w="874712"/>
                <a:gridCol w="874713"/>
                <a:gridCol w="874712"/>
              </a:tblGrid>
              <a:tr h="51911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n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6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2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9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alibri" charset="0"/>
                        <a:ea typeface="Microsoft YaHei" charset="-122"/>
                      </a:endParaRP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0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8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alibri" charset="0"/>
                        <a:ea typeface="Microsoft YaHei" charset="-122"/>
                      </a:endParaRP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10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5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54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n . 5 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alibri" charset="0"/>
                        <a:ea typeface="Microsoft YaHei" charset="-122"/>
                      </a:endParaRP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alibri" charset="0"/>
                        <a:ea typeface="Microsoft YaHei" charset="-122"/>
                      </a:endParaRP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alibri" charset="0"/>
                        <a:ea typeface="Microsoft YaHei" charset="-122"/>
                      </a:endParaRP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35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alibri" charset="0"/>
                        <a:ea typeface="Microsoft YaHei" charset="-122"/>
                      </a:endParaRP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alibri" charset="0"/>
                        <a:ea typeface="Microsoft YaHei" charset="-122"/>
                      </a:endParaRP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5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alibri" charset="0"/>
                        <a:ea typeface="Microsoft YaHei" charset="-122"/>
                      </a:endParaRP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alibri" charset="0"/>
                        <a:ea typeface="Microsoft YaHei" charset="-122"/>
                      </a:endParaRP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210" name="Group 90"/>
          <p:cNvGrpSpPr>
            <a:grpSpLocks/>
          </p:cNvGrpSpPr>
          <p:nvPr/>
        </p:nvGrpSpPr>
        <p:grpSpPr bwMode="auto">
          <a:xfrm>
            <a:off x="541355" y="5047115"/>
            <a:ext cx="8208972" cy="1562099"/>
            <a:chOff x="1300" y="3199"/>
            <a:chExt cx="5171" cy="984"/>
          </a:xfrm>
        </p:grpSpPr>
        <p:sp>
          <p:nvSpPr>
            <p:cNvPr id="5211" name="Rectangle 91"/>
            <p:cNvSpPr>
              <a:spLocks noChangeArrowheads="1"/>
            </p:cNvSpPr>
            <p:nvPr/>
          </p:nvSpPr>
          <p:spPr bwMode="auto">
            <a:xfrm>
              <a:off x="1300" y="3199"/>
              <a:ext cx="4298" cy="3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  <a:tabLst>
                  <a:tab pos="723900" algn="l"/>
                  <a:tab pos="1447800" algn="l"/>
                  <a:tab pos="2171700" algn="l"/>
                  <a:tab pos="2895600" algn="l"/>
                  <a:tab pos="3619500" algn="l"/>
                </a:tabLst>
              </a:pPr>
              <a:r>
                <a:rPr lang="cs-CZ" sz="2800" dirty="0" smtClean="0">
                  <a:solidFill>
                    <a:srgbClr val="000000"/>
                  </a:solidFill>
                </a:rPr>
                <a:t>5     </a:t>
              </a:r>
              <a:r>
                <a:rPr lang="cs-CZ" sz="2800" dirty="0">
                  <a:solidFill>
                    <a:srgbClr val="000000"/>
                  </a:solidFill>
                </a:rPr>
                <a:t>		0		6		</a:t>
              </a:r>
              <a:r>
                <a:rPr lang="cs-CZ" sz="2800" dirty="0" smtClean="0">
                  <a:solidFill>
                    <a:srgbClr val="000000"/>
                  </a:solidFill>
                </a:rPr>
                <a:t>8                        25</a:t>
              </a:r>
              <a:endParaRPr lang="cs-CZ" sz="2800" dirty="0">
                <a:solidFill>
                  <a:srgbClr val="000000"/>
                </a:solidFill>
              </a:endParaRPr>
            </a:p>
          </p:txBody>
        </p:sp>
        <p:sp>
          <p:nvSpPr>
            <p:cNvPr id="5212" name="Rectangle 92"/>
            <p:cNvSpPr>
              <a:spLocks noChangeArrowheads="1"/>
            </p:cNvSpPr>
            <p:nvPr/>
          </p:nvSpPr>
          <p:spPr bwMode="auto">
            <a:xfrm>
              <a:off x="1810" y="3524"/>
              <a:ext cx="3422" cy="3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  <a:tabLst>
                  <a:tab pos="723900" algn="l"/>
                  <a:tab pos="1447800" algn="l"/>
                  <a:tab pos="2171700" algn="l"/>
                  <a:tab pos="2895600" algn="l"/>
                  <a:tab pos="3619500" algn="l"/>
                </a:tabLst>
              </a:pPr>
              <a:r>
                <a:rPr lang="cs-CZ" sz="2800" dirty="0" smtClean="0">
                  <a:solidFill>
                    <a:srgbClr val="000000"/>
                  </a:solidFill>
                </a:rPr>
                <a:t>10</a:t>
              </a:r>
              <a:r>
                <a:rPr lang="cs-CZ" sz="2800" dirty="0">
                  <a:solidFill>
                    <a:srgbClr val="000000"/>
                  </a:solidFill>
                </a:rPr>
                <a:t>		</a:t>
              </a:r>
              <a:r>
                <a:rPr lang="cs-CZ" sz="2800" dirty="0" smtClean="0">
                  <a:solidFill>
                    <a:srgbClr val="000000"/>
                  </a:solidFill>
                </a:rPr>
                <a:t>45</a:t>
              </a:r>
              <a:r>
                <a:rPr lang="cs-CZ" sz="2800" dirty="0">
                  <a:solidFill>
                    <a:srgbClr val="000000"/>
                  </a:solidFill>
                </a:rPr>
                <a:t>		7	</a:t>
              </a:r>
              <a:r>
                <a:rPr lang="cs-CZ" sz="2800" dirty="0" smtClean="0">
                  <a:solidFill>
                    <a:srgbClr val="000000"/>
                  </a:solidFill>
                </a:rPr>
                <a:t> 18       20</a:t>
              </a:r>
              <a:endParaRPr lang="cs-CZ" sz="2800" dirty="0">
                <a:solidFill>
                  <a:srgbClr val="000000"/>
                </a:solidFill>
              </a:endParaRPr>
            </a:p>
          </p:txBody>
        </p:sp>
        <p:sp>
          <p:nvSpPr>
            <p:cNvPr id="5213" name="Rectangle 93"/>
            <p:cNvSpPr>
              <a:spLocks noChangeArrowheads="1"/>
            </p:cNvSpPr>
            <p:nvPr/>
          </p:nvSpPr>
          <p:spPr bwMode="auto">
            <a:xfrm>
              <a:off x="1463" y="3854"/>
              <a:ext cx="5008" cy="3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  <a:tabLst>
                  <a:tab pos="723900" algn="l"/>
                  <a:tab pos="1447800" algn="l"/>
                  <a:tab pos="2171700" algn="l"/>
                  <a:tab pos="2895600" algn="l"/>
                  <a:tab pos="3619500" algn="l"/>
                </a:tabLst>
              </a:pPr>
              <a:r>
                <a:rPr lang="cs-CZ" sz="2800" dirty="0" smtClean="0">
                  <a:solidFill>
                    <a:srgbClr val="000000"/>
                  </a:solidFill>
                </a:rPr>
                <a:t>35</a:t>
              </a:r>
              <a:r>
                <a:rPr lang="cs-CZ" sz="2800" dirty="0">
                  <a:solidFill>
                    <a:srgbClr val="000000"/>
                  </a:solidFill>
                </a:rPr>
                <a:t>		11	</a:t>
              </a:r>
              <a:r>
                <a:rPr lang="cs-CZ" sz="2800" dirty="0" smtClean="0">
                  <a:solidFill>
                    <a:srgbClr val="000000"/>
                  </a:solidFill>
                </a:rPr>
                <a:t>         30              12                     28</a:t>
              </a:r>
              <a:endParaRPr lang="cs-CZ" sz="2800" dirty="0">
                <a:solidFill>
                  <a:srgbClr val="000000"/>
                </a:solidFill>
              </a:endParaRPr>
            </a:p>
          </p:txBody>
        </p:sp>
      </p:grpSp>
      <p:sp>
        <p:nvSpPr>
          <p:cNvPr id="5214" name="Rectangle 94"/>
          <p:cNvSpPr>
            <a:spLocks noChangeArrowheads="1"/>
          </p:cNvSpPr>
          <p:nvPr/>
        </p:nvSpPr>
        <p:spPr bwMode="auto">
          <a:xfrm>
            <a:off x="319088" y="4400550"/>
            <a:ext cx="3404563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Zakroužkuj násobky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5:</a:t>
            </a:r>
            <a:endParaRPr lang="cs-CZ" sz="2800" dirty="0">
              <a:solidFill>
                <a:srgbClr val="000000"/>
              </a:solidFill>
              <a:latin typeface="Calibri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550863" y="627063"/>
            <a:ext cx="1592400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3 .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=  </a:t>
            </a:r>
            <a:r>
              <a:rPr lang="cs-CZ" sz="2800" dirty="0" smtClean="0">
                <a:solidFill>
                  <a:srgbClr val="FF0000"/>
                </a:solidFill>
                <a:latin typeface="Calibri" charset="0"/>
              </a:rPr>
              <a:t>15</a:t>
            </a:r>
            <a:endParaRPr lang="cs-CZ" sz="2800" dirty="0">
              <a:solidFill>
                <a:srgbClr val="FF0000"/>
              </a:solidFill>
              <a:latin typeface="Calibri" charset="0"/>
            </a:endParaRPr>
          </a:p>
        </p:txBody>
      </p:sp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6815138" y="627063"/>
            <a:ext cx="1510648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</a:tabLst>
            </a:pP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. 6 = </a:t>
            </a:r>
            <a:r>
              <a:rPr lang="cs-CZ" sz="2800" dirty="0" smtClean="0">
                <a:solidFill>
                  <a:srgbClr val="FF0000"/>
                </a:solidFill>
                <a:latin typeface="Calibri" charset="0"/>
              </a:rPr>
              <a:t>30</a:t>
            </a:r>
            <a:endParaRPr lang="cs-CZ" sz="2800" dirty="0">
              <a:solidFill>
                <a:srgbClr val="FF0000"/>
              </a:solidFill>
              <a:latin typeface="Calibri" charset="0"/>
            </a:endParaRPr>
          </a:p>
        </p:txBody>
      </p:sp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4727575" y="627063"/>
            <a:ext cx="1510648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</a:tabLst>
            </a:pP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. 7 = </a:t>
            </a:r>
            <a:r>
              <a:rPr lang="cs-CZ" sz="2800" dirty="0" smtClean="0">
                <a:solidFill>
                  <a:srgbClr val="FF0000"/>
                </a:solidFill>
                <a:latin typeface="Calibri" charset="0"/>
              </a:rPr>
              <a:t>35</a:t>
            </a:r>
            <a:endParaRPr lang="cs-CZ" sz="2800" dirty="0">
              <a:solidFill>
                <a:srgbClr val="FF0000"/>
              </a:solidFill>
              <a:latin typeface="Calibri" charset="0"/>
            </a:endParaRP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638425" y="627063"/>
            <a:ext cx="1409658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1 .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=  </a:t>
            </a:r>
            <a:r>
              <a:rPr lang="cs-CZ" sz="2800" dirty="0" smtClean="0">
                <a:solidFill>
                  <a:srgbClr val="FF0000"/>
                </a:solidFill>
                <a:latin typeface="Calibri" charset="0"/>
              </a:rPr>
              <a:t>5</a:t>
            </a:r>
            <a:endParaRPr lang="cs-CZ" sz="2800" dirty="0">
              <a:solidFill>
                <a:srgbClr val="FF0000"/>
              </a:solidFill>
              <a:latin typeface="Calibri" charset="0"/>
            </a:endParaRPr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550863" y="1225550"/>
            <a:ext cx="1409658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0 .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=  </a:t>
            </a:r>
            <a:r>
              <a:rPr lang="cs-CZ" sz="2800" dirty="0">
                <a:solidFill>
                  <a:srgbClr val="FF0000"/>
                </a:solidFill>
                <a:latin typeface="Calibri" charset="0"/>
              </a:rPr>
              <a:t>0</a:t>
            </a:r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6588125" y="1225550"/>
            <a:ext cx="191135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10 .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= </a:t>
            </a:r>
            <a:r>
              <a:rPr lang="cs-CZ" sz="2800" dirty="0" smtClean="0">
                <a:solidFill>
                  <a:srgbClr val="FF0000"/>
                </a:solidFill>
                <a:latin typeface="Calibri" charset="0"/>
              </a:rPr>
              <a:t>50</a:t>
            </a:r>
            <a:endParaRPr lang="cs-CZ" sz="2800" dirty="0">
              <a:solidFill>
                <a:srgbClr val="FF0000"/>
              </a:solidFill>
              <a:latin typeface="Calibri" charset="0"/>
            </a:endParaRPr>
          </a:p>
        </p:txBody>
      </p:sp>
      <p:sp>
        <p:nvSpPr>
          <p:cNvPr id="6151" name="Rectangle 7"/>
          <p:cNvSpPr>
            <a:spLocks noChangeArrowheads="1"/>
          </p:cNvSpPr>
          <p:nvPr/>
        </p:nvSpPr>
        <p:spPr bwMode="auto">
          <a:xfrm>
            <a:off x="4725988" y="1225550"/>
            <a:ext cx="1592400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2 .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=  </a:t>
            </a:r>
            <a:r>
              <a:rPr lang="cs-CZ" sz="2800" dirty="0" smtClean="0">
                <a:solidFill>
                  <a:srgbClr val="FF0000"/>
                </a:solidFill>
                <a:latin typeface="Calibri" charset="0"/>
              </a:rPr>
              <a:t>10</a:t>
            </a:r>
            <a:endParaRPr lang="cs-CZ" sz="2800" dirty="0">
              <a:solidFill>
                <a:srgbClr val="FF0000"/>
              </a:solidFill>
              <a:latin typeface="Calibri" charset="0"/>
            </a:endParaRPr>
          </a:p>
        </p:txBody>
      </p:sp>
      <p:sp>
        <p:nvSpPr>
          <p:cNvPr id="6152" name="Rectangle 8"/>
          <p:cNvSpPr>
            <a:spLocks noChangeArrowheads="1"/>
          </p:cNvSpPr>
          <p:nvPr/>
        </p:nvSpPr>
        <p:spPr bwMode="auto">
          <a:xfrm>
            <a:off x="2638425" y="1225550"/>
            <a:ext cx="1510648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</a:tabLst>
            </a:pP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. 3 = </a:t>
            </a:r>
            <a:r>
              <a:rPr lang="cs-CZ" sz="2800" dirty="0" smtClean="0">
                <a:solidFill>
                  <a:srgbClr val="FF0000"/>
                </a:solidFill>
                <a:latin typeface="Calibri" charset="0"/>
              </a:rPr>
              <a:t>15</a:t>
            </a:r>
            <a:endParaRPr lang="cs-CZ" sz="2800" dirty="0">
              <a:solidFill>
                <a:srgbClr val="FF0000"/>
              </a:solidFill>
              <a:latin typeface="Calibri" charset="0"/>
            </a:endParaRPr>
          </a:p>
        </p:txBody>
      </p:sp>
      <p:sp>
        <p:nvSpPr>
          <p:cNvPr id="6153" name="Rectangle 9"/>
          <p:cNvSpPr>
            <a:spLocks noChangeArrowheads="1"/>
          </p:cNvSpPr>
          <p:nvPr/>
        </p:nvSpPr>
        <p:spPr bwMode="auto">
          <a:xfrm>
            <a:off x="550863" y="2420938"/>
            <a:ext cx="1510648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9 .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= </a:t>
            </a:r>
            <a:r>
              <a:rPr lang="cs-CZ" sz="2800" dirty="0" smtClean="0">
                <a:solidFill>
                  <a:srgbClr val="FF0000"/>
                </a:solidFill>
                <a:latin typeface="Calibri" charset="0"/>
              </a:rPr>
              <a:t>45</a:t>
            </a:r>
            <a:endParaRPr lang="cs-CZ" sz="2800" dirty="0">
              <a:solidFill>
                <a:srgbClr val="FF0000"/>
              </a:solidFill>
              <a:latin typeface="Calibri" charset="0"/>
            </a:endParaRPr>
          </a:p>
        </p:txBody>
      </p:sp>
      <p:sp>
        <p:nvSpPr>
          <p:cNvPr id="6154" name="Rectangle 10"/>
          <p:cNvSpPr>
            <a:spLocks noChangeArrowheads="1"/>
          </p:cNvSpPr>
          <p:nvPr/>
        </p:nvSpPr>
        <p:spPr bwMode="auto">
          <a:xfrm>
            <a:off x="6815138" y="2420938"/>
            <a:ext cx="148907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</a:tabLst>
            </a:pPr>
            <a:r>
              <a:rPr lang="cs-CZ" sz="2800">
                <a:solidFill>
                  <a:srgbClr val="000000"/>
                </a:solidFill>
                <a:latin typeface="Calibri" charset="0"/>
              </a:rPr>
              <a:t>4 . 5 = </a:t>
            </a:r>
            <a:r>
              <a:rPr lang="cs-CZ" sz="2800">
                <a:solidFill>
                  <a:srgbClr val="FF0000"/>
                </a:solidFill>
                <a:latin typeface="Calibri" charset="0"/>
              </a:rPr>
              <a:t>20</a:t>
            </a:r>
          </a:p>
        </p:txBody>
      </p:sp>
      <p:sp>
        <p:nvSpPr>
          <p:cNvPr id="6155" name="Rectangle 11"/>
          <p:cNvSpPr>
            <a:spLocks noChangeArrowheads="1"/>
          </p:cNvSpPr>
          <p:nvPr/>
        </p:nvSpPr>
        <p:spPr bwMode="auto">
          <a:xfrm>
            <a:off x="4727575" y="2420938"/>
            <a:ext cx="1510648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7 .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= </a:t>
            </a:r>
            <a:r>
              <a:rPr lang="cs-CZ" sz="2800" dirty="0" smtClean="0">
                <a:solidFill>
                  <a:srgbClr val="FF0000"/>
                </a:solidFill>
                <a:latin typeface="Calibri" charset="0"/>
              </a:rPr>
              <a:t>35</a:t>
            </a:r>
            <a:endParaRPr lang="cs-CZ" sz="2800" dirty="0">
              <a:solidFill>
                <a:srgbClr val="FF0000"/>
              </a:solidFill>
              <a:latin typeface="Calibri" charset="0"/>
            </a:endParaRPr>
          </a:p>
        </p:txBody>
      </p:sp>
      <p:sp>
        <p:nvSpPr>
          <p:cNvPr id="6156" name="Rectangle 12"/>
          <p:cNvSpPr>
            <a:spLocks noChangeArrowheads="1"/>
          </p:cNvSpPr>
          <p:nvPr/>
        </p:nvSpPr>
        <p:spPr bwMode="auto">
          <a:xfrm>
            <a:off x="2640013" y="2420938"/>
            <a:ext cx="1510648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8 .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= </a:t>
            </a:r>
            <a:r>
              <a:rPr lang="cs-CZ" sz="2800" dirty="0" smtClean="0">
                <a:solidFill>
                  <a:srgbClr val="FF0000"/>
                </a:solidFill>
                <a:latin typeface="Calibri" charset="0"/>
              </a:rPr>
              <a:t>40</a:t>
            </a:r>
            <a:endParaRPr lang="cs-CZ" sz="2800" dirty="0">
              <a:solidFill>
                <a:srgbClr val="FF0000"/>
              </a:solidFill>
              <a:latin typeface="Calibri" charset="0"/>
            </a:endParaRPr>
          </a:p>
        </p:txBody>
      </p:sp>
      <p:sp>
        <p:nvSpPr>
          <p:cNvPr id="6157" name="Rectangle 13"/>
          <p:cNvSpPr>
            <a:spLocks noChangeArrowheads="1"/>
          </p:cNvSpPr>
          <p:nvPr/>
        </p:nvSpPr>
        <p:spPr bwMode="auto">
          <a:xfrm>
            <a:off x="550863" y="1822450"/>
            <a:ext cx="1510648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6 .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= </a:t>
            </a:r>
            <a:r>
              <a:rPr lang="cs-CZ" sz="2800" dirty="0" smtClean="0">
                <a:solidFill>
                  <a:srgbClr val="FF0000"/>
                </a:solidFill>
                <a:latin typeface="Calibri" charset="0"/>
              </a:rPr>
              <a:t>30</a:t>
            </a:r>
            <a:endParaRPr lang="cs-CZ" sz="2800" dirty="0">
              <a:solidFill>
                <a:srgbClr val="FF0000"/>
              </a:solidFill>
              <a:latin typeface="Calibri" charset="0"/>
            </a:endParaRPr>
          </a:p>
        </p:txBody>
      </p:sp>
      <p:sp>
        <p:nvSpPr>
          <p:cNvPr id="6158" name="Rectangle 14"/>
          <p:cNvSpPr>
            <a:spLocks noChangeArrowheads="1"/>
          </p:cNvSpPr>
          <p:nvPr/>
        </p:nvSpPr>
        <p:spPr bwMode="auto">
          <a:xfrm>
            <a:off x="6815138" y="1822450"/>
            <a:ext cx="148907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</a:tabLst>
            </a:pPr>
            <a:r>
              <a:rPr lang="cs-CZ" sz="2800">
                <a:solidFill>
                  <a:srgbClr val="000000"/>
                </a:solidFill>
                <a:latin typeface="Calibri" charset="0"/>
              </a:rPr>
              <a:t>5 . 4 = </a:t>
            </a:r>
            <a:r>
              <a:rPr lang="cs-CZ" sz="2800">
                <a:solidFill>
                  <a:srgbClr val="FF0000"/>
                </a:solidFill>
                <a:latin typeface="Calibri" charset="0"/>
              </a:rPr>
              <a:t>20</a:t>
            </a:r>
          </a:p>
        </p:txBody>
      </p:sp>
      <p:sp>
        <p:nvSpPr>
          <p:cNvPr id="6159" name="Rectangle 15"/>
          <p:cNvSpPr>
            <a:spLocks noChangeArrowheads="1"/>
          </p:cNvSpPr>
          <p:nvPr/>
        </p:nvSpPr>
        <p:spPr bwMode="auto">
          <a:xfrm>
            <a:off x="4725988" y="1822450"/>
            <a:ext cx="1409658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. 0 =  </a:t>
            </a:r>
            <a:r>
              <a:rPr lang="cs-CZ" sz="2800" dirty="0">
                <a:solidFill>
                  <a:srgbClr val="FF0000"/>
                </a:solidFill>
                <a:latin typeface="Calibri" charset="0"/>
              </a:rPr>
              <a:t>0</a:t>
            </a:r>
          </a:p>
        </p:txBody>
      </p:sp>
      <p:sp>
        <p:nvSpPr>
          <p:cNvPr id="6160" name="Rectangle 16"/>
          <p:cNvSpPr>
            <a:spLocks noChangeArrowheads="1"/>
          </p:cNvSpPr>
          <p:nvPr/>
        </p:nvSpPr>
        <p:spPr bwMode="auto">
          <a:xfrm>
            <a:off x="2638425" y="1822450"/>
            <a:ext cx="1510648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</a:tabLst>
            </a:pP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 </a:t>
            </a: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. 9 = </a:t>
            </a:r>
            <a:r>
              <a:rPr lang="cs-CZ" sz="2800" dirty="0" smtClean="0">
                <a:solidFill>
                  <a:srgbClr val="FF0000"/>
                </a:solidFill>
                <a:latin typeface="Calibri" charset="0"/>
              </a:rPr>
              <a:t>45</a:t>
            </a:r>
            <a:endParaRPr lang="cs-CZ" sz="2800" dirty="0">
              <a:solidFill>
                <a:srgbClr val="FF0000"/>
              </a:solidFill>
              <a:latin typeface="Calibri" charset="0"/>
            </a:endParaRPr>
          </a:p>
        </p:txBody>
      </p:sp>
      <p:sp>
        <p:nvSpPr>
          <p:cNvPr id="6161" name="Rectangle 17"/>
          <p:cNvSpPr>
            <a:spLocks noChangeArrowheads="1"/>
          </p:cNvSpPr>
          <p:nvPr/>
        </p:nvSpPr>
        <p:spPr bwMode="auto">
          <a:xfrm>
            <a:off x="319088" y="4400550"/>
            <a:ext cx="3404563" cy="52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r>
              <a:rPr lang="cs-CZ" sz="2800" dirty="0">
                <a:solidFill>
                  <a:srgbClr val="000000"/>
                </a:solidFill>
                <a:latin typeface="Calibri" charset="0"/>
              </a:rPr>
              <a:t>Zakroužkuj násobky </a:t>
            </a:r>
            <a:r>
              <a:rPr lang="cs-CZ" sz="2800" dirty="0" smtClean="0">
                <a:solidFill>
                  <a:srgbClr val="000000"/>
                </a:solidFill>
                <a:latin typeface="Calibri" charset="0"/>
              </a:rPr>
              <a:t>5:</a:t>
            </a:r>
            <a:endParaRPr lang="cs-CZ" sz="2800" dirty="0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6162" name="Rectangle 18"/>
          <p:cNvSpPr>
            <a:spLocks noChangeArrowheads="1"/>
          </p:cNvSpPr>
          <p:nvPr/>
        </p:nvSpPr>
        <p:spPr bwMode="auto">
          <a:xfrm>
            <a:off x="3713163" y="166688"/>
            <a:ext cx="1393825" cy="455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400">
                <a:solidFill>
                  <a:srgbClr val="FF0000"/>
                </a:solidFill>
                <a:latin typeface="Calibri" charset="0"/>
              </a:rPr>
              <a:t>Kontrola:</a:t>
            </a:r>
          </a:p>
        </p:txBody>
      </p:sp>
      <p:graphicFrame>
        <p:nvGraphicFramePr>
          <p:cNvPr id="6163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2697314"/>
              </p:ext>
            </p:extLst>
          </p:nvPr>
        </p:nvGraphicFramePr>
        <p:xfrm>
          <a:off x="176213" y="3213100"/>
          <a:ext cx="8748712" cy="1044576"/>
        </p:xfrm>
        <a:graphic>
          <a:graphicData uri="http://schemas.openxmlformats.org/drawingml/2006/table">
            <a:tbl>
              <a:tblPr/>
              <a:tblGrid>
                <a:gridCol w="1008062"/>
                <a:gridCol w="792163"/>
                <a:gridCol w="823912"/>
                <a:gridCol w="874713"/>
                <a:gridCol w="876300"/>
                <a:gridCol w="874712"/>
                <a:gridCol w="874713"/>
                <a:gridCol w="874712"/>
                <a:gridCol w="874713"/>
                <a:gridCol w="874712"/>
              </a:tblGrid>
              <a:tr h="51911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n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6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2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9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7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0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8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1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10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5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54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n . 5 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30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10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45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35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0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40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5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50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25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97" name="Group 90"/>
          <p:cNvGrpSpPr>
            <a:grpSpLocks/>
          </p:cNvGrpSpPr>
          <p:nvPr/>
        </p:nvGrpSpPr>
        <p:grpSpPr bwMode="auto">
          <a:xfrm>
            <a:off x="541355" y="5047115"/>
            <a:ext cx="8208972" cy="1562099"/>
            <a:chOff x="1300" y="3199"/>
            <a:chExt cx="5171" cy="984"/>
          </a:xfrm>
        </p:grpSpPr>
        <p:sp>
          <p:nvSpPr>
            <p:cNvPr id="98" name="Rectangle 91"/>
            <p:cNvSpPr>
              <a:spLocks noChangeArrowheads="1"/>
            </p:cNvSpPr>
            <p:nvPr/>
          </p:nvSpPr>
          <p:spPr bwMode="auto">
            <a:xfrm>
              <a:off x="1300" y="3199"/>
              <a:ext cx="4298" cy="3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  <a:tabLst>
                  <a:tab pos="723900" algn="l"/>
                  <a:tab pos="1447800" algn="l"/>
                  <a:tab pos="2171700" algn="l"/>
                  <a:tab pos="2895600" algn="l"/>
                  <a:tab pos="3619500" algn="l"/>
                </a:tabLst>
              </a:pPr>
              <a:r>
                <a:rPr lang="cs-CZ" sz="2800" dirty="0" smtClean="0">
                  <a:solidFill>
                    <a:srgbClr val="000000"/>
                  </a:solidFill>
                </a:rPr>
                <a:t>5     </a:t>
              </a:r>
              <a:r>
                <a:rPr lang="cs-CZ" sz="2800" dirty="0">
                  <a:solidFill>
                    <a:srgbClr val="000000"/>
                  </a:solidFill>
                </a:rPr>
                <a:t>		0		6		</a:t>
              </a:r>
              <a:r>
                <a:rPr lang="cs-CZ" sz="2800" dirty="0" smtClean="0">
                  <a:solidFill>
                    <a:srgbClr val="000000"/>
                  </a:solidFill>
                </a:rPr>
                <a:t>8                        25</a:t>
              </a:r>
              <a:endParaRPr lang="cs-CZ" sz="2800" dirty="0">
                <a:solidFill>
                  <a:srgbClr val="000000"/>
                </a:solidFill>
              </a:endParaRPr>
            </a:p>
          </p:txBody>
        </p:sp>
        <p:sp>
          <p:nvSpPr>
            <p:cNvPr id="99" name="Rectangle 92"/>
            <p:cNvSpPr>
              <a:spLocks noChangeArrowheads="1"/>
            </p:cNvSpPr>
            <p:nvPr/>
          </p:nvSpPr>
          <p:spPr bwMode="auto">
            <a:xfrm>
              <a:off x="1810" y="3524"/>
              <a:ext cx="3422" cy="3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  <a:tabLst>
                  <a:tab pos="723900" algn="l"/>
                  <a:tab pos="1447800" algn="l"/>
                  <a:tab pos="2171700" algn="l"/>
                  <a:tab pos="2895600" algn="l"/>
                  <a:tab pos="3619500" algn="l"/>
                </a:tabLst>
              </a:pPr>
              <a:r>
                <a:rPr lang="cs-CZ" sz="2800" dirty="0" smtClean="0">
                  <a:solidFill>
                    <a:srgbClr val="000000"/>
                  </a:solidFill>
                </a:rPr>
                <a:t>10</a:t>
              </a:r>
              <a:r>
                <a:rPr lang="cs-CZ" sz="2800" dirty="0">
                  <a:solidFill>
                    <a:srgbClr val="000000"/>
                  </a:solidFill>
                </a:rPr>
                <a:t>		</a:t>
              </a:r>
              <a:r>
                <a:rPr lang="cs-CZ" sz="2800" dirty="0" smtClean="0">
                  <a:solidFill>
                    <a:srgbClr val="000000"/>
                  </a:solidFill>
                </a:rPr>
                <a:t>45</a:t>
              </a:r>
              <a:r>
                <a:rPr lang="cs-CZ" sz="2800" dirty="0">
                  <a:solidFill>
                    <a:srgbClr val="000000"/>
                  </a:solidFill>
                </a:rPr>
                <a:t>		7	</a:t>
              </a:r>
              <a:r>
                <a:rPr lang="cs-CZ" sz="2800" dirty="0" smtClean="0">
                  <a:solidFill>
                    <a:srgbClr val="000000"/>
                  </a:solidFill>
                </a:rPr>
                <a:t> 18       20</a:t>
              </a:r>
              <a:endParaRPr lang="cs-CZ" sz="2800" dirty="0">
                <a:solidFill>
                  <a:srgbClr val="000000"/>
                </a:solidFill>
              </a:endParaRPr>
            </a:p>
          </p:txBody>
        </p:sp>
        <p:sp>
          <p:nvSpPr>
            <p:cNvPr id="100" name="Rectangle 93"/>
            <p:cNvSpPr>
              <a:spLocks noChangeArrowheads="1"/>
            </p:cNvSpPr>
            <p:nvPr/>
          </p:nvSpPr>
          <p:spPr bwMode="auto">
            <a:xfrm>
              <a:off x="1463" y="3854"/>
              <a:ext cx="5008" cy="3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  <a:tabLst>
                  <a:tab pos="723900" algn="l"/>
                  <a:tab pos="1447800" algn="l"/>
                  <a:tab pos="2171700" algn="l"/>
                  <a:tab pos="2895600" algn="l"/>
                  <a:tab pos="3619500" algn="l"/>
                </a:tabLst>
              </a:pPr>
              <a:r>
                <a:rPr lang="cs-CZ" sz="2800" dirty="0" smtClean="0">
                  <a:solidFill>
                    <a:srgbClr val="000000"/>
                  </a:solidFill>
                </a:rPr>
                <a:t>35</a:t>
              </a:r>
              <a:r>
                <a:rPr lang="cs-CZ" sz="2800" dirty="0">
                  <a:solidFill>
                    <a:srgbClr val="000000"/>
                  </a:solidFill>
                </a:rPr>
                <a:t>		11	</a:t>
              </a:r>
              <a:r>
                <a:rPr lang="cs-CZ" sz="2800" dirty="0" smtClean="0">
                  <a:solidFill>
                    <a:srgbClr val="000000"/>
                  </a:solidFill>
                </a:rPr>
                <a:t>         30              12                     28</a:t>
              </a:r>
              <a:endParaRPr lang="cs-CZ" sz="2800" dirty="0">
                <a:solidFill>
                  <a:srgbClr val="000000"/>
                </a:solidFill>
              </a:endParaRPr>
            </a:p>
          </p:txBody>
        </p:sp>
      </p:grpSp>
      <p:sp>
        <p:nvSpPr>
          <p:cNvPr id="2" name="Ovál 1"/>
          <p:cNvSpPr/>
          <p:nvPr/>
        </p:nvSpPr>
        <p:spPr bwMode="auto">
          <a:xfrm>
            <a:off x="541355" y="5047115"/>
            <a:ext cx="430245" cy="522287"/>
          </a:xfrm>
          <a:prstGeom prst="ellips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102" name="Ovál 101"/>
          <p:cNvSpPr/>
          <p:nvPr/>
        </p:nvSpPr>
        <p:spPr bwMode="auto">
          <a:xfrm>
            <a:off x="6795761" y="5062937"/>
            <a:ext cx="430245" cy="522287"/>
          </a:xfrm>
          <a:prstGeom prst="ellips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103" name="Ovál 102"/>
          <p:cNvSpPr/>
          <p:nvPr/>
        </p:nvSpPr>
        <p:spPr bwMode="auto">
          <a:xfrm>
            <a:off x="2902784" y="5585224"/>
            <a:ext cx="430245" cy="522287"/>
          </a:xfrm>
          <a:prstGeom prst="ellips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104" name="Ovál 103"/>
          <p:cNvSpPr/>
          <p:nvPr/>
        </p:nvSpPr>
        <p:spPr bwMode="auto">
          <a:xfrm>
            <a:off x="1428800" y="5585224"/>
            <a:ext cx="430245" cy="522287"/>
          </a:xfrm>
          <a:prstGeom prst="ellips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105" name="Ovál 104"/>
          <p:cNvSpPr/>
          <p:nvPr/>
        </p:nvSpPr>
        <p:spPr bwMode="auto">
          <a:xfrm>
            <a:off x="860010" y="6072351"/>
            <a:ext cx="430245" cy="522287"/>
          </a:xfrm>
          <a:prstGeom prst="ellips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106" name="Ovál 105"/>
          <p:cNvSpPr/>
          <p:nvPr/>
        </p:nvSpPr>
        <p:spPr bwMode="auto">
          <a:xfrm>
            <a:off x="1974323" y="5082202"/>
            <a:ext cx="430245" cy="522287"/>
          </a:xfrm>
          <a:prstGeom prst="ellips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108" name="Ovál 107"/>
          <p:cNvSpPr/>
          <p:nvPr/>
        </p:nvSpPr>
        <p:spPr bwMode="auto">
          <a:xfrm>
            <a:off x="6216650" y="5535958"/>
            <a:ext cx="430245" cy="522287"/>
          </a:xfrm>
          <a:prstGeom prst="ellips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109" name="Ovál 108"/>
          <p:cNvSpPr/>
          <p:nvPr/>
        </p:nvSpPr>
        <p:spPr bwMode="auto">
          <a:xfrm>
            <a:off x="3913965" y="6086927"/>
            <a:ext cx="430245" cy="522287"/>
          </a:xfrm>
          <a:prstGeom prst="ellips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effectLst/>
              <a:latin typeface="Arial" charset="0"/>
              <a:ea typeface="Microsoft YaHei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3" name="Group 1"/>
          <p:cNvGrpSpPr>
            <a:grpSpLocks/>
          </p:cNvGrpSpPr>
          <p:nvPr/>
        </p:nvGrpSpPr>
        <p:grpSpPr bwMode="auto">
          <a:xfrm>
            <a:off x="684213" y="1457325"/>
            <a:ext cx="3454400" cy="1582738"/>
            <a:chOff x="431" y="918"/>
            <a:chExt cx="2176" cy="997"/>
          </a:xfrm>
        </p:grpSpPr>
        <p:grpSp>
          <p:nvGrpSpPr>
            <p:cNvPr id="8194" name="Group 2"/>
            <p:cNvGrpSpPr>
              <a:grpSpLocks/>
            </p:cNvGrpSpPr>
            <p:nvPr/>
          </p:nvGrpSpPr>
          <p:grpSpPr bwMode="auto">
            <a:xfrm>
              <a:off x="431" y="918"/>
              <a:ext cx="2176" cy="951"/>
              <a:chOff x="431" y="918"/>
              <a:chExt cx="2176" cy="951"/>
            </a:xfrm>
          </p:grpSpPr>
          <p:sp>
            <p:nvSpPr>
              <p:cNvPr id="8195" name="Rectangle 3"/>
              <p:cNvSpPr>
                <a:spLocks noChangeArrowheads="1"/>
              </p:cNvSpPr>
              <p:nvPr/>
            </p:nvSpPr>
            <p:spPr bwMode="auto">
              <a:xfrm>
                <a:off x="431" y="1552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196" name="Rectangle 4"/>
              <p:cNvSpPr>
                <a:spLocks noChangeArrowheads="1"/>
              </p:cNvSpPr>
              <p:nvPr/>
            </p:nvSpPr>
            <p:spPr bwMode="auto">
              <a:xfrm>
                <a:off x="1156" y="1552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197" name="Rectangle 5"/>
              <p:cNvSpPr>
                <a:spLocks noChangeArrowheads="1"/>
              </p:cNvSpPr>
              <p:nvPr/>
            </p:nvSpPr>
            <p:spPr bwMode="auto">
              <a:xfrm>
                <a:off x="793" y="1235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198" name="Rectangle 6"/>
              <p:cNvSpPr>
                <a:spLocks noChangeArrowheads="1"/>
              </p:cNvSpPr>
              <p:nvPr/>
            </p:nvSpPr>
            <p:spPr bwMode="auto">
              <a:xfrm>
                <a:off x="1882" y="1552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199" name="Rectangle 7"/>
              <p:cNvSpPr>
                <a:spLocks noChangeArrowheads="1"/>
              </p:cNvSpPr>
              <p:nvPr/>
            </p:nvSpPr>
            <p:spPr bwMode="auto">
              <a:xfrm>
                <a:off x="1156" y="918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00" name="Rectangle 8"/>
              <p:cNvSpPr>
                <a:spLocks noChangeArrowheads="1"/>
              </p:cNvSpPr>
              <p:nvPr/>
            </p:nvSpPr>
            <p:spPr bwMode="auto">
              <a:xfrm>
                <a:off x="1519" y="1235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8201" name="Rectangle 9"/>
            <p:cNvSpPr>
              <a:spLocks noChangeArrowheads="1"/>
            </p:cNvSpPr>
            <p:nvPr/>
          </p:nvSpPr>
          <p:spPr bwMode="auto">
            <a:xfrm>
              <a:off x="665" y="1527"/>
              <a:ext cx="255" cy="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>
                  <a:solidFill>
                    <a:srgbClr val="000000"/>
                  </a:solidFill>
                </a:rPr>
                <a:t>1</a:t>
              </a:r>
            </a:p>
          </p:txBody>
        </p:sp>
        <p:sp>
          <p:nvSpPr>
            <p:cNvPr id="8202" name="Rectangle 10"/>
            <p:cNvSpPr>
              <a:spLocks noChangeArrowheads="1"/>
            </p:cNvSpPr>
            <p:nvPr/>
          </p:nvSpPr>
          <p:spPr bwMode="auto">
            <a:xfrm>
              <a:off x="1391" y="1538"/>
              <a:ext cx="258" cy="3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 dirty="0" smtClean="0">
                  <a:solidFill>
                    <a:srgbClr val="000000"/>
                  </a:solidFill>
                </a:rPr>
                <a:t>5</a:t>
              </a:r>
              <a:endParaRPr lang="cs-CZ" sz="3200" dirty="0">
                <a:solidFill>
                  <a:srgbClr val="000000"/>
                </a:solidFill>
              </a:endParaRPr>
            </a:p>
          </p:txBody>
        </p:sp>
        <p:sp>
          <p:nvSpPr>
            <p:cNvPr id="8203" name="Rectangle 11"/>
            <p:cNvSpPr>
              <a:spLocks noChangeArrowheads="1"/>
            </p:cNvSpPr>
            <p:nvPr/>
          </p:nvSpPr>
          <p:spPr bwMode="auto">
            <a:xfrm>
              <a:off x="2117" y="1552"/>
              <a:ext cx="255" cy="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>
                  <a:solidFill>
                    <a:srgbClr val="000000"/>
                  </a:solidFill>
                </a:rPr>
                <a:t>1</a:t>
              </a:r>
            </a:p>
          </p:txBody>
        </p:sp>
      </p:grpSp>
      <p:grpSp>
        <p:nvGrpSpPr>
          <p:cNvPr id="8204" name="Group 12"/>
          <p:cNvGrpSpPr>
            <a:grpSpLocks/>
          </p:cNvGrpSpPr>
          <p:nvPr/>
        </p:nvGrpSpPr>
        <p:grpSpPr bwMode="auto">
          <a:xfrm>
            <a:off x="5137150" y="4037013"/>
            <a:ext cx="3454400" cy="1590675"/>
            <a:chOff x="3236" y="2543"/>
            <a:chExt cx="2176" cy="1002"/>
          </a:xfrm>
        </p:grpSpPr>
        <p:grpSp>
          <p:nvGrpSpPr>
            <p:cNvPr id="8205" name="Group 13"/>
            <p:cNvGrpSpPr>
              <a:grpSpLocks/>
            </p:cNvGrpSpPr>
            <p:nvPr/>
          </p:nvGrpSpPr>
          <p:grpSpPr bwMode="auto">
            <a:xfrm>
              <a:off x="3236" y="2543"/>
              <a:ext cx="2176" cy="951"/>
              <a:chOff x="3236" y="2543"/>
              <a:chExt cx="2176" cy="951"/>
            </a:xfrm>
          </p:grpSpPr>
          <p:sp>
            <p:nvSpPr>
              <p:cNvPr id="8206" name="Rectangle 14"/>
              <p:cNvSpPr>
                <a:spLocks noChangeArrowheads="1"/>
              </p:cNvSpPr>
              <p:nvPr/>
            </p:nvSpPr>
            <p:spPr bwMode="auto">
              <a:xfrm>
                <a:off x="3236" y="3178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07" name="Rectangle 15"/>
              <p:cNvSpPr>
                <a:spLocks noChangeArrowheads="1"/>
              </p:cNvSpPr>
              <p:nvPr/>
            </p:nvSpPr>
            <p:spPr bwMode="auto">
              <a:xfrm>
                <a:off x="3962" y="3178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08" name="Rectangle 16"/>
              <p:cNvSpPr>
                <a:spLocks noChangeArrowheads="1"/>
              </p:cNvSpPr>
              <p:nvPr/>
            </p:nvSpPr>
            <p:spPr bwMode="auto">
              <a:xfrm>
                <a:off x="3599" y="2860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09" name="Rectangle 17"/>
              <p:cNvSpPr>
                <a:spLocks noChangeArrowheads="1"/>
              </p:cNvSpPr>
              <p:nvPr/>
            </p:nvSpPr>
            <p:spPr bwMode="auto">
              <a:xfrm>
                <a:off x="4687" y="3178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10" name="Rectangle 18"/>
              <p:cNvSpPr>
                <a:spLocks noChangeArrowheads="1"/>
              </p:cNvSpPr>
              <p:nvPr/>
            </p:nvSpPr>
            <p:spPr bwMode="auto">
              <a:xfrm>
                <a:off x="3962" y="2543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11" name="Rectangle 19"/>
              <p:cNvSpPr>
                <a:spLocks noChangeArrowheads="1"/>
              </p:cNvSpPr>
              <p:nvPr/>
            </p:nvSpPr>
            <p:spPr bwMode="auto">
              <a:xfrm>
                <a:off x="4325" y="2860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8212" name="Rectangle 20"/>
            <p:cNvSpPr>
              <a:spLocks noChangeArrowheads="1"/>
            </p:cNvSpPr>
            <p:nvPr/>
          </p:nvSpPr>
          <p:spPr bwMode="auto">
            <a:xfrm>
              <a:off x="3471" y="3152"/>
              <a:ext cx="255" cy="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>
                  <a:solidFill>
                    <a:srgbClr val="000000"/>
                  </a:solidFill>
                </a:rPr>
                <a:t>2</a:t>
              </a:r>
            </a:p>
          </p:txBody>
        </p:sp>
        <p:sp>
          <p:nvSpPr>
            <p:cNvPr id="8213" name="Rectangle 21"/>
            <p:cNvSpPr>
              <a:spLocks noChangeArrowheads="1"/>
            </p:cNvSpPr>
            <p:nvPr/>
          </p:nvSpPr>
          <p:spPr bwMode="auto">
            <a:xfrm>
              <a:off x="4196" y="3163"/>
              <a:ext cx="255" cy="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>
                  <a:solidFill>
                    <a:srgbClr val="000000"/>
                  </a:solidFill>
                </a:rPr>
                <a:t>2</a:t>
              </a:r>
            </a:p>
          </p:txBody>
        </p:sp>
        <p:sp>
          <p:nvSpPr>
            <p:cNvPr id="8214" name="Rectangle 22"/>
            <p:cNvSpPr>
              <a:spLocks noChangeArrowheads="1"/>
            </p:cNvSpPr>
            <p:nvPr/>
          </p:nvSpPr>
          <p:spPr bwMode="auto">
            <a:xfrm>
              <a:off x="4922" y="3178"/>
              <a:ext cx="258" cy="3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 dirty="0" smtClean="0">
                  <a:solidFill>
                    <a:srgbClr val="000000"/>
                  </a:solidFill>
                </a:rPr>
                <a:t>5</a:t>
              </a:r>
              <a:endParaRPr lang="cs-CZ" sz="3200" dirty="0">
                <a:solidFill>
                  <a:srgbClr val="000000"/>
                </a:solidFill>
              </a:endParaRPr>
            </a:p>
          </p:txBody>
        </p:sp>
      </p:grpSp>
      <p:grpSp>
        <p:nvGrpSpPr>
          <p:cNvPr id="8215" name="Group 23"/>
          <p:cNvGrpSpPr>
            <a:grpSpLocks/>
          </p:cNvGrpSpPr>
          <p:nvPr/>
        </p:nvGrpSpPr>
        <p:grpSpPr bwMode="auto">
          <a:xfrm>
            <a:off x="5137150" y="1522413"/>
            <a:ext cx="3454400" cy="1590675"/>
            <a:chOff x="3236" y="959"/>
            <a:chExt cx="2176" cy="1002"/>
          </a:xfrm>
        </p:grpSpPr>
        <p:grpSp>
          <p:nvGrpSpPr>
            <p:cNvPr id="8216" name="Group 24"/>
            <p:cNvGrpSpPr>
              <a:grpSpLocks/>
            </p:cNvGrpSpPr>
            <p:nvPr/>
          </p:nvGrpSpPr>
          <p:grpSpPr bwMode="auto">
            <a:xfrm>
              <a:off x="3236" y="959"/>
              <a:ext cx="2176" cy="951"/>
              <a:chOff x="3236" y="959"/>
              <a:chExt cx="2176" cy="951"/>
            </a:xfrm>
          </p:grpSpPr>
          <p:sp>
            <p:nvSpPr>
              <p:cNvPr id="8217" name="Rectangle 25"/>
              <p:cNvSpPr>
                <a:spLocks noChangeArrowheads="1"/>
              </p:cNvSpPr>
              <p:nvPr/>
            </p:nvSpPr>
            <p:spPr bwMode="auto">
              <a:xfrm>
                <a:off x="3236" y="1594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18" name="Rectangle 26"/>
              <p:cNvSpPr>
                <a:spLocks noChangeArrowheads="1"/>
              </p:cNvSpPr>
              <p:nvPr/>
            </p:nvSpPr>
            <p:spPr bwMode="auto">
              <a:xfrm>
                <a:off x="3962" y="1594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19" name="Rectangle 27"/>
              <p:cNvSpPr>
                <a:spLocks noChangeArrowheads="1"/>
              </p:cNvSpPr>
              <p:nvPr/>
            </p:nvSpPr>
            <p:spPr bwMode="auto">
              <a:xfrm>
                <a:off x="3599" y="1277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20" name="Rectangle 28"/>
              <p:cNvSpPr>
                <a:spLocks noChangeArrowheads="1"/>
              </p:cNvSpPr>
              <p:nvPr/>
            </p:nvSpPr>
            <p:spPr bwMode="auto">
              <a:xfrm>
                <a:off x="4687" y="1594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21" name="Rectangle 29"/>
              <p:cNvSpPr>
                <a:spLocks noChangeArrowheads="1"/>
              </p:cNvSpPr>
              <p:nvPr/>
            </p:nvSpPr>
            <p:spPr bwMode="auto">
              <a:xfrm>
                <a:off x="3962" y="959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22" name="Rectangle 30"/>
              <p:cNvSpPr>
                <a:spLocks noChangeArrowheads="1"/>
              </p:cNvSpPr>
              <p:nvPr/>
            </p:nvSpPr>
            <p:spPr bwMode="auto">
              <a:xfrm>
                <a:off x="4325" y="1277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8223" name="Rectangle 31"/>
            <p:cNvSpPr>
              <a:spLocks noChangeArrowheads="1"/>
            </p:cNvSpPr>
            <p:nvPr/>
          </p:nvSpPr>
          <p:spPr bwMode="auto">
            <a:xfrm>
              <a:off x="3471" y="1569"/>
              <a:ext cx="258" cy="3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 dirty="0" smtClean="0">
                  <a:solidFill>
                    <a:srgbClr val="000000"/>
                  </a:solidFill>
                </a:rPr>
                <a:t>5</a:t>
              </a:r>
              <a:endParaRPr lang="cs-CZ" sz="3200" dirty="0">
                <a:solidFill>
                  <a:srgbClr val="000000"/>
                </a:solidFill>
              </a:endParaRPr>
            </a:p>
          </p:txBody>
        </p:sp>
        <p:sp>
          <p:nvSpPr>
            <p:cNvPr id="8224" name="Rectangle 32"/>
            <p:cNvSpPr>
              <a:spLocks noChangeArrowheads="1"/>
            </p:cNvSpPr>
            <p:nvPr/>
          </p:nvSpPr>
          <p:spPr bwMode="auto">
            <a:xfrm>
              <a:off x="4196" y="1579"/>
              <a:ext cx="255" cy="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>
                  <a:solidFill>
                    <a:srgbClr val="000000"/>
                  </a:solidFill>
                </a:rPr>
                <a:t>1</a:t>
              </a:r>
            </a:p>
          </p:txBody>
        </p:sp>
        <p:sp>
          <p:nvSpPr>
            <p:cNvPr id="8225" name="Rectangle 33"/>
            <p:cNvSpPr>
              <a:spLocks noChangeArrowheads="1"/>
            </p:cNvSpPr>
            <p:nvPr/>
          </p:nvSpPr>
          <p:spPr bwMode="auto">
            <a:xfrm>
              <a:off x="4922" y="1594"/>
              <a:ext cx="258" cy="3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 dirty="0" smtClean="0">
                  <a:solidFill>
                    <a:srgbClr val="000000"/>
                  </a:solidFill>
                </a:rPr>
                <a:t>5</a:t>
              </a:r>
              <a:endParaRPr lang="cs-CZ" sz="3200" dirty="0">
                <a:solidFill>
                  <a:srgbClr val="000000"/>
                </a:solidFill>
              </a:endParaRPr>
            </a:p>
          </p:txBody>
        </p:sp>
      </p:grpSp>
      <p:grpSp>
        <p:nvGrpSpPr>
          <p:cNvPr id="8226" name="Group 34"/>
          <p:cNvGrpSpPr>
            <a:grpSpLocks/>
          </p:cNvGrpSpPr>
          <p:nvPr/>
        </p:nvGrpSpPr>
        <p:grpSpPr bwMode="auto">
          <a:xfrm>
            <a:off x="684213" y="4076700"/>
            <a:ext cx="3454400" cy="1590675"/>
            <a:chOff x="431" y="2568"/>
            <a:chExt cx="2176" cy="1002"/>
          </a:xfrm>
        </p:grpSpPr>
        <p:grpSp>
          <p:nvGrpSpPr>
            <p:cNvPr id="8227" name="Group 35"/>
            <p:cNvGrpSpPr>
              <a:grpSpLocks/>
            </p:cNvGrpSpPr>
            <p:nvPr/>
          </p:nvGrpSpPr>
          <p:grpSpPr bwMode="auto">
            <a:xfrm>
              <a:off x="431" y="2568"/>
              <a:ext cx="2176" cy="951"/>
              <a:chOff x="431" y="2568"/>
              <a:chExt cx="2176" cy="951"/>
            </a:xfrm>
          </p:grpSpPr>
          <p:sp>
            <p:nvSpPr>
              <p:cNvPr id="8228" name="Rectangle 36"/>
              <p:cNvSpPr>
                <a:spLocks noChangeArrowheads="1"/>
              </p:cNvSpPr>
              <p:nvPr/>
            </p:nvSpPr>
            <p:spPr bwMode="auto">
              <a:xfrm>
                <a:off x="431" y="3203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29" name="Rectangle 37"/>
              <p:cNvSpPr>
                <a:spLocks noChangeArrowheads="1"/>
              </p:cNvSpPr>
              <p:nvPr/>
            </p:nvSpPr>
            <p:spPr bwMode="auto">
              <a:xfrm>
                <a:off x="1156" y="3203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30" name="Rectangle 38"/>
              <p:cNvSpPr>
                <a:spLocks noChangeArrowheads="1"/>
              </p:cNvSpPr>
              <p:nvPr/>
            </p:nvSpPr>
            <p:spPr bwMode="auto">
              <a:xfrm>
                <a:off x="793" y="2886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31" name="Rectangle 39"/>
              <p:cNvSpPr>
                <a:spLocks noChangeArrowheads="1"/>
              </p:cNvSpPr>
              <p:nvPr/>
            </p:nvSpPr>
            <p:spPr bwMode="auto">
              <a:xfrm>
                <a:off x="1882" y="3203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32" name="Rectangle 40"/>
              <p:cNvSpPr>
                <a:spLocks noChangeArrowheads="1"/>
              </p:cNvSpPr>
              <p:nvPr/>
            </p:nvSpPr>
            <p:spPr bwMode="auto">
              <a:xfrm>
                <a:off x="1156" y="2568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33" name="Rectangle 41"/>
              <p:cNvSpPr>
                <a:spLocks noChangeArrowheads="1"/>
              </p:cNvSpPr>
              <p:nvPr/>
            </p:nvSpPr>
            <p:spPr bwMode="auto">
              <a:xfrm>
                <a:off x="1519" y="2886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8234" name="Rectangle 42"/>
            <p:cNvSpPr>
              <a:spLocks noChangeArrowheads="1"/>
            </p:cNvSpPr>
            <p:nvPr/>
          </p:nvSpPr>
          <p:spPr bwMode="auto">
            <a:xfrm>
              <a:off x="665" y="3178"/>
              <a:ext cx="255" cy="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>
                  <a:solidFill>
                    <a:srgbClr val="000000"/>
                  </a:solidFill>
                </a:rPr>
                <a:t>0</a:t>
              </a:r>
            </a:p>
          </p:txBody>
        </p:sp>
        <p:sp>
          <p:nvSpPr>
            <p:cNvPr id="8235" name="Rectangle 43"/>
            <p:cNvSpPr>
              <a:spLocks noChangeArrowheads="1"/>
            </p:cNvSpPr>
            <p:nvPr/>
          </p:nvSpPr>
          <p:spPr bwMode="auto">
            <a:xfrm>
              <a:off x="1391" y="3189"/>
              <a:ext cx="255" cy="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>
                  <a:solidFill>
                    <a:srgbClr val="000000"/>
                  </a:solidFill>
                </a:rPr>
                <a:t>1</a:t>
              </a:r>
            </a:p>
          </p:txBody>
        </p:sp>
        <p:sp>
          <p:nvSpPr>
            <p:cNvPr id="8236" name="Rectangle 44"/>
            <p:cNvSpPr>
              <a:spLocks noChangeArrowheads="1"/>
            </p:cNvSpPr>
            <p:nvPr/>
          </p:nvSpPr>
          <p:spPr bwMode="auto">
            <a:xfrm>
              <a:off x="2117" y="3203"/>
              <a:ext cx="258" cy="3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 dirty="0" smtClean="0">
                  <a:solidFill>
                    <a:srgbClr val="000000"/>
                  </a:solidFill>
                </a:rPr>
                <a:t>5</a:t>
              </a:r>
              <a:endParaRPr lang="cs-CZ" sz="3200" dirty="0">
                <a:solidFill>
                  <a:srgbClr val="000000"/>
                </a:solidFill>
              </a:endParaRPr>
            </a:p>
          </p:txBody>
        </p:sp>
      </p:grpSp>
      <p:sp>
        <p:nvSpPr>
          <p:cNvPr id="8237" name="Rectangle 45"/>
          <p:cNvSpPr>
            <a:spLocks noChangeArrowheads="1"/>
          </p:cNvSpPr>
          <p:nvPr/>
        </p:nvSpPr>
        <p:spPr bwMode="auto">
          <a:xfrm>
            <a:off x="717550" y="153988"/>
            <a:ext cx="7980363" cy="639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z="3600">
                <a:solidFill>
                  <a:srgbClr val="000000"/>
                </a:solidFill>
                <a:latin typeface="Calibri" charset="0"/>
              </a:rPr>
              <a:t>Vyřeš násobilkové trojúhelníky  a pozoruj :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17" name="Group 1"/>
          <p:cNvGrpSpPr>
            <a:grpSpLocks/>
          </p:cNvGrpSpPr>
          <p:nvPr/>
        </p:nvGrpSpPr>
        <p:grpSpPr bwMode="auto">
          <a:xfrm>
            <a:off x="684213" y="1385888"/>
            <a:ext cx="7189789" cy="3744912"/>
            <a:chOff x="431" y="873"/>
            <a:chExt cx="4529" cy="2359"/>
          </a:xfrm>
        </p:grpSpPr>
        <p:grpSp>
          <p:nvGrpSpPr>
            <p:cNvPr id="9218" name="Group 2"/>
            <p:cNvGrpSpPr>
              <a:grpSpLocks/>
            </p:cNvGrpSpPr>
            <p:nvPr/>
          </p:nvGrpSpPr>
          <p:grpSpPr bwMode="auto">
            <a:xfrm>
              <a:off x="431" y="918"/>
              <a:ext cx="2176" cy="951"/>
              <a:chOff x="431" y="918"/>
              <a:chExt cx="2176" cy="951"/>
            </a:xfrm>
          </p:grpSpPr>
          <p:sp>
            <p:nvSpPr>
              <p:cNvPr id="9219" name="Rectangle 3"/>
              <p:cNvSpPr>
                <a:spLocks noChangeArrowheads="1"/>
              </p:cNvSpPr>
              <p:nvPr/>
            </p:nvSpPr>
            <p:spPr bwMode="auto">
              <a:xfrm>
                <a:off x="431" y="1552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20" name="Rectangle 4"/>
              <p:cNvSpPr>
                <a:spLocks noChangeArrowheads="1"/>
              </p:cNvSpPr>
              <p:nvPr/>
            </p:nvSpPr>
            <p:spPr bwMode="auto">
              <a:xfrm>
                <a:off x="1156" y="1552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21" name="Rectangle 5"/>
              <p:cNvSpPr>
                <a:spLocks noChangeArrowheads="1"/>
              </p:cNvSpPr>
              <p:nvPr/>
            </p:nvSpPr>
            <p:spPr bwMode="auto">
              <a:xfrm>
                <a:off x="793" y="1235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22" name="Rectangle 6"/>
              <p:cNvSpPr>
                <a:spLocks noChangeArrowheads="1"/>
              </p:cNvSpPr>
              <p:nvPr/>
            </p:nvSpPr>
            <p:spPr bwMode="auto">
              <a:xfrm>
                <a:off x="1882" y="1552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23" name="Rectangle 7"/>
              <p:cNvSpPr>
                <a:spLocks noChangeArrowheads="1"/>
              </p:cNvSpPr>
              <p:nvPr/>
            </p:nvSpPr>
            <p:spPr bwMode="auto">
              <a:xfrm>
                <a:off x="1156" y="918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24" name="Rectangle 8"/>
              <p:cNvSpPr>
                <a:spLocks noChangeArrowheads="1"/>
              </p:cNvSpPr>
              <p:nvPr/>
            </p:nvSpPr>
            <p:spPr bwMode="auto">
              <a:xfrm>
                <a:off x="1519" y="1235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9225" name="Rectangle 9"/>
            <p:cNvSpPr>
              <a:spLocks noChangeArrowheads="1"/>
            </p:cNvSpPr>
            <p:nvPr/>
          </p:nvSpPr>
          <p:spPr bwMode="auto">
            <a:xfrm>
              <a:off x="665" y="1527"/>
              <a:ext cx="255" cy="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>
                  <a:solidFill>
                    <a:srgbClr val="000000"/>
                  </a:solidFill>
                </a:rPr>
                <a:t>1</a:t>
              </a:r>
            </a:p>
          </p:txBody>
        </p:sp>
        <p:sp>
          <p:nvSpPr>
            <p:cNvPr id="9226" name="Rectangle 10"/>
            <p:cNvSpPr>
              <a:spLocks noChangeArrowheads="1"/>
            </p:cNvSpPr>
            <p:nvPr/>
          </p:nvSpPr>
          <p:spPr bwMode="auto">
            <a:xfrm>
              <a:off x="1391" y="1538"/>
              <a:ext cx="258" cy="3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 dirty="0" smtClean="0">
                  <a:solidFill>
                    <a:srgbClr val="000000"/>
                  </a:solidFill>
                </a:rPr>
                <a:t>5</a:t>
              </a:r>
              <a:endParaRPr lang="cs-CZ" sz="3200" dirty="0">
                <a:solidFill>
                  <a:srgbClr val="000000"/>
                </a:solidFill>
              </a:endParaRPr>
            </a:p>
          </p:txBody>
        </p:sp>
        <p:sp>
          <p:nvSpPr>
            <p:cNvPr id="9227" name="Rectangle 11"/>
            <p:cNvSpPr>
              <a:spLocks noChangeArrowheads="1"/>
            </p:cNvSpPr>
            <p:nvPr/>
          </p:nvSpPr>
          <p:spPr bwMode="auto">
            <a:xfrm>
              <a:off x="2117" y="1552"/>
              <a:ext cx="255" cy="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>
                  <a:solidFill>
                    <a:srgbClr val="000000"/>
                  </a:solidFill>
                </a:rPr>
                <a:t>1</a:t>
              </a:r>
            </a:p>
          </p:txBody>
        </p:sp>
        <p:sp>
          <p:nvSpPr>
            <p:cNvPr id="9228" name="Rectangle 12"/>
            <p:cNvSpPr>
              <a:spLocks noChangeArrowheads="1"/>
            </p:cNvSpPr>
            <p:nvPr/>
          </p:nvSpPr>
          <p:spPr bwMode="auto">
            <a:xfrm>
              <a:off x="1378" y="873"/>
              <a:ext cx="401" cy="3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 dirty="0" smtClean="0">
                  <a:solidFill>
                    <a:srgbClr val="000000"/>
                  </a:solidFill>
                </a:rPr>
                <a:t>25</a:t>
              </a:r>
              <a:endParaRPr lang="cs-CZ" sz="3200" dirty="0">
                <a:solidFill>
                  <a:srgbClr val="000000"/>
                </a:solidFill>
              </a:endParaRPr>
            </a:p>
          </p:txBody>
        </p:sp>
        <p:sp>
          <p:nvSpPr>
            <p:cNvPr id="9229" name="Rectangle 13"/>
            <p:cNvSpPr>
              <a:spLocks noChangeArrowheads="1"/>
            </p:cNvSpPr>
            <p:nvPr/>
          </p:nvSpPr>
          <p:spPr bwMode="auto">
            <a:xfrm>
              <a:off x="1754" y="1236"/>
              <a:ext cx="258" cy="3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 dirty="0" smtClean="0">
                  <a:solidFill>
                    <a:srgbClr val="000000"/>
                  </a:solidFill>
                </a:rPr>
                <a:t>5</a:t>
              </a:r>
              <a:endParaRPr lang="cs-CZ" sz="3200" dirty="0">
                <a:solidFill>
                  <a:srgbClr val="000000"/>
                </a:solidFill>
              </a:endParaRPr>
            </a:p>
          </p:txBody>
        </p:sp>
        <p:sp>
          <p:nvSpPr>
            <p:cNvPr id="9230" name="Rectangle 14"/>
            <p:cNvSpPr>
              <a:spLocks noChangeArrowheads="1"/>
            </p:cNvSpPr>
            <p:nvPr/>
          </p:nvSpPr>
          <p:spPr bwMode="auto">
            <a:xfrm>
              <a:off x="1009" y="1235"/>
              <a:ext cx="258" cy="3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 dirty="0" smtClean="0">
                  <a:solidFill>
                    <a:srgbClr val="000000"/>
                  </a:solidFill>
                </a:rPr>
                <a:t>5</a:t>
              </a:r>
              <a:endParaRPr lang="cs-CZ" sz="3200" dirty="0">
                <a:solidFill>
                  <a:srgbClr val="000000"/>
                </a:solidFill>
              </a:endParaRPr>
            </a:p>
          </p:txBody>
        </p:sp>
        <p:sp>
          <p:nvSpPr>
            <p:cNvPr id="9231" name="Rectangle 15"/>
            <p:cNvSpPr>
              <a:spLocks noChangeArrowheads="1"/>
            </p:cNvSpPr>
            <p:nvPr/>
          </p:nvSpPr>
          <p:spPr bwMode="auto">
            <a:xfrm>
              <a:off x="3834" y="1263"/>
              <a:ext cx="258" cy="3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 dirty="0" smtClean="0">
                  <a:solidFill>
                    <a:srgbClr val="000000"/>
                  </a:solidFill>
                </a:rPr>
                <a:t>5</a:t>
              </a:r>
              <a:endParaRPr lang="cs-CZ" sz="3200" dirty="0">
                <a:solidFill>
                  <a:srgbClr val="000000"/>
                </a:solidFill>
              </a:endParaRPr>
            </a:p>
          </p:txBody>
        </p:sp>
        <p:sp>
          <p:nvSpPr>
            <p:cNvPr id="9232" name="Rectangle 16"/>
            <p:cNvSpPr>
              <a:spLocks noChangeArrowheads="1"/>
            </p:cNvSpPr>
            <p:nvPr/>
          </p:nvSpPr>
          <p:spPr bwMode="auto">
            <a:xfrm>
              <a:off x="4559" y="1226"/>
              <a:ext cx="258" cy="3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 dirty="0" smtClean="0">
                  <a:solidFill>
                    <a:srgbClr val="000000"/>
                  </a:solidFill>
                </a:rPr>
                <a:t>5</a:t>
              </a:r>
              <a:endParaRPr lang="cs-CZ" sz="3200" dirty="0">
                <a:solidFill>
                  <a:srgbClr val="000000"/>
                </a:solidFill>
              </a:endParaRPr>
            </a:p>
          </p:txBody>
        </p:sp>
        <p:sp>
          <p:nvSpPr>
            <p:cNvPr id="9233" name="Rectangle 17"/>
            <p:cNvSpPr>
              <a:spLocks noChangeArrowheads="1"/>
            </p:cNvSpPr>
            <p:nvPr/>
          </p:nvSpPr>
          <p:spPr bwMode="auto">
            <a:xfrm>
              <a:off x="4191" y="893"/>
              <a:ext cx="401" cy="3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 dirty="0" smtClean="0">
                  <a:solidFill>
                    <a:srgbClr val="000000"/>
                  </a:solidFill>
                </a:rPr>
                <a:t>25</a:t>
              </a:r>
              <a:endParaRPr lang="cs-CZ" sz="3200" dirty="0">
                <a:solidFill>
                  <a:srgbClr val="000000"/>
                </a:solidFill>
              </a:endParaRPr>
            </a:p>
          </p:txBody>
        </p:sp>
        <p:sp>
          <p:nvSpPr>
            <p:cNvPr id="9234" name="Rectangle 18"/>
            <p:cNvSpPr>
              <a:spLocks noChangeArrowheads="1"/>
            </p:cNvSpPr>
            <p:nvPr/>
          </p:nvSpPr>
          <p:spPr bwMode="auto">
            <a:xfrm>
              <a:off x="1024" y="2860"/>
              <a:ext cx="255" cy="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>
                  <a:solidFill>
                    <a:srgbClr val="000000"/>
                  </a:solidFill>
                </a:rPr>
                <a:t>0</a:t>
              </a:r>
            </a:p>
          </p:txBody>
        </p:sp>
        <p:sp>
          <p:nvSpPr>
            <p:cNvPr id="9235" name="Rectangle 19"/>
            <p:cNvSpPr>
              <a:spLocks noChangeArrowheads="1"/>
            </p:cNvSpPr>
            <p:nvPr/>
          </p:nvSpPr>
          <p:spPr bwMode="auto">
            <a:xfrm>
              <a:off x="1754" y="2865"/>
              <a:ext cx="258" cy="3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 dirty="0" smtClean="0">
                  <a:solidFill>
                    <a:srgbClr val="000000"/>
                  </a:solidFill>
                </a:rPr>
                <a:t>5</a:t>
              </a:r>
              <a:endParaRPr lang="cs-CZ" sz="3200" dirty="0">
                <a:solidFill>
                  <a:srgbClr val="000000"/>
                </a:solidFill>
              </a:endParaRPr>
            </a:p>
          </p:txBody>
        </p:sp>
        <p:sp>
          <p:nvSpPr>
            <p:cNvPr id="9236" name="Rectangle 20"/>
            <p:cNvSpPr>
              <a:spLocks noChangeArrowheads="1"/>
            </p:cNvSpPr>
            <p:nvPr/>
          </p:nvSpPr>
          <p:spPr bwMode="auto">
            <a:xfrm>
              <a:off x="1391" y="2543"/>
              <a:ext cx="255" cy="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>
                  <a:solidFill>
                    <a:srgbClr val="000000"/>
                  </a:solidFill>
                </a:rPr>
                <a:t>0</a:t>
              </a:r>
            </a:p>
          </p:txBody>
        </p:sp>
        <p:sp>
          <p:nvSpPr>
            <p:cNvPr id="9237" name="Rectangle 21"/>
            <p:cNvSpPr>
              <a:spLocks noChangeArrowheads="1"/>
            </p:cNvSpPr>
            <p:nvPr/>
          </p:nvSpPr>
          <p:spPr bwMode="auto">
            <a:xfrm>
              <a:off x="4559" y="2812"/>
              <a:ext cx="401" cy="3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 dirty="0" smtClean="0">
                  <a:solidFill>
                    <a:srgbClr val="000000"/>
                  </a:solidFill>
                </a:rPr>
                <a:t>10</a:t>
              </a:r>
              <a:endParaRPr lang="cs-CZ" sz="3200" dirty="0">
                <a:solidFill>
                  <a:srgbClr val="000000"/>
                </a:solidFill>
              </a:endParaRPr>
            </a:p>
          </p:txBody>
        </p:sp>
        <p:sp>
          <p:nvSpPr>
            <p:cNvPr id="9238" name="Rectangle 22"/>
            <p:cNvSpPr>
              <a:spLocks noChangeArrowheads="1"/>
            </p:cNvSpPr>
            <p:nvPr/>
          </p:nvSpPr>
          <p:spPr bwMode="auto">
            <a:xfrm>
              <a:off x="4126" y="2531"/>
              <a:ext cx="401" cy="3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 dirty="0" smtClean="0">
                  <a:solidFill>
                    <a:srgbClr val="000000"/>
                  </a:solidFill>
                </a:rPr>
                <a:t>40</a:t>
              </a:r>
              <a:endParaRPr lang="cs-CZ" sz="3200" dirty="0">
                <a:solidFill>
                  <a:srgbClr val="000000"/>
                </a:solidFill>
              </a:endParaRPr>
            </a:p>
          </p:txBody>
        </p:sp>
      </p:grpSp>
      <p:grpSp>
        <p:nvGrpSpPr>
          <p:cNvPr id="9239" name="Group 23"/>
          <p:cNvGrpSpPr>
            <a:grpSpLocks/>
          </p:cNvGrpSpPr>
          <p:nvPr/>
        </p:nvGrpSpPr>
        <p:grpSpPr bwMode="auto">
          <a:xfrm>
            <a:off x="5137150" y="4037013"/>
            <a:ext cx="3454400" cy="1590675"/>
            <a:chOff x="3236" y="2543"/>
            <a:chExt cx="2176" cy="1002"/>
          </a:xfrm>
        </p:grpSpPr>
        <p:grpSp>
          <p:nvGrpSpPr>
            <p:cNvPr id="9240" name="Group 24"/>
            <p:cNvGrpSpPr>
              <a:grpSpLocks/>
            </p:cNvGrpSpPr>
            <p:nvPr/>
          </p:nvGrpSpPr>
          <p:grpSpPr bwMode="auto">
            <a:xfrm>
              <a:off x="3236" y="2543"/>
              <a:ext cx="2176" cy="951"/>
              <a:chOff x="3236" y="2543"/>
              <a:chExt cx="2176" cy="951"/>
            </a:xfrm>
          </p:grpSpPr>
          <p:sp>
            <p:nvSpPr>
              <p:cNvPr id="9241" name="Rectangle 25"/>
              <p:cNvSpPr>
                <a:spLocks noChangeArrowheads="1"/>
              </p:cNvSpPr>
              <p:nvPr/>
            </p:nvSpPr>
            <p:spPr bwMode="auto">
              <a:xfrm>
                <a:off x="3236" y="3178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42" name="Rectangle 26"/>
              <p:cNvSpPr>
                <a:spLocks noChangeArrowheads="1"/>
              </p:cNvSpPr>
              <p:nvPr/>
            </p:nvSpPr>
            <p:spPr bwMode="auto">
              <a:xfrm>
                <a:off x="3962" y="3178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43" name="Rectangle 27"/>
              <p:cNvSpPr>
                <a:spLocks noChangeArrowheads="1"/>
              </p:cNvSpPr>
              <p:nvPr/>
            </p:nvSpPr>
            <p:spPr bwMode="auto">
              <a:xfrm>
                <a:off x="3599" y="2860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44" name="Rectangle 28"/>
              <p:cNvSpPr>
                <a:spLocks noChangeArrowheads="1"/>
              </p:cNvSpPr>
              <p:nvPr/>
            </p:nvSpPr>
            <p:spPr bwMode="auto">
              <a:xfrm>
                <a:off x="4687" y="3178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45" name="Rectangle 29"/>
              <p:cNvSpPr>
                <a:spLocks noChangeArrowheads="1"/>
              </p:cNvSpPr>
              <p:nvPr/>
            </p:nvSpPr>
            <p:spPr bwMode="auto">
              <a:xfrm>
                <a:off x="3962" y="2543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46" name="Rectangle 30"/>
              <p:cNvSpPr>
                <a:spLocks noChangeArrowheads="1"/>
              </p:cNvSpPr>
              <p:nvPr/>
            </p:nvSpPr>
            <p:spPr bwMode="auto">
              <a:xfrm>
                <a:off x="4325" y="2860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9247" name="Rectangle 31"/>
            <p:cNvSpPr>
              <a:spLocks noChangeArrowheads="1"/>
            </p:cNvSpPr>
            <p:nvPr/>
          </p:nvSpPr>
          <p:spPr bwMode="auto">
            <a:xfrm>
              <a:off x="3471" y="3152"/>
              <a:ext cx="255" cy="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>
                  <a:solidFill>
                    <a:srgbClr val="000000"/>
                  </a:solidFill>
                </a:rPr>
                <a:t>2</a:t>
              </a:r>
            </a:p>
          </p:txBody>
        </p:sp>
        <p:sp>
          <p:nvSpPr>
            <p:cNvPr id="9248" name="Rectangle 32"/>
            <p:cNvSpPr>
              <a:spLocks noChangeArrowheads="1"/>
            </p:cNvSpPr>
            <p:nvPr/>
          </p:nvSpPr>
          <p:spPr bwMode="auto">
            <a:xfrm>
              <a:off x="4196" y="3163"/>
              <a:ext cx="255" cy="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>
                  <a:solidFill>
                    <a:srgbClr val="000000"/>
                  </a:solidFill>
                </a:rPr>
                <a:t>2</a:t>
              </a:r>
            </a:p>
          </p:txBody>
        </p:sp>
        <p:sp>
          <p:nvSpPr>
            <p:cNvPr id="9249" name="Rectangle 33"/>
            <p:cNvSpPr>
              <a:spLocks noChangeArrowheads="1"/>
            </p:cNvSpPr>
            <p:nvPr/>
          </p:nvSpPr>
          <p:spPr bwMode="auto">
            <a:xfrm>
              <a:off x="4922" y="3178"/>
              <a:ext cx="258" cy="3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 dirty="0" smtClean="0">
                  <a:solidFill>
                    <a:srgbClr val="000000"/>
                  </a:solidFill>
                </a:rPr>
                <a:t>5</a:t>
              </a:r>
              <a:endParaRPr lang="cs-CZ" sz="3200" dirty="0">
                <a:solidFill>
                  <a:srgbClr val="000000"/>
                </a:solidFill>
              </a:endParaRPr>
            </a:p>
          </p:txBody>
        </p:sp>
        <p:sp>
          <p:nvSpPr>
            <p:cNvPr id="9250" name="Rectangle 34"/>
            <p:cNvSpPr>
              <a:spLocks noChangeArrowheads="1"/>
            </p:cNvSpPr>
            <p:nvPr/>
          </p:nvSpPr>
          <p:spPr bwMode="auto">
            <a:xfrm>
              <a:off x="3834" y="2813"/>
              <a:ext cx="255" cy="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>
                  <a:solidFill>
                    <a:srgbClr val="000000"/>
                  </a:solidFill>
                </a:rPr>
                <a:t>4</a:t>
              </a:r>
            </a:p>
          </p:txBody>
        </p:sp>
      </p:grpSp>
      <p:grpSp>
        <p:nvGrpSpPr>
          <p:cNvPr id="9251" name="Group 35"/>
          <p:cNvGrpSpPr>
            <a:grpSpLocks/>
          </p:cNvGrpSpPr>
          <p:nvPr/>
        </p:nvGrpSpPr>
        <p:grpSpPr bwMode="auto">
          <a:xfrm>
            <a:off x="5135563" y="1506972"/>
            <a:ext cx="3454400" cy="1590675"/>
            <a:chOff x="3236" y="959"/>
            <a:chExt cx="2176" cy="1002"/>
          </a:xfrm>
        </p:grpSpPr>
        <p:grpSp>
          <p:nvGrpSpPr>
            <p:cNvPr id="9252" name="Group 36"/>
            <p:cNvGrpSpPr>
              <a:grpSpLocks/>
            </p:cNvGrpSpPr>
            <p:nvPr/>
          </p:nvGrpSpPr>
          <p:grpSpPr bwMode="auto">
            <a:xfrm>
              <a:off x="3236" y="959"/>
              <a:ext cx="2176" cy="951"/>
              <a:chOff x="3236" y="959"/>
              <a:chExt cx="2176" cy="951"/>
            </a:xfrm>
          </p:grpSpPr>
          <p:sp>
            <p:nvSpPr>
              <p:cNvPr id="9253" name="Rectangle 37"/>
              <p:cNvSpPr>
                <a:spLocks noChangeArrowheads="1"/>
              </p:cNvSpPr>
              <p:nvPr/>
            </p:nvSpPr>
            <p:spPr bwMode="auto">
              <a:xfrm>
                <a:off x="3236" y="1594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54" name="Rectangle 38"/>
              <p:cNvSpPr>
                <a:spLocks noChangeArrowheads="1"/>
              </p:cNvSpPr>
              <p:nvPr/>
            </p:nvSpPr>
            <p:spPr bwMode="auto">
              <a:xfrm>
                <a:off x="3962" y="1594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55" name="Rectangle 39"/>
              <p:cNvSpPr>
                <a:spLocks noChangeArrowheads="1"/>
              </p:cNvSpPr>
              <p:nvPr/>
            </p:nvSpPr>
            <p:spPr bwMode="auto">
              <a:xfrm>
                <a:off x="3599" y="1277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56" name="Rectangle 40"/>
              <p:cNvSpPr>
                <a:spLocks noChangeArrowheads="1"/>
              </p:cNvSpPr>
              <p:nvPr/>
            </p:nvSpPr>
            <p:spPr bwMode="auto">
              <a:xfrm>
                <a:off x="4687" y="1594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57" name="Rectangle 41"/>
              <p:cNvSpPr>
                <a:spLocks noChangeArrowheads="1"/>
              </p:cNvSpPr>
              <p:nvPr/>
            </p:nvSpPr>
            <p:spPr bwMode="auto">
              <a:xfrm>
                <a:off x="3962" y="959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58" name="Rectangle 42"/>
              <p:cNvSpPr>
                <a:spLocks noChangeArrowheads="1"/>
              </p:cNvSpPr>
              <p:nvPr/>
            </p:nvSpPr>
            <p:spPr bwMode="auto">
              <a:xfrm>
                <a:off x="4325" y="1277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9259" name="Rectangle 43"/>
            <p:cNvSpPr>
              <a:spLocks noChangeArrowheads="1"/>
            </p:cNvSpPr>
            <p:nvPr/>
          </p:nvSpPr>
          <p:spPr bwMode="auto">
            <a:xfrm>
              <a:off x="3471" y="1569"/>
              <a:ext cx="258" cy="3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 dirty="0" smtClean="0">
                  <a:solidFill>
                    <a:srgbClr val="000000"/>
                  </a:solidFill>
                </a:rPr>
                <a:t>5</a:t>
              </a:r>
              <a:endParaRPr lang="cs-CZ" sz="3200" dirty="0">
                <a:solidFill>
                  <a:srgbClr val="000000"/>
                </a:solidFill>
              </a:endParaRPr>
            </a:p>
          </p:txBody>
        </p:sp>
        <p:sp>
          <p:nvSpPr>
            <p:cNvPr id="9260" name="Rectangle 44"/>
            <p:cNvSpPr>
              <a:spLocks noChangeArrowheads="1"/>
            </p:cNvSpPr>
            <p:nvPr/>
          </p:nvSpPr>
          <p:spPr bwMode="auto">
            <a:xfrm>
              <a:off x="4196" y="1579"/>
              <a:ext cx="255" cy="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>
                  <a:solidFill>
                    <a:srgbClr val="000000"/>
                  </a:solidFill>
                </a:rPr>
                <a:t>1</a:t>
              </a:r>
            </a:p>
          </p:txBody>
        </p:sp>
        <p:sp>
          <p:nvSpPr>
            <p:cNvPr id="9261" name="Rectangle 45"/>
            <p:cNvSpPr>
              <a:spLocks noChangeArrowheads="1"/>
            </p:cNvSpPr>
            <p:nvPr/>
          </p:nvSpPr>
          <p:spPr bwMode="auto">
            <a:xfrm>
              <a:off x="4922" y="1594"/>
              <a:ext cx="258" cy="3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 dirty="0" smtClean="0">
                  <a:solidFill>
                    <a:srgbClr val="000000"/>
                  </a:solidFill>
                </a:rPr>
                <a:t>5</a:t>
              </a:r>
              <a:endParaRPr lang="cs-CZ" sz="3200" dirty="0">
                <a:solidFill>
                  <a:srgbClr val="000000"/>
                </a:solidFill>
              </a:endParaRPr>
            </a:p>
          </p:txBody>
        </p:sp>
      </p:grpSp>
      <p:grpSp>
        <p:nvGrpSpPr>
          <p:cNvPr id="9262" name="Group 46"/>
          <p:cNvGrpSpPr>
            <a:grpSpLocks/>
          </p:cNvGrpSpPr>
          <p:nvPr/>
        </p:nvGrpSpPr>
        <p:grpSpPr bwMode="auto">
          <a:xfrm>
            <a:off x="684213" y="4076700"/>
            <a:ext cx="3454400" cy="1590675"/>
            <a:chOff x="431" y="2568"/>
            <a:chExt cx="2176" cy="1002"/>
          </a:xfrm>
        </p:grpSpPr>
        <p:grpSp>
          <p:nvGrpSpPr>
            <p:cNvPr id="9263" name="Group 47"/>
            <p:cNvGrpSpPr>
              <a:grpSpLocks/>
            </p:cNvGrpSpPr>
            <p:nvPr/>
          </p:nvGrpSpPr>
          <p:grpSpPr bwMode="auto">
            <a:xfrm>
              <a:off x="431" y="2568"/>
              <a:ext cx="2176" cy="951"/>
              <a:chOff x="431" y="2568"/>
              <a:chExt cx="2176" cy="951"/>
            </a:xfrm>
          </p:grpSpPr>
          <p:sp>
            <p:nvSpPr>
              <p:cNvPr id="9264" name="Rectangle 48"/>
              <p:cNvSpPr>
                <a:spLocks noChangeArrowheads="1"/>
              </p:cNvSpPr>
              <p:nvPr/>
            </p:nvSpPr>
            <p:spPr bwMode="auto">
              <a:xfrm>
                <a:off x="431" y="3203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65" name="Rectangle 49"/>
              <p:cNvSpPr>
                <a:spLocks noChangeArrowheads="1"/>
              </p:cNvSpPr>
              <p:nvPr/>
            </p:nvSpPr>
            <p:spPr bwMode="auto">
              <a:xfrm>
                <a:off x="1156" y="3203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66" name="Rectangle 50"/>
              <p:cNvSpPr>
                <a:spLocks noChangeArrowheads="1"/>
              </p:cNvSpPr>
              <p:nvPr/>
            </p:nvSpPr>
            <p:spPr bwMode="auto">
              <a:xfrm>
                <a:off x="793" y="2886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67" name="Rectangle 51"/>
              <p:cNvSpPr>
                <a:spLocks noChangeArrowheads="1"/>
              </p:cNvSpPr>
              <p:nvPr/>
            </p:nvSpPr>
            <p:spPr bwMode="auto">
              <a:xfrm>
                <a:off x="1882" y="3203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68" name="Rectangle 52"/>
              <p:cNvSpPr>
                <a:spLocks noChangeArrowheads="1"/>
              </p:cNvSpPr>
              <p:nvPr/>
            </p:nvSpPr>
            <p:spPr bwMode="auto">
              <a:xfrm>
                <a:off x="1156" y="2568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69" name="Rectangle 53"/>
              <p:cNvSpPr>
                <a:spLocks noChangeArrowheads="1"/>
              </p:cNvSpPr>
              <p:nvPr/>
            </p:nvSpPr>
            <p:spPr bwMode="auto">
              <a:xfrm>
                <a:off x="1519" y="2886"/>
                <a:ext cx="724" cy="316"/>
              </a:xfrm>
              <a:prstGeom prst="rect">
                <a:avLst/>
              </a:prstGeom>
              <a:noFill/>
              <a:ln w="25560" cap="flat">
                <a:solidFill>
                  <a:srgbClr val="3A5F8B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9270" name="Rectangle 54"/>
            <p:cNvSpPr>
              <a:spLocks noChangeArrowheads="1"/>
            </p:cNvSpPr>
            <p:nvPr/>
          </p:nvSpPr>
          <p:spPr bwMode="auto">
            <a:xfrm>
              <a:off x="665" y="3178"/>
              <a:ext cx="255" cy="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>
                  <a:solidFill>
                    <a:srgbClr val="000000"/>
                  </a:solidFill>
                </a:rPr>
                <a:t>0</a:t>
              </a:r>
            </a:p>
          </p:txBody>
        </p:sp>
        <p:sp>
          <p:nvSpPr>
            <p:cNvPr id="9271" name="Rectangle 55"/>
            <p:cNvSpPr>
              <a:spLocks noChangeArrowheads="1"/>
            </p:cNvSpPr>
            <p:nvPr/>
          </p:nvSpPr>
          <p:spPr bwMode="auto">
            <a:xfrm>
              <a:off x="1391" y="3189"/>
              <a:ext cx="255" cy="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>
                  <a:solidFill>
                    <a:srgbClr val="000000"/>
                  </a:solidFill>
                </a:rPr>
                <a:t>1</a:t>
              </a:r>
            </a:p>
          </p:txBody>
        </p:sp>
        <p:sp>
          <p:nvSpPr>
            <p:cNvPr id="9272" name="Rectangle 56"/>
            <p:cNvSpPr>
              <a:spLocks noChangeArrowheads="1"/>
            </p:cNvSpPr>
            <p:nvPr/>
          </p:nvSpPr>
          <p:spPr bwMode="auto">
            <a:xfrm>
              <a:off x="2117" y="3203"/>
              <a:ext cx="258" cy="3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90000" tIns="45000" rIns="90000" bIns="45000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cs-CZ" sz="3200" dirty="0" smtClean="0">
                  <a:solidFill>
                    <a:srgbClr val="000000"/>
                  </a:solidFill>
                </a:rPr>
                <a:t>5</a:t>
              </a:r>
              <a:endParaRPr lang="cs-CZ" sz="3200" dirty="0">
                <a:solidFill>
                  <a:srgbClr val="000000"/>
                </a:solidFill>
              </a:endParaRPr>
            </a:p>
          </p:txBody>
        </p:sp>
      </p:grpSp>
      <p:sp>
        <p:nvSpPr>
          <p:cNvPr id="9273" name="Rectangle 57"/>
          <p:cNvSpPr>
            <a:spLocks noChangeArrowheads="1"/>
          </p:cNvSpPr>
          <p:nvPr/>
        </p:nvSpPr>
        <p:spPr bwMode="auto">
          <a:xfrm>
            <a:off x="717550" y="153988"/>
            <a:ext cx="7980363" cy="639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z="3600">
                <a:solidFill>
                  <a:srgbClr val="000000"/>
                </a:solidFill>
                <a:latin typeface="Calibri" charset="0"/>
              </a:rPr>
              <a:t>Vyřeš násobilkové trojúhelníky  a pozoruj :</a:t>
            </a:r>
          </a:p>
        </p:txBody>
      </p:sp>
      <p:sp>
        <p:nvSpPr>
          <p:cNvPr id="9274" name="Rectangle 58"/>
          <p:cNvSpPr>
            <a:spLocks noChangeArrowheads="1"/>
          </p:cNvSpPr>
          <p:nvPr/>
        </p:nvSpPr>
        <p:spPr bwMode="auto">
          <a:xfrm>
            <a:off x="3860800" y="838200"/>
            <a:ext cx="1692275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</a:tabLst>
            </a:pPr>
            <a:r>
              <a:rPr lang="cs-CZ" sz="3200">
                <a:solidFill>
                  <a:srgbClr val="FF0000"/>
                </a:solidFill>
                <a:latin typeface="Calibri" charset="0"/>
              </a:rPr>
              <a:t>Kontrola: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69" name="Group 1"/>
          <p:cNvGrpSpPr>
            <a:grpSpLocks/>
          </p:cNvGrpSpPr>
          <p:nvPr/>
        </p:nvGrpSpPr>
        <p:grpSpPr bwMode="auto">
          <a:xfrm>
            <a:off x="487363" y="444500"/>
            <a:ext cx="7993062" cy="2425700"/>
            <a:chOff x="307" y="280"/>
            <a:chExt cx="5035" cy="1528"/>
          </a:xfrm>
        </p:grpSpPr>
        <p:sp>
          <p:nvSpPr>
            <p:cNvPr id="7170" name="Oval 2"/>
            <p:cNvSpPr>
              <a:spLocks noChangeArrowheads="1"/>
            </p:cNvSpPr>
            <p:nvPr/>
          </p:nvSpPr>
          <p:spPr bwMode="auto">
            <a:xfrm>
              <a:off x="354" y="462"/>
              <a:ext cx="634" cy="634"/>
            </a:xfrm>
            <a:prstGeom prst="ellipse">
              <a:avLst/>
            </a:prstGeom>
            <a:solidFill>
              <a:srgbClr val="FFFFFF"/>
            </a:solidFill>
            <a:ln w="255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5000" rIns="90000" bIns="45000" anchor="ctr"/>
            <a:lstStyle/>
            <a:p>
              <a:pPr algn="ctr">
                <a:lnSpc>
                  <a:spcPct val="100000"/>
                </a:lnSpc>
                <a:tabLst>
                  <a:tab pos="723900" algn="l"/>
                </a:tabLst>
              </a:pPr>
              <a:r>
                <a:rPr lang="cs-CZ" sz="3200" dirty="0" smtClean="0">
                  <a:solidFill>
                    <a:srgbClr val="000000"/>
                  </a:solidFill>
                  <a:latin typeface="Calibri" charset="0"/>
                </a:rPr>
                <a:t>1</a:t>
              </a:r>
              <a:endParaRPr lang="cs-CZ" sz="3200" dirty="0">
                <a:solidFill>
                  <a:srgbClr val="000000"/>
                </a:solidFill>
                <a:latin typeface="Calibri" charset="0"/>
              </a:endParaRPr>
            </a:p>
          </p:txBody>
        </p:sp>
        <p:sp>
          <p:nvSpPr>
            <p:cNvPr id="7171" name="Line 3"/>
            <p:cNvSpPr>
              <a:spLocks noChangeShapeType="1"/>
            </p:cNvSpPr>
            <p:nvPr/>
          </p:nvSpPr>
          <p:spPr bwMode="auto">
            <a:xfrm flipH="1" flipV="1">
              <a:off x="306" y="280"/>
              <a:ext cx="94" cy="275"/>
            </a:xfrm>
            <a:prstGeom prst="line">
              <a:avLst/>
            </a:prstGeom>
            <a:noFill/>
            <a:ln w="93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72" name="Line 4"/>
            <p:cNvSpPr>
              <a:spLocks noChangeShapeType="1"/>
            </p:cNvSpPr>
            <p:nvPr/>
          </p:nvSpPr>
          <p:spPr bwMode="auto">
            <a:xfrm flipV="1">
              <a:off x="900" y="279"/>
              <a:ext cx="178" cy="320"/>
            </a:xfrm>
            <a:prstGeom prst="line">
              <a:avLst/>
            </a:prstGeom>
            <a:noFill/>
            <a:ln w="93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73" name="Oval 5"/>
            <p:cNvSpPr>
              <a:spLocks noChangeArrowheads="1"/>
            </p:cNvSpPr>
            <p:nvPr/>
          </p:nvSpPr>
          <p:spPr bwMode="auto">
            <a:xfrm>
              <a:off x="373" y="1099"/>
              <a:ext cx="634" cy="634"/>
            </a:xfrm>
            <a:prstGeom prst="ellipse">
              <a:avLst/>
            </a:prstGeom>
            <a:solidFill>
              <a:srgbClr val="FFFFFF"/>
            </a:solidFill>
            <a:ln w="255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5000" rIns="90000" bIns="45000" anchor="ctr"/>
            <a:lstStyle/>
            <a:p>
              <a:pPr algn="ctr">
                <a:lnSpc>
                  <a:spcPct val="100000"/>
                </a:lnSpc>
                <a:tabLst>
                  <a:tab pos="723900" algn="l"/>
                </a:tabLst>
              </a:pPr>
              <a:r>
                <a:rPr lang="cs-CZ" sz="3200" dirty="0">
                  <a:solidFill>
                    <a:srgbClr val="000000"/>
                  </a:solidFill>
                  <a:latin typeface="Calibri" charset="0"/>
                </a:rPr>
                <a:t>. </a:t>
              </a:r>
              <a:r>
                <a:rPr lang="cs-CZ" sz="3200" dirty="0" smtClean="0">
                  <a:solidFill>
                    <a:srgbClr val="000000"/>
                  </a:solidFill>
                  <a:latin typeface="Calibri" charset="0"/>
                </a:rPr>
                <a:t>5</a:t>
              </a:r>
              <a:endParaRPr lang="cs-CZ" sz="3200" dirty="0">
                <a:solidFill>
                  <a:srgbClr val="000000"/>
                </a:solidFill>
                <a:latin typeface="Calibri" charset="0"/>
              </a:endParaRPr>
            </a:p>
          </p:txBody>
        </p:sp>
        <p:sp>
          <p:nvSpPr>
            <p:cNvPr id="7174" name="Oval 6"/>
            <p:cNvSpPr>
              <a:spLocks noChangeArrowheads="1"/>
            </p:cNvSpPr>
            <p:nvPr/>
          </p:nvSpPr>
          <p:spPr bwMode="auto">
            <a:xfrm>
              <a:off x="2266" y="1174"/>
              <a:ext cx="634" cy="634"/>
            </a:xfrm>
            <a:prstGeom prst="ellipse">
              <a:avLst/>
            </a:prstGeom>
            <a:solidFill>
              <a:srgbClr val="FFFFFF"/>
            </a:solidFill>
            <a:ln w="255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5" name="Oval 7"/>
            <p:cNvSpPr>
              <a:spLocks noChangeArrowheads="1"/>
            </p:cNvSpPr>
            <p:nvPr/>
          </p:nvSpPr>
          <p:spPr bwMode="auto">
            <a:xfrm>
              <a:off x="3539" y="1174"/>
              <a:ext cx="634" cy="634"/>
            </a:xfrm>
            <a:prstGeom prst="ellipse">
              <a:avLst/>
            </a:prstGeom>
            <a:solidFill>
              <a:srgbClr val="FFFFFF"/>
            </a:solidFill>
            <a:ln w="255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6" name="Oval 8"/>
            <p:cNvSpPr>
              <a:spLocks noChangeArrowheads="1"/>
            </p:cNvSpPr>
            <p:nvPr/>
          </p:nvSpPr>
          <p:spPr bwMode="auto">
            <a:xfrm>
              <a:off x="1616" y="1174"/>
              <a:ext cx="634" cy="634"/>
            </a:xfrm>
            <a:prstGeom prst="ellipse">
              <a:avLst/>
            </a:prstGeom>
            <a:solidFill>
              <a:srgbClr val="FFFFFF"/>
            </a:solidFill>
            <a:ln w="255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7" name="Oval 9"/>
            <p:cNvSpPr>
              <a:spLocks noChangeArrowheads="1"/>
            </p:cNvSpPr>
            <p:nvPr/>
          </p:nvSpPr>
          <p:spPr bwMode="auto">
            <a:xfrm>
              <a:off x="2901" y="1174"/>
              <a:ext cx="634" cy="634"/>
            </a:xfrm>
            <a:prstGeom prst="ellipse">
              <a:avLst/>
            </a:prstGeom>
            <a:solidFill>
              <a:srgbClr val="FFFFFF"/>
            </a:solidFill>
            <a:ln w="255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8" name="Oval 10"/>
            <p:cNvSpPr>
              <a:spLocks noChangeArrowheads="1"/>
            </p:cNvSpPr>
            <p:nvPr/>
          </p:nvSpPr>
          <p:spPr bwMode="auto">
            <a:xfrm>
              <a:off x="980" y="1145"/>
              <a:ext cx="634" cy="634"/>
            </a:xfrm>
            <a:prstGeom prst="ellipse">
              <a:avLst/>
            </a:prstGeom>
            <a:solidFill>
              <a:srgbClr val="FFFFFF"/>
            </a:solidFill>
            <a:ln w="255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5000" rIns="90000" bIns="45000" anchor="ctr"/>
            <a:lstStyle/>
            <a:p>
              <a:pPr algn="ctr">
                <a:lnSpc>
                  <a:spcPct val="100000"/>
                </a:lnSpc>
                <a:tabLst>
                  <a:tab pos="723900" algn="l"/>
                </a:tabLst>
              </a:pPr>
              <a:r>
                <a:rPr lang="cs-CZ" sz="3200" dirty="0" smtClean="0">
                  <a:solidFill>
                    <a:srgbClr val="000000"/>
                  </a:solidFill>
                  <a:latin typeface="Calibri" charset="0"/>
                </a:rPr>
                <a:t>5</a:t>
              </a:r>
              <a:endParaRPr lang="cs-CZ" sz="3200" dirty="0">
                <a:solidFill>
                  <a:srgbClr val="000000"/>
                </a:solidFill>
                <a:latin typeface="Calibri" charset="0"/>
              </a:endParaRPr>
            </a:p>
          </p:txBody>
        </p:sp>
        <p:sp>
          <p:nvSpPr>
            <p:cNvPr id="7179" name="Oval 11"/>
            <p:cNvSpPr>
              <a:spLocks noChangeArrowheads="1"/>
            </p:cNvSpPr>
            <p:nvPr/>
          </p:nvSpPr>
          <p:spPr bwMode="auto">
            <a:xfrm>
              <a:off x="4708" y="798"/>
              <a:ext cx="634" cy="634"/>
            </a:xfrm>
            <a:prstGeom prst="ellipse">
              <a:avLst/>
            </a:prstGeom>
            <a:solidFill>
              <a:srgbClr val="C6D9F1"/>
            </a:solidFill>
            <a:ln w="255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0" name="Oval 12"/>
            <p:cNvSpPr>
              <a:spLocks noChangeArrowheads="1"/>
            </p:cNvSpPr>
            <p:nvPr/>
          </p:nvSpPr>
          <p:spPr bwMode="auto">
            <a:xfrm>
              <a:off x="4174" y="1174"/>
              <a:ext cx="634" cy="634"/>
            </a:xfrm>
            <a:prstGeom prst="ellipse">
              <a:avLst/>
            </a:prstGeom>
            <a:solidFill>
              <a:srgbClr val="FFFFFF"/>
            </a:solidFill>
            <a:ln w="255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7181" name="Group 13"/>
          <p:cNvGrpSpPr>
            <a:grpSpLocks/>
          </p:cNvGrpSpPr>
          <p:nvPr/>
        </p:nvGrpSpPr>
        <p:grpSpPr bwMode="auto">
          <a:xfrm>
            <a:off x="561975" y="3500438"/>
            <a:ext cx="7993063" cy="2424112"/>
            <a:chOff x="354" y="2205"/>
            <a:chExt cx="5035" cy="1527"/>
          </a:xfrm>
        </p:grpSpPr>
        <p:sp>
          <p:nvSpPr>
            <p:cNvPr id="7182" name="Oval 14"/>
            <p:cNvSpPr>
              <a:spLocks noChangeArrowheads="1"/>
            </p:cNvSpPr>
            <p:nvPr/>
          </p:nvSpPr>
          <p:spPr bwMode="auto">
            <a:xfrm>
              <a:off x="400" y="2387"/>
              <a:ext cx="634" cy="634"/>
            </a:xfrm>
            <a:prstGeom prst="ellipse">
              <a:avLst/>
            </a:prstGeom>
            <a:solidFill>
              <a:srgbClr val="FFFFFF"/>
            </a:solidFill>
            <a:ln w="255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3" name="Line 15"/>
            <p:cNvSpPr>
              <a:spLocks noChangeShapeType="1"/>
            </p:cNvSpPr>
            <p:nvPr/>
          </p:nvSpPr>
          <p:spPr bwMode="auto">
            <a:xfrm flipH="1" flipV="1">
              <a:off x="353" y="2205"/>
              <a:ext cx="94" cy="275"/>
            </a:xfrm>
            <a:prstGeom prst="line">
              <a:avLst/>
            </a:prstGeom>
            <a:noFill/>
            <a:ln w="93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84" name="Line 16"/>
            <p:cNvSpPr>
              <a:spLocks noChangeShapeType="1"/>
            </p:cNvSpPr>
            <p:nvPr/>
          </p:nvSpPr>
          <p:spPr bwMode="auto">
            <a:xfrm flipV="1">
              <a:off x="947" y="2204"/>
              <a:ext cx="178" cy="320"/>
            </a:xfrm>
            <a:prstGeom prst="line">
              <a:avLst/>
            </a:prstGeom>
            <a:noFill/>
            <a:ln w="93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85" name="Oval 17"/>
            <p:cNvSpPr>
              <a:spLocks noChangeArrowheads="1"/>
            </p:cNvSpPr>
            <p:nvPr/>
          </p:nvSpPr>
          <p:spPr bwMode="auto">
            <a:xfrm>
              <a:off x="410" y="3046"/>
              <a:ext cx="634" cy="634"/>
            </a:xfrm>
            <a:prstGeom prst="ellipse">
              <a:avLst/>
            </a:prstGeom>
            <a:solidFill>
              <a:srgbClr val="FFFFFF"/>
            </a:solidFill>
            <a:ln w="255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6" name="Oval 18"/>
            <p:cNvSpPr>
              <a:spLocks noChangeArrowheads="1"/>
            </p:cNvSpPr>
            <p:nvPr/>
          </p:nvSpPr>
          <p:spPr bwMode="auto">
            <a:xfrm>
              <a:off x="2313" y="3099"/>
              <a:ext cx="634" cy="634"/>
            </a:xfrm>
            <a:prstGeom prst="ellipse">
              <a:avLst/>
            </a:prstGeom>
            <a:solidFill>
              <a:srgbClr val="FFFFFF"/>
            </a:solidFill>
            <a:ln w="255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7" name="Oval 19"/>
            <p:cNvSpPr>
              <a:spLocks noChangeArrowheads="1"/>
            </p:cNvSpPr>
            <p:nvPr/>
          </p:nvSpPr>
          <p:spPr bwMode="auto">
            <a:xfrm>
              <a:off x="3585" y="3099"/>
              <a:ext cx="634" cy="634"/>
            </a:xfrm>
            <a:prstGeom prst="ellipse">
              <a:avLst/>
            </a:prstGeom>
            <a:solidFill>
              <a:srgbClr val="FFFFFF"/>
            </a:solidFill>
            <a:ln w="255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8" name="Oval 20"/>
            <p:cNvSpPr>
              <a:spLocks noChangeArrowheads="1"/>
            </p:cNvSpPr>
            <p:nvPr/>
          </p:nvSpPr>
          <p:spPr bwMode="auto">
            <a:xfrm>
              <a:off x="1662" y="3099"/>
              <a:ext cx="634" cy="634"/>
            </a:xfrm>
            <a:prstGeom prst="ellipse">
              <a:avLst/>
            </a:prstGeom>
            <a:solidFill>
              <a:srgbClr val="FFFFFF"/>
            </a:solidFill>
            <a:ln w="255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9" name="Oval 21"/>
            <p:cNvSpPr>
              <a:spLocks noChangeArrowheads="1"/>
            </p:cNvSpPr>
            <p:nvPr/>
          </p:nvSpPr>
          <p:spPr bwMode="auto">
            <a:xfrm>
              <a:off x="2948" y="3099"/>
              <a:ext cx="634" cy="634"/>
            </a:xfrm>
            <a:prstGeom prst="ellipse">
              <a:avLst/>
            </a:prstGeom>
            <a:solidFill>
              <a:srgbClr val="FFFFFF"/>
            </a:solidFill>
            <a:ln w="255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90" name="Oval 22"/>
            <p:cNvSpPr>
              <a:spLocks noChangeArrowheads="1"/>
            </p:cNvSpPr>
            <p:nvPr/>
          </p:nvSpPr>
          <p:spPr bwMode="auto">
            <a:xfrm>
              <a:off x="1027" y="3070"/>
              <a:ext cx="634" cy="634"/>
            </a:xfrm>
            <a:prstGeom prst="ellipse">
              <a:avLst/>
            </a:prstGeom>
            <a:solidFill>
              <a:srgbClr val="FFFFFF"/>
            </a:solidFill>
            <a:ln w="255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91" name="Oval 23"/>
            <p:cNvSpPr>
              <a:spLocks noChangeArrowheads="1"/>
            </p:cNvSpPr>
            <p:nvPr/>
          </p:nvSpPr>
          <p:spPr bwMode="auto">
            <a:xfrm>
              <a:off x="4755" y="2723"/>
              <a:ext cx="634" cy="634"/>
            </a:xfrm>
            <a:prstGeom prst="ellipse">
              <a:avLst/>
            </a:prstGeom>
            <a:solidFill>
              <a:srgbClr val="C6D9F1"/>
            </a:solidFill>
            <a:ln w="255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92" name="Oval 24"/>
            <p:cNvSpPr>
              <a:spLocks noChangeArrowheads="1"/>
            </p:cNvSpPr>
            <p:nvPr/>
          </p:nvSpPr>
          <p:spPr bwMode="auto">
            <a:xfrm>
              <a:off x="4220" y="3099"/>
              <a:ext cx="634" cy="634"/>
            </a:xfrm>
            <a:prstGeom prst="ellipse">
              <a:avLst/>
            </a:prstGeom>
            <a:solidFill>
              <a:srgbClr val="FFFFFF"/>
            </a:solidFill>
            <a:ln w="25560" cap="flat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7193" name="Rectangle 25"/>
          <p:cNvSpPr>
            <a:spLocks noChangeArrowheads="1"/>
          </p:cNvSpPr>
          <p:nvPr/>
        </p:nvSpPr>
        <p:spPr bwMode="auto">
          <a:xfrm>
            <a:off x="2665413" y="211138"/>
            <a:ext cx="4148137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</a:pPr>
            <a:r>
              <a:rPr lang="cs-CZ" sz="2800">
                <a:solidFill>
                  <a:srgbClr val="000000"/>
                </a:solidFill>
                <a:latin typeface="Calibri" charset="0"/>
              </a:rPr>
              <a:t>Vymysli  a doplň housenky :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11760" y="1412776"/>
            <a:ext cx="3542958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Zdroje: vlastní tvorba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19139351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</TotalTime>
  <Words>338</Words>
  <Application>Microsoft Office PowerPoint</Application>
  <PresentationFormat>Předvádění na obrazovce (4:3)</PresentationFormat>
  <Paragraphs>143</Paragraphs>
  <Slides>7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Times New Roman</vt:lpstr>
      <vt:lpstr>Calibri</vt:lpstr>
      <vt:lpstr>Microsoft YaHei</vt:lpstr>
      <vt:lpstr>Arial</vt:lpstr>
      <vt:lpstr>Lucida Sans Unicode</vt:lpstr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4</cp:revision>
  <cp:lastPrinted>1601-01-01T00:00:00Z</cp:lastPrinted>
  <dcterms:created xsi:type="dcterms:W3CDTF">1601-01-01T00:00:00Z</dcterms:created>
  <dcterms:modified xsi:type="dcterms:W3CDTF">2013-06-12T03:29:53Z</dcterms:modified>
</cp:coreProperties>
</file>