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7" r:id="rId3"/>
    <p:sldId id="258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72" autoAdjust="0"/>
    <p:restoredTop sz="94620" autoAdjust="0"/>
  </p:normalViewPr>
  <p:slideViewPr>
    <p:cSldViewPr>
      <p:cViewPr varScale="1">
        <p:scale>
          <a:sx n="41" d="100"/>
          <a:sy n="41" d="100"/>
        </p:scale>
        <p:origin x="-132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8527F-36FF-44DD-B85F-F04AFA53EF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87E97E-B41C-4849-B824-3ED716BEE22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8527F-36FF-44DD-B85F-F04AFA53EF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87E97E-B41C-4849-B824-3ED716BEE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8527F-36FF-44DD-B85F-F04AFA53EF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87E97E-B41C-4849-B824-3ED716BEE22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8527F-36FF-44DD-B85F-F04AFA53EF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87E97E-B41C-4849-B824-3ED716BEE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8527F-36FF-44DD-B85F-F04AFA53EF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87E97E-B41C-4849-B824-3ED716BEE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8527F-36FF-44DD-B85F-F04AFA53EF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87E97E-B41C-4849-B824-3ED716BEE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8527F-36FF-44DD-B85F-F04AFA53EF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87E97E-B41C-4849-B824-3ED716BEE22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8527F-36FF-44DD-B85F-F04AFA53EF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87E97E-B41C-4849-B824-3ED716BEE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8527F-36FF-44DD-B85F-F04AFA53EF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87E97E-B41C-4849-B824-3ED716BEE22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8527F-36FF-44DD-B85F-F04AFA53EF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87E97E-B41C-4849-B824-3ED716BEE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8527F-36FF-44DD-B85F-F04AFA53EF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87E97E-B41C-4849-B824-3ED716BEE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088527F-36FF-44DD-B85F-F04AFA53EF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87E97E-B41C-4849-B824-3ED716BEE223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354038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r>
                        <a:rPr lang="cs-CZ" baseline="0" dirty="0" smtClean="0"/>
                        <a:t>        ČESKÝ JAZYK PRO 2. STUPEŇ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309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je určena žákům      7. a 8. třídy.</a:t>
            </a:r>
          </a:p>
          <a:p>
            <a:r>
              <a:rPr lang="cs-CZ" dirty="0" smtClean="0"/>
              <a:t>Zaměřuje se na vedlejší věty příslovečné.</a:t>
            </a:r>
          </a:p>
          <a:p>
            <a:r>
              <a:rPr lang="cs-CZ" dirty="0" smtClean="0"/>
              <a:t>Podává přehled spojovacích výrazů.</a:t>
            </a:r>
          </a:p>
          <a:p>
            <a:r>
              <a:rPr lang="cs-CZ" dirty="0" smtClean="0"/>
              <a:t>Procvičuje určování vedlejších vět příslovečných.</a:t>
            </a:r>
          </a:p>
          <a:p>
            <a:r>
              <a:rPr lang="cs-CZ" dirty="0" smtClean="0"/>
              <a:t>Slouží k praktickému tvoření vět.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0985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Vedlejší věta příslovečná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4452" y="1340768"/>
            <a:ext cx="7579236" cy="490763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místní</a:t>
            </a:r>
            <a:r>
              <a:rPr lang="cs-CZ" dirty="0">
                <a:solidFill>
                  <a:srgbClr val="FF0000"/>
                </a:solidFill>
              </a:rPr>
              <a:t>:  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kde, kam, odkud, kudy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…</a:t>
            </a: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časová:  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když, až, jakmile, než, sotva, kdy, zatímco, pokud, dokud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…</a:t>
            </a: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způsobová:  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jako, jak, jak – tak, že, </a:t>
            </a:r>
          </a:p>
          <a:p>
            <a:pPr marL="82296" indent="0">
              <a:buNone/>
            </a:pPr>
            <a:r>
              <a:rPr lang="cs-CZ" dirty="0"/>
              <a:t>                          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aby, pokud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…</a:t>
            </a: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měrová: 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čím – tím, tak – že , jako, tolik</a:t>
            </a:r>
          </a:p>
          <a:p>
            <a:pPr marL="82296" indent="0">
              <a:buNone/>
            </a:pP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                  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kolik</a:t>
            </a: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příčinná (důvodová): 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protože, že, poněvadž, jelikož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..</a:t>
            </a: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účelová: 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aby,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abych</a:t>
            </a: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podmínková: 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kdyby, jestliže, -</a:t>
            </a:r>
            <a:r>
              <a:rPr lang="cs-CZ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li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jestli, když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…</a:t>
            </a: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přípustková: 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ačkoli, třebaže, přestože, i kdyby, i když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…</a:t>
            </a:r>
          </a:p>
          <a:p>
            <a:endParaRPr lang="cs-CZ" dirty="0"/>
          </a:p>
          <a:p>
            <a:r>
              <a:rPr lang="cs-CZ" dirty="0" smtClean="0"/>
              <a:t>Vedlejší věta příslovečná rozvíjí </a:t>
            </a:r>
            <a:r>
              <a:rPr lang="cs-CZ" dirty="0"/>
              <a:t>přísudek věty </a:t>
            </a:r>
            <a:r>
              <a:rPr lang="cs-CZ" dirty="0" smtClean="0"/>
              <a:t>řídící,</a:t>
            </a:r>
            <a:endParaRPr lang="cs-CZ" dirty="0"/>
          </a:p>
          <a:p>
            <a:pPr marL="82296" indent="0">
              <a:buNone/>
            </a:pPr>
            <a:r>
              <a:rPr lang="cs-CZ" dirty="0" smtClean="0"/>
              <a:t>    vyjadřuje </a:t>
            </a:r>
            <a:r>
              <a:rPr lang="cs-CZ" dirty="0"/>
              <a:t>příslovečné </a:t>
            </a:r>
            <a:r>
              <a:rPr lang="cs-CZ" dirty="0" smtClean="0"/>
              <a:t>určení. </a:t>
            </a:r>
          </a:p>
        </p:txBody>
      </p:sp>
    </p:spTree>
    <p:extLst>
      <p:ext uri="{BB962C8B-B14F-4D97-AF65-F5344CB8AC3E}">
        <p14:creationId xmlns:p14="http://schemas.microsoft.com/office/powerpoint/2010/main" val="32930303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Nahraďte příslovečné určení vedlejší větou.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Udělám to </a:t>
            </a:r>
            <a:r>
              <a:rPr lang="cs-CZ" dirty="0" smtClean="0">
                <a:solidFill>
                  <a:srgbClr val="00B0F0"/>
                </a:solidFill>
              </a:rPr>
              <a:t>podle tvého přání.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Po otcově příchodu </a:t>
            </a:r>
            <a:r>
              <a:rPr lang="cs-CZ" dirty="0" smtClean="0"/>
              <a:t>už nebyl čas na zlobení.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Pro nemoc </a:t>
            </a:r>
            <a:r>
              <a:rPr lang="cs-CZ" dirty="0" smtClean="0"/>
              <a:t>jsem nemohl přijít.</a:t>
            </a:r>
          </a:p>
          <a:p>
            <a:r>
              <a:rPr lang="cs-CZ" dirty="0" smtClean="0"/>
              <a:t>Úkol splnil </a:t>
            </a:r>
            <a:r>
              <a:rPr lang="cs-CZ" dirty="0" smtClean="0">
                <a:solidFill>
                  <a:srgbClr val="00B0F0"/>
                </a:solidFill>
              </a:rPr>
              <a:t>ke vší spokojenosti.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Přes zákaz kouření </a:t>
            </a:r>
            <a:r>
              <a:rPr lang="cs-CZ" dirty="0" smtClean="0"/>
              <a:t>si zapálil cigaretu.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83814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Udělám </a:t>
            </a:r>
            <a:r>
              <a:rPr lang="cs-CZ" dirty="0" smtClean="0"/>
              <a:t>to, </a:t>
            </a:r>
            <a:r>
              <a:rPr lang="cs-CZ" dirty="0" smtClean="0">
                <a:solidFill>
                  <a:srgbClr val="00B0F0"/>
                </a:solidFill>
              </a:rPr>
              <a:t>jak sis přál. </a:t>
            </a:r>
            <a:r>
              <a:rPr lang="cs-CZ" dirty="0" smtClean="0">
                <a:solidFill>
                  <a:srgbClr val="FF0000"/>
                </a:solidFill>
              </a:rPr>
              <a:t>způsobová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Když otec přišel</a:t>
            </a:r>
            <a:r>
              <a:rPr lang="cs-CZ" dirty="0" smtClean="0"/>
              <a:t>, nebyl už čas </a:t>
            </a:r>
            <a:r>
              <a:rPr lang="cs-CZ" dirty="0"/>
              <a:t>na zlobení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časová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Protože jsem byl nemocný</a:t>
            </a:r>
            <a:r>
              <a:rPr lang="cs-CZ" dirty="0" smtClean="0"/>
              <a:t>, nemohl jsem </a:t>
            </a:r>
            <a:r>
              <a:rPr lang="cs-CZ" dirty="0"/>
              <a:t>přijít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příčinná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Úkol </a:t>
            </a:r>
            <a:r>
              <a:rPr lang="cs-CZ" dirty="0" smtClean="0"/>
              <a:t>splnil, </a:t>
            </a:r>
            <a:r>
              <a:rPr lang="cs-CZ" dirty="0" smtClean="0">
                <a:solidFill>
                  <a:srgbClr val="00B0F0"/>
                </a:solidFill>
              </a:rPr>
              <a:t>aby byli všichni spokojeni. </a:t>
            </a:r>
            <a:r>
              <a:rPr lang="cs-CZ" dirty="0" smtClean="0">
                <a:solidFill>
                  <a:srgbClr val="FF0000"/>
                </a:solidFill>
              </a:rPr>
              <a:t>účelová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Přestože tam byl  </a:t>
            </a:r>
            <a:r>
              <a:rPr lang="cs-CZ" dirty="0">
                <a:solidFill>
                  <a:srgbClr val="00B0F0"/>
                </a:solidFill>
              </a:rPr>
              <a:t>zákaz </a:t>
            </a:r>
            <a:r>
              <a:rPr lang="cs-CZ" dirty="0" smtClean="0">
                <a:solidFill>
                  <a:srgbClr val="00B0F0"/>
                </a:solidFill>
              </a:rPr>
              <a:t>kouření,  </a:t>
            </a:r>
            <a:r>
              <a:rPr lang="cs-CZ" dirty="0"/>
              <a:t>zapálil </a:t>
            </a:r>
            <a:r>
              <a:rPr lang="cs-CZ" dirty="0" smtClean="0"/>
              <a:t>si cigaretu. </a:t>
            </a:r>
            <a:r>
              <a:rPr lang="cs-CZ" dirty="0" smtClean="0">
                <a:solidFill>
                  <a:srgbClr val="FF0000"/>
                </a:solidFill>
              </a:rPr>
              <a:t>přípustková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00359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60648"/>
            <a:ext cx="749808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Vedlejší větu nahraďte příslovečným určením.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Vypila jsem horký čaj, </a:t>
            </a:r>
            <a:r>
              <a:rPr lang="cs-CZ" dirty="0" smtClean="0">
                <a:solidFill>
                  <a:srgbClr val="00B0F0"/>
                </a:solidFill>
              </a:rPr>
              <a:t>abych se zahřála. 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Když se budeš snažit</a:t>
            </a:r>
            <a:r>
              <a:rPr lang="cs-CZ" dirty="0" smtClean="0"/>
              <a:t>, určitě to zvládneš.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Ačkoli je venku krutá zima</a:t>
            </a:r>
            <a:r>
              <a:rPr lang="cs-CZ" dirty="0" smtClean="0"/>
              <a:t>, cítíme se   u kamen spokojeně.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Když jsi odjel</a:t>
            </a:r>
            <a:r>
              <a:rPr lang="cs-CZ" dirty="0" smtClean="0"/>
              <a:t>, hledala tě tvoje sestra.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Kamkoli se podívám</a:t>
            </a:r>
            <a:r>
              <a:rPr lang="cs-CZ" dirty="0" smtClean="0"/>
              <a:t>, leží tvoje knihy, papíry a sešity.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82360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Vypila jsem horký čaj </a:t>
            </a:r>
            <a:r>
              <a:rPr lang="cs-CZ" dirty="0" smtClean="0">
                <a:solidFill>
                  <a:srgbClr val="00B0F0"/>
                </a:solidFill>
              </a:rPr>
              <a:t>pro zahřátí.</a:t>
            </a:r>
          </a:p>
          <a:p>
            <a:r>
              <a:rPr lang="cs-CZ" dirty="0">
                <a:solidFill>
                  <a:srgbClr val="00B0F0"/>
                </a:solidFill>
              </a:rPr>
              <a:t>S</a:t>
            </a:r>
            <a:r>
              <a:rPr lang="cs-CZ" dirty="0" smtClean="0">
                <a:solidFill>
                  <a:srgbClr val="00B0F0"/>
                </a:solidFill>
              </a:rPr>
              <a:t>e snahou </a:t>
            </a:r>
            <a:r>
              <a:rPr lang="cs-CZ" dirty="0" smtClean="0"/>
              <a:t>to určitě  zvládneš.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I přes krutou zimu </a:t>
            </a:r>
            <a:r>
              <a:rPr lang="cs-CZ" dirty="0" smtClean="0"/>
              <a:t>se cítíme u kamen spokojeně.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Po tvém odjezdu </a:t>
            </a:r>
            <a:r>
              <a:rPr lang="cs-CZ" dirty="0" smtClean="0"/>
              <a:t>tě  hledala tvoje sestra.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Všude</a:t>
            </a:r>
            <a:r>
              <a:rPr lang="cs-CZ" dirty="0" smtClean="0"/>
              <a:t> leží tvoje knihy, papíry a sešity.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32152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věty podle obrázků a urči druh vedlejší věty.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0923" y="1484784"/>
            <a:ext cx="7498080" cy="48006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Jak se do             volá, tak se z </a:t>
            </a:r>
            <a:endParaRPr lang="cs-CZ" dirty="0"/>
          </a:p>
          <a:p>
            <a:pPr marL="82296" indent="0">
              <a:buNone/>
            </a:pPr>
            <a:r>
              <a:rPr lang="cs-CZ" dirty="0" smtClean="0"/>
              <a:t>   ozývá.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Spal, jako by ho do                        hodil.</a:t>
            </a:r>
          </a:p>
          <a:p>
            <a:endParaRPr lang="cs-CZ" dirty="0" smtClean="0"/>
          </a:p>
          <a:p>
            <a:r>
              <a:rPr lang="cs-CZ" dirty="0" smtClean="0"/>
              <a:t>Kam nechodí                  , tam chodí lékař.</a:t>
            </a:r>
          </a:p>
          <a:p>
            <a:endParaRPr lang="cs-CZ" dirty="0" smtClean="0"/>
          </a:p>
          <a:p>
            <a:r>
              <a:rPr lang="cs-CZ" dirty="0" smtClean="0"/>
              <a:t>Křičel, jako by ho na </a:t>
            </a:r>
            <a:r>
              <a:rPr lang="cs-CZ" dirty="0"/>
              <a:t> </a:t>
            </a:r>
            <a:r>
              <a:rPr lang="cs-CZ" dirty="0" smtClean="0"/>
              <a:t>               brali.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Neříkej hop, dokud jsi                     .</a:t>
            </a:r>
          </a:p>
          <a:p>
            <a:endParaRPr lang="cs-CZ" dirty="0"/>
          </a:p>
        </p:txBody>
      </p:sp>
      <p:pic>
        <p:nvPicPr>
          <p:cNvPr id="1026" name="Picture 2" descr="C:\Documents and Settings\Dominika\Local Settings\Temporary Internet Files\Content.IE5\4BXDRHN2\MP9004013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079" y="1438256"/>
            <a:ext cx="1080120" cy="87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Dominika\Local Settings\Temporary Internet Files\Content.IE5\4BXDRHN2\MP9004013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9070" y="1438256"/>
            <a:ext cx="1080120" cy="87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Dominika\Local Settings\Temporary Internet Files\Content.IE5\6PW2GNCC\MP9004330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963" y="2348880"/>
            <a:ext cx="1584176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Dominika\Local Settings\Temporary Internet Files\Content.IE5\XT8ZROF5\MP9004012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212976"/>
            <a:ext cx="1351178" cy="701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Dominika\Local Settings\Temporary Internet Files\Content.IE5\HQF6IY77\MP90034171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963" y="4041443"/>
            <a:ext cx="104227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Dominika\Local Settings\Temporary Internet Files\Content.IE5\DDT4DLCQ\MP90043131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0405" y="5157192"/>
            <a:ext cx="1841875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82295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00B0F0"/>
                </a:solidFill>
              </a:rPr>
              <a:t>Jak se do lesa volá</a:t>
            </a:r>
            <a:r>
              <a:rPr lang="cs-CZ" dirty="0"/>
              <a:t>, tak se z lesa ozývá</a:t>
            </a:r>
            <a:r>
              <a:rPr lang="cs-CZ" dirty="0" smtClean="0"/>
              <a:t>.  </a:t>
            </a:r>
            <a:r>
              <a:rPr lang="cs-CZ" dirty="0" smtClean="0">
                <a:solidFill>
                  <a:srgbClr val="FF0000"/>
                </a:solidFill>
              </a:rPr>
              <a:t>způsobová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Spal, </a:t>
            </a:r>
            <a:r>
              <a:rPr lang="cs-CZ" dirty="0">
                <a:solidFill>
                  <a:srgbClr val="00B0F0"/>
                </a:solidFill>
              </a:rPr>
              <a:t>jako by ho do vody hodil</a:t>
            </a:r>
            <a:r>
              <a:rPr lang="cs-CZ" dirty="0" smtClean="0">
                <a:solidFill>
                  <a:srgbClr val="00B0F0"/>
                </a:solidFill>
              </a:rPr>
              <a:t>. </a:t>
            </a:r>
            <a:r>
              <a:rPr lang="cs-CZ" dirty="0" smtClean="0">
                <a:solidFill>
                  <a:srgbClr val="FF0000"/>
                </a:solidFill>
              </a:rPr>
              <a:t>měrová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00B0F0"/>
                </a:solidFill>
              </a:rPr>
              <a:t>Kam nechodí slunce</a:t>
            </a:r>
            <a:r>
              <a:rPr lang="cs-CZ" dirty="0"/>
              <a:t>, tam chodí </a:t>
            </a:r>
            <a:r>
              <a:rPr lang="cs-CZ" dirty="0" smtClean="0"/>
              <a:t>lékař. </a:t>
            </a:r>
            <a:r>
              <a:rPr lang="cs-CZ" dirty="0" smtClean="0">
                <a:solidFill>
                  <a:srgbClr val="FF0000"/>
                </a:solidFill>
              </a:rPr>
              <a:t>místní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Křičel, </a:t>
            </a:r>
            <a:r>
              <a:rPr lang="cs-CZ" dirty="0">
                <a:solidFill>
                  <a:srgbClr val="00B0F0"/>
                </a:solidFill>
              </a:rPr>
              <a:t>jako by ho na nože brali</a:t>
            </a:r>
            <a:r>
              <a:rPr lang="cs-CZ" dirty="0" smtClean="0">
                <a:solidFill>
                  <a:srgbClr val="00B0F0"/>
                </a:solidFill>
              </a:rPr>
              <a:t>. </a:t>
            </a:r>
            <a:r>
              <a:rPr lang="cs-CZ" dirty="0" smtClean="0">
                <a:solidFill>
                  <a:srgbClr val="FF0000"/>
                </a:solidFill>
              </a:rPr>
              <a:t>měrová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Neříkej hop, </a:t>
            </a:r>
            <a:r>
              <a:rPr lang="cs-CZ" dirty="0">
                <a:solidFill>
                  <a:srgbClr val="00B0F0"/>
                </a:solidFill>
              </a:rPr>
              <a:t>dokud jsi nepřeskočil</a:t>
            </a:r>
            <a:r>
              <a:rPr lang="cs-CZ" dirty="0" smtClean="0">
                <a:solidFill>
                  <a:srgbClr val="00B0F0"/>
                </a:solidFill>
              </a:rPr>
              <a:t>.  </a:t>
            </a:r>
            <a:r>
              <a:rPr lang="cs-CZ" dirty="0" smtClean="0">
                <a:solidFill>
                  <a:srgbClr val="FF0000"/>
                </a:solidFill>
              </a:rPr>
              <a:t>časová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96926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Spojte části vět a určete druhy vedlejších vět.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1475656" y="1484784"/>
            <a:ext cx="3744416" cy="4680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Nemohl jsem dobře polykat,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Až se rok s rokem sejde,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Když napadl sníh,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Svítí-li za deště sluníčko,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Kdybys přišel včas,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292080" y="1484784"/>
            <a:ext cx="3600400" cy="4680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astala opravdová zima.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p</a:t>
            </a:r>
            <a:r>
              <a:rPr lang="cs-CZ" dirty="0" smtClean="0"/>
              <a:t>rotože mě bolelo        v krku.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b</a:t>
            </a:r>
            <a:r>
              <a:rPr lang="cs-CZ" dirty="0" smtClean="0"/>
              <a:t>ývá duha.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m</a:t>
            </a:r>
            <a:r>
              <a:rPr lang="cs-CZ" dirty="0" smtClean="0"/>
              <a:t>ohli jsme jít do kina.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v</a:t>
            </a:r>
            <a:r>
              <a:rPr lang="cs-CZ" dirty="0" smtClean="0"/>
              <a:t>šechno se změní.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256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Nemohl jsem dobře polykat, </a:t>
            </a:r>
            <a:r>
              <a:rPr lang="cs-CZ" dirty="0" smtClean="0">
                <a:solidFill>
                  <a:srgbClr val="00B0F0"/>
                </a:solidFill>
              </a:rPr>
              <a:t>protože mě bolelo v krku.  </a:t>
            </a:r>
            <a:r>
              <a:rPr lang="cs-CZ" dirty="0" smtClean="0">
                <a:solidFill>
                  <a:srgbClr val="FF0000"/>
                </a:solidFill>
              </a:rPr>
              <a:t>příčinná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Až se rok s rokem sejde</a:t>
            </a:r>
            <a:r>
              <a:rPr lang="cs-CZ" dirty="0" smtClean="0"/>
              <a:t>, všechno se změní.  </a:t>
            </a:r>
            <a:r>
              <a:rPr lang="cs-CZ" dirty="0" smtClean="0">
                <a:solidFill>
                  <a:srgbClr val="FF0000"/>
                </a:solidFill>
              </a:rPr>
              <a:t>časová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Když napadl sníh</a:t>
            </a:r>
            <a:r>
              <a:rPr lang="cs-CZ" dirty="0" smtClean="0"/>
              <a:t>, nastala opravdová zima.  </a:t>
            </a:r>
            <a:r>
              <a:rPr lang="cs-CZ" dirty="0" smtClean="0">
                <a:solidFill>
                  <a:srgbClr val="FF0000"/>
                </a:solidFill>
              </a:rPr>
              <a:t>časová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Svítí-li za deště sluníčko</a:t>
            </a:r>
            <a:r>
              <a:rPr lang="cs-CZ" dirty="0" smtClean="0"/>
              <a:t>, bývá duha. </a:t>
            </a:r>
            <a:r>
              <a:rPr lang="cs-CZ" dirty="0" smtClean="0">
                <a:solidFill>
                  <a:srgbClr val="FF0000"/>
                </a:solidFill>
              </a:rPr>
              <a:t>podmínková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Kdybys přišel včas</a:t>
            </a:r>
            <a:r>
              <a:rPr lang="cs-CZ" dirty="0" smtClean="0"/>
              <a:t>, mohli jsme jít do kina. </a:t>
            </a:r>
            <a:r>
              <a:rPr lang="cs-CZ" dirty="0" smtClean="0">
                <a:solidFill>
                  <a:srgbClr val="FF0000"/>
                </a:solidFill>
              </a:rPr>
              <a:t>podmínková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4201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KRAUSOVÁ, Zdeňka a Renata TERŠOVÁ. Český jazyk pro 7. ročník základní školy a sekundu víceletého gymnázia :. 1. vyd. Plzeň: Fraus, 2004, 136 s. </a:t>
            </a:r>
            <a:r>
              <a:rPr lang="cs-CZ" dirty="0" smtClean="0"/>
              <a:t>        ISBN </a:t>
            </a:r>
            <a:r>
              <a:rPr lang="cs-CZ" dirty="0"/>
              <a:t>80-723-8320-5. </a:t>
            </a:r>
            <a:br>
              <a:rPr lang="cs-CZ" dirty="0"/>
            </a:br>
            <a:endParaRPr lang="cs-CZ" dirty="0" smtClean="0"/>
          </a:p>
          <a:p>
            <a:r>
              <a:rPr lang="cs-CZ" dirty="0"/>
              <a:t>KRAUSOVÁ, Zdeňka a Martina PAŠKOVÁ. Český jazyk 8: učebnice pro základní školy a víceletá gymnázia</a:t>
            </a:r>
            <a:r>
              <a:rPr lang="cs-CZ"/>
              <a:t>. </a:t>
            </a:r>
            <a:r>
              <a:rPr lang="cs-CZ" smtClean="0"/>
              <a:t>    1</a:t>
            </a:r>
            <a:r>
              <a:rPr lang="cs-CZ" dirty="0"/>
              <a:t>. vyd. Plzeň: Fraus, 2005, 128 s. ISBN 80-723-8419-8.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tevřená </a:t>
            </a:r>
            <a:r>
              <a:rPr lang="cs-CZ" dirty="0"/>
              <a:t>galerie MS Office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endParaRPr lang="cs-CZ" dirty="0" smtClean="0"/>
          </a:p>
          <a:p>
            <a:r>
              <a:rPr lang="cs-CZ" sz="2600" dirty="0" smtClean="0"/>
              <a:t>Autorem materiálu a všech jeho částí, není-li uvedeno jinak, je     Mgr. Kateřina Palečková.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42337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217</TotalTime>
  <Words>643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Prezentace aplikace PowerPoint</vt:lpstr>
      <vt:lpstr>Anotace</vt:lpstr>
      <vt:lpstr>Vedlejší věta příslovečná</vt:lpstr>
      <vt:lpstr>Nahraďte příslovečné určení vedlejší větou.</vt:lpstr>
      <vt:lpstr>Řešení</vt:lpstr>
      <vt:lpstr>Vedlejší větu nahraďte příslovečným určením.</vt:lpstr>
      <vt:lpstr>Řešení</vt:lpstr>
      <vt:lpstr>Doplň věty podle obrázků a urči druh vedlejší věty.</vt:lpstr>
      <vt:lpstr>Řešení</vt:lpstr>
      <vt:lpstr>Spojte části vět a určete druhy vedlejších vět.</vt:lpstr>
      <vt:lpstr>Řešení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31</cp:revision>
  <dcterms:created xsi:type="dcterms:W3CDTF">2012-07-21T15:11:22Z</dcterms:created>
  <dcterms:modified xsi:type="dcterms:W3CDTF">2013-05-17T11:01:50Z</dcterms:modified>
</cp:coreProperties>
</file>