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2" r:id="rId2"/>
    <p:sldId id="257" r:id="rId3"/>
    <p:sldId id="259" r:id="rId4"/>
    <p:sldId id="261" r:id="rId5"/>
    <p:sldId id="260" r:id="rId6"/>
    <p:sldId id="263" r:id="rId7"/>
    <p:sldId id="264" r:id="rId8"/>
    <p:sldId id="269" r:id="rId9"/>
    <p:sldId id="268" r:id="rId10"/>
    <p:sldId id="267" r:id="rId11"/>
    <p:sldId id="266" r:id="rId12"/>
    <p:sldId id="265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C169-7DE3-442C-97AA-BCE3C4935E58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6053-4714-4E66-9572-A8E13D67A7E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C169-7DE3-442C-97AA-BCE3C4935E58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6053-4714-4E66-9572-A8E13D67A7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C169-7DE3-442C-97AA-BCE3C4935E58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6053-4714-4E66-9572-A8E13D67A7E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C169-7DE3-442C-97AA-BCE3C4935E58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6053-4714-4E66-9572-A8E13D67A7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C169-7DE3-442C-97AA-BCE3C4935E58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6053-4714-4E66-9572-A8E13D67A7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C169-7DE3-442C-97AA-BCE3C4935E58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6053-4714-4E66-9572-A8E13D67A7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C169-7DE3-442C-97AA-BCE3C4935E58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6053-4714-4E66-9572-A8E13D67A7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C169-7DE3-442C-97AA-BCE3C4935E58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6053-4714-4E66-9572-A8E13D67A7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C169-7DE3-442C-97AA-BCE3C4935E58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CF16053-4714-4E66-9572-A8E13D67A7E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C169-7DE3-442C-97AA-BCE3C4935E58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6053-4714-4E66-9572-A8E13D67A7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3C169-7DE3-442C-97AA-BCE3C4935E58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16053-4714-4E66-9572-A8E13D67A7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6A3C169-7DE3-442C-97AA-BCE3C4935E58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CF16053-4714-4E66-9572-A8E13D67A7E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933457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</a:t>
                      </a:r>
                      <a:r>
                        <a:rPr lang="cs-CZ" smtClean="0"/>
                        <a:t>Kateřina Palečková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VY_32_INOVACE_5C_03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2. STUPEŇ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45281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6. třídy.</a:t>
            </a:r>
          </a:p>
          <a:p>
            <a:r>
              <a:rPr lang="cs-CZ" dirty="0" smtClean="0"/>
              <a:t>Shrnuje základní poznatky o skloňování podstatných jmen.</a:t>
            </a:r>
          </a:p>
          <a:p>
            <a:r>
              <a:rPr lang="cs-CZ" dirty="0" smtClean="0"/>
              <a:t>Slouží k procvičení určování mluvnických kategorií.</a:t>
            </a:r>
          </a:p>
          <a:p>
            <a:r>
              <a:rPr lang="cs-CZ" dirty="0" smtClean="0"/>
              <a:t>Upevňuje pravopisné dovednosti žáků.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98315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- substantiva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</a:p>
          <a:p>
            <a:r>
              <a:rPr lang="cs-CZ" dirty="0"/>
              <a:t>n</a:t>
            </a:r>
            <a:r>
              <a:rPr lang="cs-CZ" dirty="0" smtClean="0"/>
              <a:t>ázvy osob, zvířat a věcí</a:t>
            </a:r>
          </a:p>
          <a:p>
            <a:r>
              <a:rPr lang="cs-CZ" dirty="0"/>
              <a:t>n</a:t>
            </a:r>
            <a:r>
              <a:rPr lang="cs-CZ" dirty="0" smtClean="0"/>
              <a:t>ázvy vlastností (pýcha), dějů (slavnost) a vztahů (láska)</a:t>
            </a:r>
          </a:p>
          <a:p>
            <a:r>
              <a:rPr lang="cs-CZ" dirty="0"/>
              <a:t>s</a:t>
            </a:r>
            <a:r>
              <a:rPr lang="cs-CZ" dirty="0" smtClean="0"/>
              <a:t>lovní druhy ohebné</a:t>
            </a:r>
          </a:p>
          <a:p>
            <a:r>
              <a:rPr lang="cs-CZ" dirty="0"/>
              <a:t>s</a:t>
            </a:r>
            <a:r>
              <a:rPr lang="cs-CZ" dirty="0" smtClean="0"/>
              <a:t>kloňují se</a:t>
            </a:r>
          </a:p>
          <a:p>
            <a:r>
              <a:rPr lang="cs-CZ" dirty="0"/>
              <a:t>m</a:t>
            </a:r>
            <a:r>
              <a:rPr lang="cs-CZ" dirty="0" smtClean="0"/>
              <a:t>luvnické kategorie – pád, číslo, rod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5877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án, hrad (les), muž, stroj, předseda, soudce</a:t>
            </a:r>
          </a:p>
          <a:p>
            <a:r>
              <a:rPr lang="cs-CZ" dirty="0"/>
              <a:t>ž</a:t>
            </a:r>
            <a:r>
              <a:rPr lang="cs-CZ" dirty="0" smtClean="0"/>
              <a:t>ena, růže, píseň, kost</a:t>
            </a:r>
          </a:p>
          <a:p>
            <a:r>
              <a:rPr lang="cs-CZ" dirty="0"/>
              <a:t>m</a:t>
            </a:r>
            <a:r>
              <a:rPr lang="cs-CZ" dirty="0" smtClean="0"/>
              <a:t>ěsto, moře, kuře, stavení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Pamatuj!</a:t>
            </a:r>
          </a:p>
          <a:p>
            <a:r>
              <a:rPr lang="cs-CZ" dirty="0"/>
              <a:t>p</a:t>
            </a:r>
            <a:r>
              <a:rPr lang="cs-CZ" dirty="0" smtClean="0"/>
              <a:t>odstatná jména typu – hajný, nemocný, raněný – skloňujeme podle vzoru mladý</a:t>
            </a:r>
          </a:p>
          <a:p>
            <a:r>
              <a:rPr lang="cs-CZ" dirty="0"/>
              <a:t>p</a:t>
            </a:r>
            <a:r>
              <a:rPr lang="cs-CZ" dirty="0" smtClean="0"/>
              <a:t>odstatná jména typu – cestující, pokladní, krejčí – skloňujeme podle vzoru jarní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55857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a 6. pád jednotného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zor pán – k panu / pánovi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o panu / pánovi</a:t>
            </a:r>
          </a:p>
          <a:p>
            <a:r>
              <a:rPr lang="cs-CZ" dirty="0"/>
              <a:t>v</a:t>
            </a:r>
            <a:r>
              <a:rPr lang="cs-CZ" dirty="0" smtClean="0"/>
              <a:t>zor muž – k muži / mužovi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o muži / mužovi</a:t>
            </a:r>
          </a:p>
          <a:p>
            <a:r>
              <a:rPr lang="cs-CZ" dirty="0" smtClean="0"/>
              <a:t>Stojí-li za sebou několik podstatných jmen, která patří ke vzoru pán nebo muž, koncovku – </a:t>
            </a:r>
            <a:r>
              <a:rPr lang="cs-CZ" dirty="0" err="1" smtClean="0"/>
              <a:t>ovi</a:t>
            </a:r>
            <a:r>
              <a:rPr lang="cs-CZ" dirty="0" smtClean="0"/>
              <a:t> má pouze poslední podstatné jméno.</a:t>
            </a:r>
          </a:p>
          <a:p>
            <a:r>
              <a:rPr lang="cs-CZ" dirty="0" smtClean="0"/>
              <a:t>U podstatných jmen podle vzoru předseda dáváme pouze koncovku – </a:t>
            </a:r>
            <a:r>
              <a:rPr lang="cs-CZ" dirty="0" err="1" smtClean="0"/>
              <a:t>ovi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4750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Pokus se uvést další příklady.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pisovatel Jaroslav Foglar – ke spisovateli Jaroslavu Foglarovi</a:t>
            </a:r>
          </a:p>
          <a:p>
            <a:r>
              <a:rPr lang="cs-CZ" dirty="0"/>
              <a:t>p</a:t>
            </a:r>
            <a:r>
              <a:rPr lang="cs-CZ" dirty="0" smtClean="0"/>
              <a:t>an Miloš Nováček –  o Miloši Nováčkovi</a:t>
            </a:r>
          </a:p>
          <a:p>
            <a:r>
              <a:rPr lang="cs-CZ" dirty="0"/>
              <a:t>s</a:t>
            </a:r>
            <a:r>
              <a:rPr lang="cs-CZ" dirty="0" smtClean="0"/>
              <a:t>tarosta Ota Srstka  - ke starostovi Otovi Srstkovi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7644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Určete pád, číslo, rod.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Přemyslovci</a:t>
            </a:r>
            <a:r>
              <a:rPr lang="cs-CZ" sz="3200" dirty="0" smtClean="0"/>
              <a:t> byli dědičnými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králi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Chceme být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posly</a:t>
            </a:r>
            <a:r>
              <a:rPr lang="cs-CZ" sz="3200" dirty="0" smtClean="0"/>
              <a:t> dobrých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zpráv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cíli </a:t>
            </a:r>
            <a:r>
              <a:rPr lang="cs-CZ" sz="3200" dirty="0" smtClean="0"/>
              <a:t>je ještě daleko.</a:t>
            </a:r>
          </a:p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Lovci</a:t>
            </a:r>
            <a:r>
              <a:rPr lang="cs-CZ" sz="3200" dirty="0" smtClean="0"/>
              <a:t> chytají mladé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lvy</a:t>
            </a:r>
            <a:r>
              <a:rPr lang="cs-CZ" sz="3200" dirty="0" smtClean="0"/>
              <a:t>.</a:t>
            </a:r>
          </a:p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Královna  </a:t>
            </a:r>
            <a:r>
              <a:rPr lang="cs-CZ" sz="3200" dirty="0" smtClean="0"/>
              <a:t>si vzala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šperk</a:t>
            </a:r>
            <a:r>
              <a:rPr lang="cs-CZ" sz="3200" dirty="0"/>
              <a:t> </a:t>
            </a:r>
            <a:r>
              <a:rPr lang="cs-CZ" sz="3200" dirty="0" smtClean="0"/>
              <a:t>se vzácnými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drahokamy</a:t>
            </a:r>
            <a:r>
              <a:rPr lang="cs-CZ" sz="3200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26630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Přemyslovci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(1.p., č.mn., r. muž. živ.) </a:t>
            </a:r>
            <a:r>
              <a:rPr lang="cs-CZ" dirty="0" smtClean="0"/>
              <a:t>byli dědičnými králi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(7.p., č.mn., r. muž.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ž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iv.).</a:t>
            </a:r>
          </a:p>
          <a:p>
            <a:r>
              <a:rPr lang="cs-CZ" dirty="0" smtClean="0"/>
              <a:t>Chceme být posly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(7.p., č.mn., r. muž. živ.) </a:t>
            </a:r>
            <a:r>
              <a:rPr lang="cs-CZ" dirty="0" smtClean="0"/>
              <a:t>dobrých zpráv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(2.p, č.mn., r. žen.).</a:t>
            </a:r>
          </a:p>
          <a:p>
            <a:r>
              <a:rPr lang="cs-CZ" dirty="0" smtClean="0"/>
              <a:t>K cíli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(3.p., č. j., r. muž. než.) </a:t>
            </a:r>
            <a:r>
              <a:rPr lang="cs-CZ" dirty="0" smtClean="0"/>
              <a:t>je ještě daleko.</a:t>
            </a:r>
          </a:p>
          <a:p>
            <a:r>
              <a:rPr lang="cs-CZ" dirty="0" smtClean="0"/>
              <a:t>Lovci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(1.p., č. mn., r. muž. živ.) </a:t>
            </a:r>
            <a:r>
              <a:rPr lang="cs-CZ" dirty="0" smtClean="0"/>
              <a:t>chytají mladé lvy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(7. p., č.mn., r. muž. živ.).</a:t>
            </a:r>
          </a:p>
          <a:p>
            <a:r>
              <a:rPr lang="cs-CZ" dirty="0" smtClean="0"/>
              <a:t>Královna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(1.p., č.j., r. žen.) </a:t>
            </a:r>
            <a:r>
              <a:rPr lang="cs-CZ" dirty="0" smtClean="0"/>
              <a:t>si vzala šperk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(4.p., č.j., r. muž. než.) </a:t>
            </a:r>
            <a:r>
              <a:rPr lang="cs-CZ" dirty="0" smtClean="0"/>
              <a:t>se vzácnými drahokamy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(7.p., č.mn., r. muž. než.).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2348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podstatné jméno do řady nepatří? Proč?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osel, osel, král, učitel, uzel</a:t>
            </a:r>
          </a:p>
          <a:p>
            <a:r>
              <a:rPr lang="cs-CZ" sz="3200" dirty="0"/>
              <a:t>l</a:t>
            </a:r>
            <a:r>
              <a:rPr lang="cs-CZ" sz="3200" dirty="0" smtClean="0"/>
              <a:t>ouže, sele, ulice, opice, hadice</a:t>
            </a:r>
          </a:p>
          <a:p>
            <a:r>
              <a:rPr lang="cs-CZ" sz="3200" dirty="0"/>
              <a:t>l</a:t>
            </a:r>
            <a:r>
              <a:rPr lang="cs-CZ" sz="3200" dirty="0" smtClean="0"/>
              <a:t>ouka, mouka, lípa, ruda, alchymista</a:t>
            </a:r>
          </a:p>
          <a:p>
            <a:r>
              <a:rPr lang="cs-CZ" sz="3200" dirty="0"/>
              <a:t>k</a:t>
            </a:r>
            <a:r>
              <a:rPr lang="cs-CZ" sz="3200" dirty="0" smtClean="0"/>
              <a:t>rev, lev, pánev, konev, větev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aměstnanec, letec, pěvec, věc, herec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233429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/>
              <a:t>u</a:t>
            </a:r>
            <a:r>
              <a:rPr lang="cs-CZ" sz="3200" dirty="0" smtClean="0"/>
              <a:t>zel –  rod mužský, neživotný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ele – rod ženský</a:t>
            </a:r>
          </a:p>
          <a:p>
            <a:r>
              <a:rPr lang="cs-CZ" sz="3200" dirty="0"/>
              <a:t>a</a:t>
            </a:r>
            <a:r>
              <a:rPr lang="cs-CZ" sz="3200" dirty="0" smtClean="0"/>
              <a:t>lchymista – rod mužský</a:t>
            </a:r>
          </a:p>
          <a:p>
            <a:r>
              <a:rPr lang="cs-CZ" sz="3200" dirty="0"/>
              <a:t>l</a:t>
            </a:r>
            <a:r>
              <a:rPr lang="cs-CZ" sz="3200" dirty="0" smtClean="0"/>
              <a:t>ev – rod mužský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ěc – rod ženský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42415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i/y.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Ze zdi trčely silné skob-. </a:t>
            </a:r>
          </a:p>
          <a:p>
            <a:pPr marL="0" indent="0">
              <a:buNone/>
            </a:pPr>
            <a:r>
              <a:rPr lang="cs-CZ" sz="3200" dirty="0" smtClean="0"/>
              <a:t>V </a:t>
            </a:r>
            <a:r>
              <a:rPr lang="cs-CZ" sz="3200" dirty="0" err="1" smtClean="0"/>
              <a:t>mušl</a:t>
            </a:r>
            <a:r>
              <a:rPr lang="cs-CZ" sz="3200" dirty="0" smtClean="0"/>
              <a:t>- najdeme </a:t>
            </a:r>
            <a:r>
              <a:rPr lang="cs-CZ" sz="3200" dirty="0" err="1" smtClean="0"/>
              <a:t>perl</a:t>
            </a:r>
            <a:r>
              <a:rPr lang="cs-CZ" sz="3200" dirty="0" smtClean="0"/>
              <a:t>-.</a:t>
            </a:r>
          </a:p>
          <a:p>
            <a:pPr marL="0" indent="0">
              <a:buNone/>
            </a:pPr>
            <a:r>
              <a:rPr lang="cs-CZ" sz="3200" dirty="0" smtClean="0"/>
              <a:t>Došl</a:t>
            </a:r>
            <a:r>
              <a:rPr lang="cs-CZ" sz="3200" dirty="0"/>
              <a:t>i</a:t>
            </a:r>
            <a:r>
              <a:rPr lang="cs-CZ" sz="3200" dirty="0" smtClean="0"/>
              <a:t> až ke hráz-.</a:t>
            </a:r>
          </a:p>
          <a:p>
            <a:pPr marL="0" indent="0">
              <a:buNone/>
            </a:pPr>
            <a:r>
              <a:rPr lang="cs-CZ" sz="3200" dirty="0" smtClean="0"/>
              <a:t>V neděl- se sejdeme na </a:t>
            </a:r>
            <a:r>
              <a:rPr lang="cs-CZ" sz="3200" dirty="0" err="1" smtClean="0"/>
              <a:t>návs</a:t>
            </a:r>
            <a:r>
              <a:rPr lang="cs-CZ" sz="3200" dirty="0" smtClean="0"/>
              <a:t>-.</a:t>
            </a:r>
          </a:p>
          <a:p>
            <a:pPr marL="0" indent="0">
              <a:buNone/>
            </a:pPr>
            <a:r>
              <a:rPr lang="cs-CZ" sz="3200" dirty="0" err="1" smtClean="0"/>
              <a:t>Lv</a:t>
            </a:r>
            <a:r>
              <a:rPr lang="cs-CZ" sz="3200" dirty="0" smtClean="0"/>
              <a:t>-, žiraf-  a </a:t>
            </a:r>
            <a:r>
              <a:rPr lang="cs-CZ" sz="3200" dirty="0" err="1" smtClean="0"/>
              <a:t>orl</a:t>
            </a:r>
            <a:r>
              <a:rPr lang="cs-CZ" sz="3200" dirty="0" smtClean="0"/>
              <a:t>- jsou obyvatel- naší zoo. </a:t>
            </a:r>
          </a:p>
        </p:txBody>
      </p:sp>
    </p:spTree>
    <p:extLst>
      <p:ext uri="{BB962C8B-B14F-4D97-AF65-F5344CB8AC3E}">
        <p14:creationId xmlns:p14="http://schemas.microsoft.com/office/powerpoint/2010/main" val="39541507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Ze zdi trčely silné skoby.</a:t>
            </a:r>
          </a:p>
          <a:p>
            <a:pPr marL="0" indent="0">
              <a:buNone/>
            </a:pPr>
            <a:r>
              <a:rPr lang="cs-CZ" sz="3200" dirty="0" smtClean="0"/>
              <a:t>V mušli najdeme perly.</a:t>
            </a:r>
          </a:p>
          <a:p>
            <a:pPr marL="0" indent="0">
              <a:buNone/>
            </a:pPr>
            <a:r>
              <a:rPr lang="cs-CZ" sz="3200" dirty="0" smtClean="0"/>
              <a:t>Došli až ke  hrázi. </a:t>
            </a:r>
          </a:p>
          <a:p>
            <a:pPr marL="0" indent="0">
              <a:buNone/>
            </a:pPr>
            <a:r>
              <a:rPr lang="cs-CZ" sz="3200" dirty="0" smtClean="0"/>
              <a:t>V neděli se sejdeme na návsi.  </a:t>
            </a:r>
          </a:p>
          <a:p>
            <a:pPr marL="0" indent="0">
              <a:buNone/>
            </a:pPr>
            <a:r>
              <a:rPr lang="cs-CZ" sz="3200" dirty="0" smtClean="0"/>
              <a:t>Lvi, žirafy a orli jsou obyvateli naší zoo</a:t>
            </a:r>
            <a:r>
              <a:rPr lang="cs-CZ" sz="3200" dirty="0"/>
              <a:t>.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7055326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KRAUSOVÁ, Zdeňka a Renata TERŠOVÁ. Český jazyk pro 6. ročník základní školy a primu víceletého gymnázia. 1. vyd. Plzeň: Fraus, 2003, 136 s</a:t>
            </a:r>
            <a:r>
              <a:rPr lang="cs-CZ"/>
              <a:t>. </a:t>
            </a:r>
            <a:r>
              <a:rPr lang="cs-CZ" smtClean="0"/>
              <a:t>              ISBN </a:t>
            </a:r>
            <a:r>
              <a:rPr lang="cs-CZ" dirty="0"/>
              <a:t>80-723-8206-3. </a:t>
            </a:r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endParaRPr lang="cs-CZ" dirty="0" smtClean="0"/>
          </a:p>
          <a:p>
            <a:r>
              <a:rPr lang="cs-CZ" sz="2000" dirty="0" smtClean="0"/>
              <a:t>Autorem materiálu a všech jeho částí, není-li uvedeno jinak, je        Mgr. Kateřina Palečková.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049068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127</TotalTime>
  <Words>649</Words>
  <Application>Microsoft Office PowerPoint</Application>
  <PresentationFormat>Předvádění na obrazovce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Anotace</vt:lpstr>
      <vt:lpstr>Podstatná jména - substantiva</vt:lpstr>
      <vt:lpstr>Vzory</vt:lpstr>
      <vt:lpstr>3. a 6. pád jednotného čísla</vt:lpstr>
      <vt:lpstr>Pokus se uvést další příklady.</vt:lpstr>
      <vt:lpstr>Určete pád, číslo, rod.</vt:lpstr>
      <vt:lpstr>Řešení</vt:lpstr>
      <vt:lpstr>Které podstatné jméno do řady nepatří? Proč?</vt:lpstr>
      <vt:lpstr>Řešení</vt:lpstr>
      <vt:lpstr>Doplň i/y.</vt:lpstr>
      <vt:lpstr>Řešení</vt:lpstr>
      <vt:lpstr>Použité zdroje</vt:lpstr>
    </vt:vector>
  </TitlesOfParts>
  <Company>Windows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</dc:creator>
  <cp:lastModifiedBy>root</cp:lastModifiedBy>
  <cp:revision>21</cp:revision>
  <dcterms:created xsi:type="dcterms:W3CDTF">2012-06-30T10:56:59Z</dcterms:created>
  <dcterms:modified xsi:type="dcterms:W3CDTF">2013-05-17T11:01:32Z</dcterms:modified>
</cp:coreProperties>
</file>