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5A3984E-7DB0-4E9A-9B75-FA2DA8380A28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E38C6A-6D34-4DED-9D79-B5A4ECD95B1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498752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Kateřina</a:t>
                      </a:r>
                      <a:r>
                        <a:rPr lang="cs-CZ" baseline="0" dirty="0" smtClean="0"/>
                        <a:t> Palečková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VY_32_INOVACE_5C_06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ČESKÝ</a:t>
                      </a:r>
                      <a:r>
                        <a:rPr lang="cs-CZ" baseline="0" dirty="0" smtClean="0"/>
                        <a:t> JAZYK PRO 2. </a:t>
                      </a:r>
                      <a:r>
                        <a:rPr lang="cs-CZ" baseline="0" smtClean="0"/>
                        <a:t>STUPEŇ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78647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žákům 6. třídy.</a:t>
            </a:r>
          </a:p>
          <a:p>
            <a:r>
              <a:rPr lang="cs-CZ" dirty="0" smtClean="0"/>
              <a:t>Vysvětluje rozdíl mezi podstatnými jmény konkrétními a abstraktními.</a:t>
            </a:r>
          </a:p>
          <a:p>
            <a:r>
              <a:rPr lang="cs-CZ" dirty="0" smtClean="0"/>
              <a:t>Slouží k pochopení lexikálního významu slov.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480552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0512" y="1556792"/>
            <a:ext cx="8753976" cy="4824536"/>
          </a:xfrm>
        </p:spPr>
        <p:txBody>
          <a:bodyPr>
            <a:normAutofit fontScale="77500" lnSpcReduction="20000"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konkrétní</a:t>
            </a:r>
            <a:r>
              <a:rPr lang="cs-CZ" dirty="0" smtClean="0"/>
              <a:t>                                            </a:t>
            </a:r>
            <a:r>
              <a:rPr lang="cs-CZ" u="sng" dirty="0" smtClean="0">
                <a:solidFill>
                  <a:srgbClr val="FF0000"/>
                </a:solidFill>
              </a:rPr>
              <a:t>abstraktní</a:t>
            </a:r>
          </a:p>
          <a:p>
            <a:pPr marL="0" indent="0">
              <a:buNone/>
            </a:pPr>
            <a:r>
              <a:rPr lang="cs-CZ" dirty="0" smtClean="0"/>
              <a:t>   názvy osob                                           názvy vlastností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/>
              <a:t>zvířat </a:t>
            </a:r>
            <a:r>
              <a:rPr lang="cs-CZ" dirty="0" smtClean="0"/>
              <a:t>                                                  činností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a </a:t>
            </a:r>
            <a:r>
              <a:rPr lang="cs-CZ" dirty="0"/>
              <a:t>věcí </a:t>
            </a:r>
            <a:r>
              <a:rPr lang="cs-CZ" dirty="0" smtClean="0"/>
              <a:t>                                                  a vztahů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Některá podstatná jména mohou mít dvojí význam.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 descr="C:\Program Files\Microsoft Office\MEDIA\CAGCAT10\j021685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096" y="4653136"/>
            <a:ext cx="1584176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88840"/>
            <a:ext cx="918972" cy="88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376" y="1412776"/>
            <a:ext cx="1164031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912" y="3278462"/>
            <a:ext cx="1334545" cy="137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96952"/>
            <a:ext cx="150785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Dominika\Local Settings\Temporary Internet Files\Content.IE5\XT8ZROF5\MP90040117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25144"/>
            <a:ext cx="158417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1842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Zařaďte podstatná jména.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u="sng" dirty="0">
                <a:solidFill>
                  <a:srgbClr val="FF0000"/>
                </a:solidFill>
              </a:rPr>
              <a:t>k</a:t>
            </a:r>
            <a:r>
              <a:rPr lang="cs-CZ" u="sng" dirty="0" smtClean="0">
                <a:solidFill>
                  <a:srgbClr val="FF0000"/>
                </a:solidFill>
              </a:rPr>
              <a:t>onkrétní</a:t>
            </a:r>
            <a:r>
              <a:rPr lang="cs-CZ" dirty="0" smtClean="0"/>
              <a:t>                             </a:t>
            </a:r>
            <a:r>
              <a:rPr lang="cs-CZ" u="sng" dirty="0" smtClean="0">
                <a:solidFill>
                  <a:srgbClr val="FF0000"/>
                </a:solidFill>
              </a:rPr>
              <a:t>abstraktní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č</a:t>
            </a:r>
            <a:r>
              <a:rPr lang="cs-CZ" dirty="0" smtClean="0"/>
              <a:t>asopisy, let, oslava, lžíce, prodavač, zdraví, smutek, skřivan, křída, vítězství</a:t>
            </a:r>
          </a:p>
        </p:txBody>
      </p:sp>
    </p:spTree>
    <p:extLst>
      <p:ext uri="{BB962C8B-B14F-4D97-AF65-F5344CB8AC3E}">
        <p14:creationId xmlns:p14="http://schemas.microsoft.com/office/powerpoint/2010/main" val="5110137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Podstatná jména </a:t>
            </a:r>
          </a:p>
          <a:p>
            <a:r>
              <a:rPr lang="cs-CZ" u="sng" dirty="0" smtClean="0">
                <a:solidFill>
                  <a:srgbClr val="FF0000"/>
                </a:solidFill>
              </a:rPr>
              <a:t>konkrétní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                                                  </a:t>
            </a:r>
            <a:r>
              <a:rPr lang="cs-CZ" u="sng" dirty="0" smtClean="0">
                <a:solidFill>
                  <a:srgbClr val="FF0000"/>
                </a:solidFill>
              </a:rPr>
              <a:t>abstraktní</a:t>
            </a:r>
          </a:p>
          <a:p>
            <a:pPr marL="0" indent="0">
              <a:buNone/>
            </a:pPr>
            <a:r>
              <a:rPr lang="cs-CZ" dirty="0" smtClean="0"/>
              <a:t>      časopisy                                                       let</a:t>
            </a:r>
          </a:p>
          <a:p>
            <a:pPr marL="0" indent="0">
              <a:buNone/>
            </a:pPr>
            <a:r>
              <a:rPr lang="cs-CZ" dirty="0" smtClean="0"/>
              <a:t>      lžíce                                                              oslava</a:t>
            </a:r>
          </a:p>
          <a:p>
            <a:pPr marL="0" indent="0">
              <a:buNone/>
            </a:pPr>
            <a:r>
              <a:rPr lang="cs-CZ" dirty="0" smtClean="0"/>
              <a:t>      prodavač                                                      zdraví</a:t>
            </a:r>
          </a:p>
          <a:p>
            <a:pPr marL="0" indent="0">
              <a:buNone/>
            </a:pPr>
            <a:r>
              <a:rPr lang="cs-CZ" dirty="0" smtClean="0"/>
              <a:t>      skřivan                                                         smutek</a:t>
            </a:r>
          </a:p>
          <a:p>
            <a:pPr marL="0" indent="0">
              <a:buNone/>
            </a:pPr>
            <a:r>
              <a:rPr lang="cs-CZ" dirty="0" smtClean="0"/>
              <a:t>      křída                                                             vítězství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240293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-171400"/>
            <a:ext cx="8534400" cy="11589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          Rozliš dvojí význam těchto slov.</a:t>
            </a:r>
            <a:br>
              <a:rPr lang="cs-CZ" sz="2400" dirty="0" smtClean="0"/>
            </a:br>
            <a:r>
              <a:rPr lang="cs-CZ" sz="2400" dirty="0" smtClean="0"/>
              <a:t>Použij ve větách.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esta   </a:t>
            </a:r>
            <a:r>
              <a:rPr lang="cs-CZ" dirty="0" smtClean="0">
                <a:solidFill>
                  <a:srgbClr val="FF0000"/>
                </a:solidFill>
              </a:rPr>
              <a:t>                </a:t>
            </a:r>
            <a:r>
              <a:rPr lang="cs-CZ" dirty="0" smtClean="0"/>
              <a:t>                      psaní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ána                                          hra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461628" y="1826069"/>
            <a:ext cx="109414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1463733" y="1520788"/>
            <a:ext cx="109414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5484623" y="3698168"/>
            <a:ext cx="100811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796136" y="1869576"/>
            <a:ext cx="936104" cy="5325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5796136" y="1484784"/>
            <a:ext cx="100811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5468262" y="4130216"/>
            <a:ext cx="1008112" cy="613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1484211" y="4137638"/>
            <a:ext cx="1155930" cy="6498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1471854" y="3861048"/>
            <a:ext cx="1236059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9169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 chatě vedla prašná </a:t>
            </a:r>
            <a:r>
              <a:rPr lang="cs-CZ" dirty="0" smtClean="0">
                <a:solidFill>
                  <a:srgbClr val="FF0000"/>
                </a:solidFill>
              </a:rPr>
              <a:t>cesta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Vzdělání je dlouhá </a:t>
            </a:r>
            <a:r>
              <a:rPr lang="cs-CZ" dirty="0" smtClean="0">
                <a:solidFill>
                  <a:srgbClr val="FF0000"/>
                </a:solidFill>
              </a:rPr>
              <a:t>cesta</a:t>
            </a:r>
            <a:r>
              <a:rPr lang="cs-CZ" dirty="0" smtClean="0"/>
              <a:t>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Rána</a:t>
            </a:r>
            <a:r>
              <a:rPr lang="cs-CZ" dirty="0" smtClean="0"/>
              <a:t> se mu hojila pomalu.</a:t>
            </a:r>
          </a:p>
          <a:p>
            <a:pPr marL="0" indent="0">
              <a:buNone/>
            </a:pPr>
            <a:r>
              <a:rPr lang="cs-CZ" dirty="0" smtClean="0"/>
              <a:t>    Z děla vyšla silná </a:t>
            </a:r>
            <a:r>
              <a:rPr lang="cs-CZ" dirty="0" smtClean="0">
                <a:solidFill>
                  <a:srgbClr val="FF0000"/>
                </a:solidFill>
              </a:rPr>
              <a:t>rána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Babičce jsem poslala </a:t>
            </a:r>
            <a:r>
              <a:rPr lang="cs-CZ" dirty="0" smtClean="0">
                <a:solidFill>
                  <a:srgbClr val="FF0000"/>
                </a:solidFill>
              </a:rPr>
              <a:t>psaní</a:t>
            </a:r>
            <a:r>
              <a:rPr lang="cs-CZ" dirty="0" smtClean="0"/>
              <a:t> k svátku.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Psaní</a:t>
            </a:r>
            <a:r>
              <a:rPr lang="cs-CZ" dirty="0" smtClean="0"/>
              <a:t> mě nebaví.</a:t>
            </a:r>
          </a:p>
          <a:p>
            <a:r>
              <a:rPr lang="cs-CZ" dirty="0" smtClean="0"/>
              <a:t>„</a:t>
            </a:r>
            <a:r>
              <a:rPr lang="cs-CZ" dirty="0"/>
              <a:t>Č</a:t>
            </a:r>
            <a:r>
              <a:rPr lang="cs-CZ" dirty="0" smtClean="0"/>
              <a:t>lověče, nezlob se“ je společenská </a:t>
            </a:r>
            <a:r>
              <a:rPr lang="cs-CZ" dirty="0" smtClean="0">
                <a:solidFill>
                  <a:srgbClr val="FF0000"/>
                </a:solidFill>
              </a:rPr>
              <a:t>hra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 Jeho smích byla pouhá </a:t>
            </a:r>
            <a:r>
              <a:rPr lang="cs-CZ" dirty="0" smtClean="0">
                <a:solidFill>
                  <a:srgbClr val="FF0000"/>
                </a:solidFill>
              </a:rPr>
              <a:t>hra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76520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Doplň přísloví a zamysli se, co mají všechna slova společného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……………… je železná košile.</a:t>
            </a:r>
          </a:p>
          <a:p>
            <a:r>
              <a:rPr lang="cs-CZ" dirty="0" smtClean="0"/>
              <a:t>……………… má velké oči.</a:t>
            </a:r>
          </a:p>
          <a:p>
            <a:r>
              <a:rPr lang="cs-CZ" dirty="0" smtClean="0"/>
              <a:t>……………… předchází pád.</a:t>
            </a:r>
          </a:p>
          <a:p>
            <a:r>
              <a:rPr lang="cs-CZ" dirty="0" smtClean="0"/>
              <a:t>……………… prochází žaludkem.</a:t>
            </a:r>
          </a:p>
          <a:p>
            <a:r>
              <a:rPr lang="cs-CZ" dirty="0" smtClean="0"/>
              <a:t>……………… má krátké nohy.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ýcha, lež, láska, strach, zvyk</a:t>
            </a:r>
          </a:p>
          <a:p>
            <a:endParaRPr lang="cs-CZ" dirty="0"/>
          </a:p>
          <a:p>
            <a:r>
              <a:rPr lang="cs-CZ" dirty="0" smtClean="0"/>
              <a:t>Pokuste se vyjádřit přísloví pomocí pantomimy, sehrajte scénky.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25837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Zvyk</a:t>
            </a:r>
            <a:r>
              <a:rPr lang="cs-CZ" dirty="0" smtClean="0"/>
              <a:t> je železná košile.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Strach</a:t>
            </a:r>
            <a:r>
              <a:rPr lang="cs-CZ" dirty="0" smtClean="0"/>
              <a:t> má velké oči.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Pýcha</a:t>
            </a:r>
            <a:r>
              <a:rPr lang="cs-CZ" dirty="0" smtClean="0"/>
              <a:t> předchází pád.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Láska</a:t>
            </a:r>
            <a:r>
              <a:rPr lang="cs-CZ" dirty="0" smtClean="0"/>
              <a:t> prochází žaludkem.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Lež</a:t>
            </a:r>
            <a:r>
              <a:rPr lang="cs-CZ" dirty="0" smtClean="0"/>
              <a:t> má krátké nohy.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54214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34400" cy="7589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Utvořte antonyma k abstraktním podstatným jménům.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áska                                        smutek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ítězství                                   zdraví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trach                                       chytrost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ída                                          neschopnost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íle                                            klid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60366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l</a:t>
            </a:r>
            <a:r>
              <a:rPr lang="cs-CZ" dirty="0" smtClean="0">
                <a:solidFill>
                  <a:srgbClr val="FF0000"/>
                </a:solidFill>
              </a:rPr>
              <a:t>áska</a:t>
            </a:r>
            <a:r>
              <a:rPr lang="cs-CZ" dirty="0" smtClean="0"/>
              <a:t> – nenávist                   </a:t>
            </a:r>
            <a:r>
              <a:rPr lang="cs-CZ" dirty="0" smtClean="0">
                <a:solidFill>
                  <a:srgbClr val="FF0000"/>
                </a:solidFill>
              </a:rPr>
              <a:t>smutek</a:t>
            </a:r>
            <a:r>
              <a:rPr lang="cs-CZ" dirty="0" smtClean="0"/>
              <a:t> – radost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v</a:t>
            </a:r>
            <a:r>
              <a:rPr lang="cs-CZ" dirty="0" smtClean="0">
                <a:solidFill>
                  <a:srgbClr val="FF0000"/>
                </a:solidFill>
              </a:rPr>
              <a:t>ítězství</a:t>
            </a:r>
            <a:r>
              <a:rPr lang="cs-CZ" dirty="0" smtClean="0"/>
              <a:t> – prohra               </a:t>
            </a:r>
            <a:r>
              <a:rPr lang="cs-CZ" dirty="0" smtClean="0">
                <a:solidFill>
                  <a:srgbClr val="FF0000"/>
                </a:solidFill>
              </a:rPr>
              <a:t> zdraví </a:t>
            </a:r>
            <a:r>
              <a:rPr lang="cs-CZ" dirty="0" smtClean="0"/>
              <a:t>– nemoc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dirty="0" smtClean="0">
                <a:solidFill>
                  <a:srgbClr val="FF0000"/>
                </a:solidFill>
              </a:rPr>
              <a:t>trach</a:t>
            </a:r>
            <a:r>
              <a:rPr lang="cs-CZ" dirty="0" smtClean="0"/>
              <a:t> – nebojácnost         </a:t>
            </a:r>
            <a:r>
              <a:rPr lang="cs-CZ" dirty="0" smtClean="0">
                <a:solidFill>
                  <a:srgbClr val="FF0000"/>
                </a:solidFill>
              </a:rPr>
              <a:t> chytrost </a:t>
            </a:r>
            <a:r>
              <a:rPr lang="cs-CZ" dirty="0" smtClean="0"/>
              <a:t>– hloupost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b</a:t>
            </a:r>
            <a:r>
              <a:rPr lang="cs-CZ" dirty="0" smtClean="0">
                <a:solidFill>
                  <a:srgbClr val="FF0000"/>
                </a:solidFill>
              </a:rPr>
              <a:t>ída</a:t>
            </a:r>
            <a:r>
              <a:rPr lang="cs-CZ" dirty="0" smtClean="0"/>
              <a:t> – blahobyt                   </a:t>
            </a:r>
            <a:r>
              <a:rPr lang="cs-CZ" dirty="0" smtClean="0">
                <a:solidFill>
                  <a:srgbClr val="FF0000"/>
                </a:solidFill>
              </a:rPr>
              <a:t> neschopnost </a:t>
            </a:r>
            <a:r>
              <a:rPr lang="cs-CZ" dirty="0" smtClean="0"/>
              <a:t>– schopnost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p</a:t>
            </a:r>
            <a:r>
              <a:rPr lang="cs-CZ" dirty="0" smtClean="0">
                <a:solidFill>
                  <a:srgbClr val="FF0000"/>
                </a:solidFill>
              </a:rPr>
              <a:t>íle</a:t>
            </a:r>
            <a:r>
              <a:rPr lang="cs-CZ" dirty="0" smtClean="0"/>
              <a:t> – lenost                          </a:t>
            </a:r>
            <a:r>
              <a:rPr lang="cs-CZ" dirty="0" smtClean="0">
                <a:solidFill>
                  <a:srgbClr val="FF0000"/>
                </a:solidFill>
              </a:rPr>
              <a:t>klid</a:t>
            </a:r>
            <a:r>
              <a:rPr lang="cs-CZ" dirty="0" smtClean="0"/>
              <a:t> - neklid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61429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KRAUSOVÁ, Zdeňka a Renata TERŠOVÁ. Český jazyk pro 6. ročník základní školy a primu víceletého gymnázia. 1. vyd. Plzeň: Fraus, 2003, 136 s. ISBN 80-723-8206-3. </a:t>
            </a:r>
          </a:p>
          <a:p>
            <a:r>
              <a:rPr lang="cs-CZ" dirty="0"/>
              <a:t>O</a:t>
            </a:r>
            <a:r>
              <a:rPr lang="cs-CZ" dirty="0" smtClean="0"/>
              <a:t>tevřená 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r>
              <a:rPr lang="cs-CZ" dirty="0" smtClean="0"/>
              <a:t>Vlastní zdroje</a:t>
            </a:r>
          </a:p>
          <a:p>
            <a:endParaRPr lang="cs-CZ" dirty="0" smtClean="0"/>
          </a:p>
          <a:p>
            <a:r>
              <a:rPr lang="cs-CZ" sz="2000" dirty="0" smtClean="0"/>
              <a:t>Autorem materiálu a všech jeho částí, není-li uvedeno jinak, </a:t>
            </a:r>
            <a:r>
              <a:rPr lang="cs-CZ" sz="2000" smtClean="0"/>
              <a:t>je          Mgr</a:t>
            </a:r>
            <a:r>
              <a:rPr lang="cs-CZ" sz="2000" dirty="0" smtClean="0"/>
              <a:t>. Kateřina Palečková.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004310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287</TotalTime>
  <Words>400</Words>
  <Application>Microsoft Office PowerPoint</Application>
  <PresentationFormat>Předvádění na obrazovce (4:3)</PresentationFormat>
  <Paragraphs>102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Prezentace aplikace PowerPoint</vt:lpstr>
      <vt:lpstr>Anotace</vt:lpstr>
      <vt:lpstr>Podstatná jména </vt:lpstr>
      <vt:lpstr>Zařaďte podstatná jména.</vt:lpstr>
      <vt:lpstr>Řešení</vt:lpstr>
      <vt:lpstr>          Rozliš dvojí význam těchto slov. Použij ve větách.</vt:lpstr>
      <vt:lpstr>Řešení</vt:lpstr>
      <vt:lpstr>Doplň přísloví a zamysli se, co mají všechna slova společného</vt:lpstr>
      <vt:lpstr>Řešení</vt:lpstr>
      <vt:lpstr>Utvořte antonyma k abstraktním podstatným jménům.</vt:lpstr>
      <vt:lpstr>Řešení</vt:lpstr>
      <vt:lpstr>Použité zdroje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</dc:creator>
  <cp:lastModifiedBy>root</cp:lastModifiedBy>
  <cp:revision>30</cp:revision>
  <dcterms:created xsi:type="dcterms:W3CDTF">2012-07-02T05:20:11Z</dcterms:created>
  <dcterms:modified xsi:type="dcterms:W3CDTF">2013-05-17T11:02:30Z</dcterms:modified>
</cp:coreProperties>
</file>