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8" r:id="rId3"/>
    <p:sldId id="259" r:id="rId4"/>
    <p:sldId id="26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B2B36DB-6CF6-411F-A05D-7A99CFD2965D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8A2A975-6A7A-4358-9BF6-9FEA13D477D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491282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       ČESKÝ JAZYK PRO 2. </a:t>
                      </a:r>
                      <a:r>
                        <a:rPr lang="cs-CZ" baseline="0" smtClean="0"/>
                        <a:t>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65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a 7. třídy.</a:t>
            </a:r>
          </a:p>
          <a:p>
            <a:r>
              <a:rPr lang="cs-CZ" dirty="0" smtClean="0"/>
              <a:t>Seznamuje s přídavnými jmény přivlastňovacími.</a:t>
            </a:r>
          </a:p>
          <a:p>
            <a:r>
              <a:rPr lang="cs-CZ" dirty="0" smtClean="0"/>
              <a:t>Slouží k rozlišení přídavných jmen přivlastňovacích    a podstatných jmen.</a:t>
            </a:r>
          </a:p>
          <a:p>
            <a:r>
              <a:rPr lang="cs-CZ" dirty="0" smtClean="0"/>
              <a:t>Podporuje procvičení pravopisných dovedností.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402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 přivlastňovací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Skloňujeme podle vzoru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otc</a:t>
            </a:r>
            <a:r>
              <a:rPr lang="cs-CZ" dirty="0" smtClean="0">
                <a:solidFill>
                  <a:srgbClr val="FF0000"/>
                </a:solidFill>
              </a:rPr>
              <a:t>ův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bratr                                   matč</a:t>
            </a:r>
            <a:r>
              <a:rPr lang="cs-CZ" dirty="0" smtClean="0">
                <a:solidFill>
                  <a:srgbClr val="FF0000"/>
                </a:solidFill>
              </a:rPr>
              <a:t>in </a:t>
            </a:r>
            <a:r>
              <a:rPr lang="cs-CZ" dirty="0" smtClean="0"/>
              <a:t>bratr</a:t>
            </a:r>
          </a:p>
          <a:p>
            <a:pPr marL="0" indent="0">
              <a:buNone/>
            </a:pPr>
            <a:r>
              <a:rPr lang="cs-CZ" dirty="0" smtClean="0"/>
              <a:t>           otc</a:t>
            </a:r>
            <a:r>
              <a:rPr lang="cs-CZ" dirty="0" smtClean="0">
                <a:solidFill>
                  <a:srgbClr val="FF0000"/>
                </a:solidFill>
              </a:rPr>
              <a:t>ova</a:t>
            </a:r>
            <a:r>
              <a:rPr lang="cs-CZ" dirty="0" smtClean="0"/>
              <a:t> sestra                               matč</a:t>
            </a:r>
            <a:r>
              <a:rPr lang="cs-CZ" dirty="0" smtClean="0">
                <a:solidFill>
                  <a:srgbClr val="FF0000"/>
                </a:solidFill>
              </a:rPr>
              <a:t>ina</a:t>
            </a:r>
            <a:r>
              <a:rPr lang="cs-CZ" dirty="0" smtClean="0"/>
              <a:t> sestra</a:t>
            </a:r>
          </a:p>
          <a:p>
            <a:pPr marL="0" indent="0">
              <a:buNone/>
            </a:pPr>
            <a:r>
              <a:rPr lang="cs-CZ" dirty="0" smtClean="0"/>
              <a:t>           otc</a:t>
            </a:r>
            <a:r>
              <a:rPr lang="cs-CZ" dirty="0" smtClean="0">
                <a:solidFill>
                  <a:srgbClr val="FF0000"/>
                </a:solidFill>
              </a:rPr>
              <a:t>ovo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dítě                                  matč</a:t>
            </a:r>
            <a:r>
              <a:rPr lang="cs-CZ" dirty="0" smtClean="0">
                <a:solidFill>
                  <a:srgbClr val="FF0000"/>
                </a:solidFill>
              </a:rPr>
              <a:t>ino</a:t>
            </a:r>
            <a:r>
              <a:rPr lang="cs-CZ" dirty="0" smtClean="0"/>
              <a:t> dítě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</a:t>
            </a:r>
            <a:r>
              <a:rPr lang="cs-CZ" u="sng" dirty="0" smtClean="0">
                <a:solidFill>
                  <a:srgbClr val="FF0000"/>
                </a:solidFill>
              </a:rPr>
              <a:t>POZOR!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Přišli k nám </a:t>
            </a:r>
            <a:r>
              <a:rPr lang="cs-CZ" sz="2200" u="sng" dirty="0" smtClean="0">
                <a:solidFill>
                  <a:srgbClr val="FF0000"/>
                </a:solidFill>
              </a:rPr>
              <a:t>Honzovi </a:t>
            </a:r>
            <a:r>
              <a:rPr lang="cs-CZ" sz="2200" dirty="0" smtClean="0"/>
              <a:t>kamarádi.  </a:t>
            </a:r>
            <a:r>
              <a:rPr lang="cs-CZ" sz="2200" dirty="0">
                <a:solidFill>
                  <a:srgbClr val="FF0000"/>
                </a:solidFill>
              </a:rPr>
              <a:t>p</a:t>
            </a:r>
            <a:r>
              <a:rPr lang="cs-CZ" sz="2200" dirty="0" smtClean="0">
                <a:solidFill>
                  <a:srgbClr val="FF0000"/>
                </a:solidFill>
              </a:rPr>
              <a:t>řídavné jméno</a:t>
            </a:r>
          </a:p>
          <a:p>
            <a:pPr marL="0" indent="0">
              <a:buNone/>
            </a:pPr>
            <a:r>
              <a:rPr lang="cs-CZ" sz="2200" dirty="0" smtClean="0"/>
              <a:t>Kamarádi koupili </a:t>
            </a:r>
            <a:r>
              <a:rPr lang="cs-CZ" sz="2200" u="sng" dirty="0" smtClean="0">
                <a:solidFill>
                  <a:srgbClr val="FF0000"/>
                </a:solidFill>
              </a:rPr>
              <a:t>Honzovi </a:t>
            </a:r>
            <a:r>
              <a:rPr lang="cs-CZ" sz="2200" dirty="0" smtClean="0"/>
              <a:t>k narozeninám míč.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>
                <a:solidFill>
                  <a:srgbClr val="FF0000"/>
                </a:solidFill>
              </a:rPr>
              <a:t>p</a:t>
            </a:r>
            <a:r>
              <a:rPr lang="cs-CZ" sz="2200" dirty="0" smtClean="0">
                <a:solidFill>
                  <a:srgbClr val="FF0000"/>
                </a:solidFill>
              </a:rPr>
              <a:t>odstatné jméno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1187624" y="2204864"/>
            <a:ext cx="2160240" cy="51777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otcův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796136" y="2204865"/>
            <a:ext cx="2160240" cy="51777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matčin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859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Rozhodni, zda  se jedná o podstatné jméno nebo o přídavné jméno.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Vrať </a:t>
            </a:r>
            <a:r>
              <a:rPr lang="cs-CZ" dirty="0" smtClean="0">
                <a:solidFill>
                  <a:srgbClr val="FF0000"/>
                </a:solidFill>
              </a:rPr>
              <a:t>Jirkovi </a:t>
            </a:r>
            <a:r>
              <a:rPr lang="cs-CZ" dirty="0" smtClean="0"/>
              <a:t>knihu. </a:t>
            </a:r>
          </a:p>
          <a:p>
            <a:r>
              <a:rPr lang="cs-CZ" dirty="0" smtClean="0"/>
              <a:t>Přišli k nám </a:t>
            </a:r>
            <a:r>
              <a:rPr lang="cs-CZ" dirty="0" smtClean="0">
                <a:solidFill>
                  <a:srgbClr val="FF0000"/>
                </a:solidFill>
              </a:rPr>
              <a:t>Jirkovi  </a:t>
            </a:r>
            <a:r>
              <a:rPr lang="cs-CZ" dirty="0" smtClean="0"/>
              <a:t>kamarádi. </a:t>
            </a:r>
          </a:p>
          <a:p>
            <a:endParaRPr lang="cs-CZ" dirty="0" smtClean="0"/>
          </a:p>
          <a:p>
            <a:r>
              <a:rPr lang="cs-CZ" dirty="0" smtClean="0"/>
              <a:t>Na výlet s námi jeli </a:t>
            </a:r>
            <a:r>
              <a:rPr lang="cs-CZ" dirty="0" smtClean="0">
                <a:solidFill>
                  <a:srgbClr val="FF0000"/>
                </a:solidFill>
              </a:rPr>
              <a:t>strýčkovi</a:t>
            </a:r>
            <a:r>
              <a:rPr lang="cs-CZ" dirty="0" smtClean="0"/>
              <a:t>  kluci.</a:t>
            </a:r>
          </a:p>
          <a:p>
            <a:r>
              <a:rPr lang="cs-CZ" dirty="0" smtClean="0"/>
              <a:t>O prázdninách pojedu k </a:t>
            </a:r>
            <a:r>
              <a:rPr lang="cs-CZ" dirty="0" smtClean="0">
                <a:solidFill>
                  <a:srgbClr val="FF0000"/>
                </a:solidFill>
              </a:rPr>
              <a:t>strýčkovi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Poraď </a:t>
            </a:r>
            <a:r>
              <a:rPr lang="cs-CZ" dirty="0" smtClean="0">
                <a:solidFill>
                  <a:srgbClr val="FF0000"/>
                </a:solidFill>
              </a:rPr>
              <a:t>Karlovi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ulici pobíhali </a:t>
            </a:r>
            <a:r>
              <a:rPr lang="cs-CZ" dirty="0" smtClean="0">
                <a:solidFill>
                  <a:srgbClr val="FF0000"/>
                </a:solidFill>
              </a:rPr>
              <a:t>Karlovi psi.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60334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Vrať </a:t>
            </a:r>
            <a:r>
              <a:rPr lang="cs-CZ" sz="2000" dirty="0">
                <a:solidFill>
                  <a:srgbClr val="FF0000"/>
                </a:solidFill>
              </a:rPr>
              <a:t>Jirkovi</a:t>
            </a:r>
            <a:r>
              <a:rPr lang="cs-CZ" sz="2000" dirty="0"/>
              <a:t> knihu</a:t>
            </a:r>
            <a:r>
              <a:rPr lang="cs-CZ" sz="2000" dirty="0" smtClean="0"/>
              <a:t>.                                                   </a:t>
            </a:r>
            <a:r>
              <a:rPr lang="cs-CZ" sz="2000" dirty="0"/>
              <a:t>p</a:t>
            </a:r>
            <a:r>
              <a:rPr lang="cs-CZ" sz="2000" dirty="0" smtClean="0"/>
              <a:t>odstatné j.</a:t>
            </a:r>
            <a:endParaRPr lang="cs-CZ" sz="2000" dirty="0"/>
          </a:p>
          <a:p>
            <a:r>
              <a:rPr lang="cs-CZ" sz="2000" dirty="0"/>
              <a:t>Přišli k nám </a:t>
            </a:r>
            <a:r>
              <a:rPr lang="cs-CZ" sz="2000" dirty="0">
                <a:solidFill>
                  <a:srgbClr val="FF0000"/>
                </a:solidFill>
              </a:rPr>
              <a:t>Jirkovi</a:t>
            </a:r>
            <a:r>
              <a:rPr lang="cs-CZ" sz="2000" dirty="0"/>
              <a:t> kamarádi. </a:t>
            </a:r>
            <a:r>
              <a:rPr lang="cs-CZ" sz="2000" dirty="0" smtClean="0"/>
              <a:t>                               přídavné j.</a:t>
            </a:r>
          </a:p>
          <a:p>
            <a:endParaRPr lang="cs-CZ" sz="2000" dirty="0" smtClean="0"/>
          </a:p>
          <a:p>
            <a:r>
              <a:rPr lang="cs-CZ" sz="2000" dirty="0" smtClean="0"/>
              <a:t>Na </a:t>
            </a:r>
            <a:r>
              <a:rPr lang="cs-CZ" sz="2000" dirty="0"/>
              <a:t>výlet s námi jeli</a:t>
            </a:r>
            <a:r>
              <a:rPr lang="cs-CZ" sz="2000" dirty="0">
                <a:solidFill>
                  <a:srgbClr val="FF0000"/>
                </a:solidFill>
              </a:rPr>
              <a:t> strýčkovi </a:t>
            </a:r>
            <a:r>
              <a:rPr lang="cs-CZ" sz="2000" dirty="0"/>
              <a:t>kluci</a:t>
            </a:r>
            <a:r>
              <a:rPr lang="cs-CZ" sz="2000" dirty="0" smtClean="0"/>
              <a:t>.                       přídavné j.</a:t>
            </a:r>
            <a:endParaRPr lang="cs-CZ" sz="2000" dirty="0"/>
          </a:p>
          <a:p>
            <a:r>
              <a:rPr lang="cs-CZ" sz="2000" dirty="0"/>
              <a:t>O prázdninách pojedu k </a:t>
            </a:r>
            <a:r>
              <a:rPr lang="cs-CZ" sz="2000" dirty="0">
                <a:solidFill>
                  <a:srgbClr val="FF0000"/>
                </a:solidFill>
              </a:rPr>
              <a:t>strýčkovi</a:t>
            </a:r>
            <a:r>
              <a:rPr lang="cs-CZ" sz="2000" dirty="0" smtClean="0"/>
              <a:t>.                     podstatné j. </a:t>
            </a:r>
          </a:p>
          <a:p>
            <a:endParaRPr lang="cs-CZ" sz="2000" dirty="0"/>
          </a:p>
          <a:p>
            <a:r>
              <a:rPr lang="cs-CZ" sz="2000" dirty="0"/>
              <a:t>Poraď </a:t>
            </a:r>
            <a:r>
              <a:rPr lang="cs-CZ" sz="2000" dirty="0">
                <a:solidFill>
                  <a:srgbClr val="FF0000"/>
                </a:solidFill>
              </a:rPr>
              <a:t>Karlovi</a:t>
            </a:r>
            <a:r>
              <a:rPr lang="cs-CZ" sz="2000" dirty="0" smtClean="0"/>
              <a:t>.                                                         podstatné j.</a:t>
            </a:r>
          </a:p>
          <a:p>
            <a:r>
              <a:rPr lang="cs-CZ" sz="2000" dirty="0" smtClean="0"/>
              <a:t>Na ulici pobíhali </a:t>
            </a:r>
            <a:r>
              <a:rPr lang="cs-CZ" sz="2000" dirty="0" smtClean="0">
                <a:solidFill>
                  <a:srgbClr val="FF0000"/>
                </a:solidFill>
              </a:rPr>
              <a:t>Karlovi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psi</a:t>
            </a:r>
            <a:r>
              <a:rPr lang="cs-CZ" sz="2000" dirty="0" smtClean="0">
                <a:solidFill>
                  <a:srgbClr val="FF0000"/>
                </a:solidFill>
              </a:rPr>
              <a:t>.                                  </a:t>
            </a:r>
            <a:r>
              <a:rPr lang="cs-CZ" sz="2000" dirty="0">
                <a:solidFill>
                  <a:schemeClr val="bg1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řídavné j.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275856" y="1772816"/>
            <a:ext cx="30963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427984" y="2204864"/>
            <a:ext cx="194421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87362" y="4416633"/>
            <a:ext cx="1984838" cy="2047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508104" y="2924944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148064" y="3284984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843808" y="4005064"/>
            <a:ext cx="36004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34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/>
          <a:lstStyle/>
          <a:p>
            <a:r>
              <a:rPr lang="cs-CZ" sz="3600" dirty="0" smtClean="0"/>
              <a:t>Určete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7507823"/>
              </p:ext>
            </p:extLst>
          </p:nvPr>
        </p:nvGraphicFramePr>
        <p:xfrm>
          <a:off x="539552" y="1700808"/>
          <a:ext cx="8280920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1098122"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rod</a:t>
                      </a:r>
                      <a:endParaRPr lang="cs-CZ" dirty="0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/>
                        <a:t>v sousedově autě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/>
                        <a:t>pro dědečkovy psy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/>
                        <a:t>do učitelovy pracovny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08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476365"/>
              </p:ext>
            </p:extLst>
          </p:nvPr>
        </p:nvGraphicFramePr>
        <p:xfrm>
          <a:off x="683568" y="2420888"/>
          <a:ext cx="7848872" cy="38884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8358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pád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číslo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rod</a:t>
                      </a:r>
                      <a:endParaRPr lang="cs-CZ" dirty="0"/>
                    </a:p>
                  </a:txBody>
                  <a:tcPr/>
                </a:tc>
              </a:tr>
              <a:tr h="835831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 sousedově autě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střední</a:t>
                      </a:r>
                      <a:endParaRPr lang="cs-CZ" dirty="0"/>
                    </a:p>
                  </a:txBody>
                  <a:tcPr/>
                </a:tc>
              </a:tr>
              <a:tr h="1108385">
                <a:tc>
                  <a:txBody>
                    <a:bodyPr/>
                    <a:lstStyle/>
                    <a:p>
                      <a:r>
                        <a:rPr lang="cs-CZ" dirty="0" smtClean="0"/>
                        <a:t>pro dědečkovy psy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4.                                  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mužský</a:t>
                      </a:r>
                      <a:endParaRPr lang="cs-CZ" dirty="0"/>
                    </a:p>
                  </a:txBody>
                  <a:tcPr/>
                </a:tc>
              </a:tr>
              <a:tr h="1108385">
                <a:tc>
                  <a:txBody>
                    <a:bodyPr/>
                    <a:lstStyle/>
                    <a:p>
                      <a:r>
                        <a:rPr lang="cs-CZ" dirty="0" smtClean="0"/>
                        <a:t>do učitelovy</a:t>
                      </a:r>
                      <a:r>
                        <a:rPr lang="cs-CZ" baseline="0" dirty="0" smtClean="0"/>
                        <a:t> pracovny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ženský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249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Spoj a utvoř přídavná jména přivlastňovací.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Foglar                                   Staré pověsti české</a:t>
            </a:r>
          </a:p>
          <a:p>
            <a:endParaRPr lang="cs-CZ" sz="2200" dirty="0" smtClean="0"/>
          </a:p>
          <a:p>
            <a:r>
              <a:rPr lang="cs-CZ" sz="2200" dirty="0" smtClean="0"/>
              <a:t>Čtvrtek                                  Víla Amálka</a:t>
            </a:r>
          </a:p>
          <a:p>
            <a:endParaRPr lang="cs-CZ" sz="2200" dirty="0" smtClean="0"/>
          </a:p>
          <a:p>
            <a:r>
              <a:rPr lang="cs-CZ" sz="2200" dirty="0" smtClean="0"/>
              <a:t>Jirásek                                   Krteček</a:t>
            </a:r>
          </a:p>
          <a:p>
            <a:endParaRPr lang="cs-CZ" sz="2200" dirty="0" smtClean="0"/>
          </a:p>
          <a:p>
            <a:r>
              <a:rPr lang="cs-CZ" sz="2200" dirty="0" smtClean="0"/>
              <a:t>Miler                                       Rychlé šípy</a:t>
            </a:r>
          </a:p>
          <a:p>
            <a:endParaRPr lang="cs-CZ" sz="2200" dirty="0" smtClean="0"/>
          </a:p>
          <a:p>
            <a:r>
              <a:rPr lang="cs-CZ" sz="2200" dirty="0" smtClean="0"/>
              <a:t>Čapek                                   Dášeňka</a:t>
            </a:r>
          </a:p>
          <a:p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7693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Foglar</a:t>
            </a:r>
            <a:r>
              <a:rPr lang="cs-CZ" dirty="0" smtClean="0">
                <a:solidFill>
                  <a:srgbClr val="FF0000"/>
                </a:solidFill>
              </a:rPr>
              <a:t>ovy</a:t>
            </a:r>
            <a:r>
              <a:rPr lang="cs-CZ" dirty="0" smtClean="0"/>
              <a:t> Rychlé šípy</a:t>
            </a:r>
          </a:p>
          <a:p>
            <a:endParaRPr lang="cs-CZ" dirty="0" smtClean="0"/>
          </a:p>
          <a:p>
            <a:r>
              <a:rPr lang="cs-CZ" dirty="0" err="1" smtClean="0"/>
              <a:t>Čtvrtk</a:t>
            </a:r>
            <a:r>
              <a:rPr lang="cs-CZ" dirty="0" err="1" smtClean="0">
                <a:solidFill>
                  <a:srgbClr val="FF0000"/>
                </a:solidFill>
              </a:rPr>
              <a:t>ova</a:t>
            </a:r>
            <a:r>
              <a:rPr lang="cs-CZ" dirty="0"/>
              <a:t> </a:t>
            </a:r>
            <a:r>
              <a:rPr lang="cs-CZ" dirty="0" smtClean="0"/>
              <a:t> Víla Amálka</a:t>
            </a:r>
          </a:p>
          <a:p>
            <a:endParaRPr lang="cs-CZ" dirty="0" smtClean="0"/>
          </a:p>
          <a:p>
            <a:r>
              <a:rPr lang="cs-CZ" dirty="0" smtClean="0"/>
              <a:t>Jirásk</a:t>
            </a:r>
            <a:r>
              <a:rPr lang="cs-CZ" dirty="0" smtClean="0">
                <a:solidFill>
                  <a:srgbClr val="FF0000"/>
                </a:solidFill>
              </a:rPr>
              <a:t>ovy</a:t>
            </a:r>
            <a:r>
              <a:rPr lang="cs-CZ" dirty="0" smtClean="0"/>
              <a:t> Staré pověsti české</a:t>
            </a:r>
          </a:p>
          <a:p>
            <a:endParaRPr lang="cs-CZ" dirty="0" smtClean="0"/>
          </a:p>
          <a:p>
            <a:r>
              <a:rPr lang="cs-CZ" dirty="0" smtClean="0"/>
              <a:t>Miler</a:t>
            </a:r>
            <a:r>
              <a:rPr lang="cs-CZ" dirty="0" smtClean="0">
                <a:solidFill>
                  <a:srgbClr val="FF0000"/>
                </a:solidFill>
              </a:rPr>
              <a:t>ův</a:t>
            </a:r>
            <a:r>
              <a:rPr lang="cs-CZ" dirty="0" smtClean="0"/>
              <a:t> Krteček</a:t>
            </a:r>
          </a:p>
          <a:p>
            <a:endParaRPr lang="cs-CZ" dirty="0" smtClean="0"/>
          </a:p>
          <a:p>
            <a:r>
              <a:rPr lang="cs-CZ" dirty="0" smtClean="0"/>
              <a:t>Čapk</a:t>
            </a:r>
            <a:r>
              <a:rPr lang="cs-CZ" dirty="0" smtClean="0">
                <a:solidFill>
                  <a:srgbClr val="FF0000"/>
                </a:solidFill>
              </a:rPr>
              <a:t>ova </a:t>
            </a:r>
            <a:r>
              <a:rPr lang="cs-CZ" dirty="0" smtClean="0"/>
              <a:t>Dášeňka</a:t>
            </a:r>
          </a:p>
        </p:txBody>
      </p:sp>
    </p:spTree>
    <p:extLst>
      <p:ext uri="{BB962C8B-B14F-4D97-AF65-F5344CB8AC3E}">
        <p14:creationId xmlns:p14="http://schemas.microsoft.com/office/powerpoint/2010/main" val="373920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Doplň i/y.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</a:t>
            </a:r>
            <a:r>
              <a:rPr lang="cs-CZ" dirty="0" err="1" smtClean="0"/>
              <a:t>tatínkov</a:t>
            </a:r>
            <a:r>
              <a:rPr lang="cs-CZ" dirty="0" smtClean="0"/>
              <a:t>- aktovky vypadla smlouva.</a:t>
            </a:r>
          </a:p>
          <a:p>
            <a:endParaRPr lang="cs-CZ" dirty="0" smtClean="0"/>
          </a:p>
          <a:p>
            <a:r>
              <a:rPr lang="cs-CZ" dirty="0" smtClean="0"/>
              <a:t>Rád si přečtu </a:t>
            </a:r>
            <a:r>
              <a:rPr lang="cs-CZ" dirty="0" err="1" smtClean="0"/>
              <a:t>cestovatelov</a:t>
            </a:r>
            <a:r>
              <a:rPr lang="cs-CZ" dirty="0" smtClean="0"/>
              <a:t>- poznámky.</a:t>
            </a:r>
          </a:p>
          <a:p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 err="1" smtClean="0"/>
              <a:t>starcov</a:t>
            </a:r>
            <a:r>
              <a:rPr lang="cs-CZ" dirty="0" smtClean="0"/>
              <a:t>-ch tvářích stékaly proudy leskl-ch slz.</a:t>
            </a:r>
          </a:p>
          <a:p>
            <a:endParaRPr lang="cs-CZ" dirty="0" smtClean="0"/>
          </a:p>
          <a:p>
            <a:r>
              <a:rPr lang="cs-CZ" dirty="0" smtClean="0"/>
              <a:t>Ze </a:t>
            </a:r>
            <a:r>
              <a:rPr lang="cs-CZ" dirty="0" err="1" smtClean="0"/>
              <a:t>strýčkov</a:t>
            </a:r>
            <a:r>
              <a:rPr lang="cs-CZ" dirty="0" smtClean="0"/>
              <a:t>- návštěvy mám radost.</a:t>
            </a:r>
          </a:p>
          <a:p>
            <a:endParaRPr lang="cs-CZ" dirty="0" smtClean="0"/>
          </a:p>
          <a:p>
            <a:r>
              <a:rPr lang="cs-CZ" dirty="0" smtClean="0"/>
              <a:t>Manželé </a:t>
            </a:r>
            <a:r>
              <a:rPr lang="cs-CZ" dirty="0" err="1" smtClean="0"/>
              <a:t>Procházkov</a:t>
            </a:r>
            <a:r>
              <a:rPr lang="cs-CZ" dirty="0" smtClean="0"/>
              <a:t>- se omluvili.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76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 </a:t>
            </a:r>
            <a:r>
              <a:rPr lang="cs-CZ" dirty="0" smtClean="0"/>
              <a:t>tatínkov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aktovky </a:t>
            </a:r>
            <a:r>
              <a:rPr lang="cs-CZ" dirty="0"/>
              <a:t>vypadla smlouva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Rád </a:t>
            </a:r>
            <a:r>
              <a:rPr lang="cs-CZ" dirty="0"/>
              <a:t>si přečtu </a:t>
            </a:r>
            <a:r>
              <a:rPr lang="cs-CZ" dirty="0" smtClean="0"/>
              <a:t>cestovatelov</a:t>
            </a:r>
            <a:r>
              <a:rPr lang="cs-CZ" dirty="0" smtClean="0">
                <a:solidFill>
                  <a:srgbClr val="FF0000"/>
                </a:solidFill>
              </a:rPr>
              <a:t>y </a:t>
            </a:r>
            <a:r>
              <a:rPr lang="cs-CZ" dirty="0" smtClean="0"/>
              <a:t>poznámky.</a:t>
            </a:r>
          </a:p>
          <a:p>
            <a:endParaRPr lang="cs-CZ" dirty="0"/>
          </a:p>
          <a:p>
            <a:r>
              <a:rPr lang="cs-CZ" dirty="0"/>
              <a:t>Po </a:t>
            </a:r>
            <a:r>
              <a:rPr lang="cs-CZ" dirty="0" smtClean="0"/>
              <a:t>starcov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 </a:t>
            </a:r>
            <a:r>
              <a:rPr lang="cs-CZ" dirty="0"/>
              <a:t>tvářích stékaly proudy </a:t>
            </a:r>
            <a:r>
              <a:rPr lang="cs-CZ" dirty="0" smtClean="0"/>
              <a:t>leskl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 </a:t>
            </a:r>
            <a:r>
              <a:rPr lang="cs-CZ" dirty="0"/>
              <a:t>slz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Ze strýčkov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návštěvy mám radost.</a:t>
            </a:r>
          </a:p>
          <a:p>
            <a:endParaRPr lang="cs-CZ" dirty="0" smtClean="0"/>
          </a:p>
          <a:p>
            <a:r>
              <a:rPr lang="cs-CZ" dirty="0" smtClean="0"/>
              <a:t>Manželé Procházkov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se </a:t>
            </a:r>
            <a:r>
              <a:rPr lang="cs-CZ" dirty="0"/>
              <a:t>omluvili.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37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KRAUSOVÁ, Zdeňka a Renata TERŠOVÁ. Český jazyk pro 6. ročník základní školy a primu víceletého gymnázia. 1. vyd. Plzeň: Fraus, 2003, 136 s</a:t>
            </a:r>
            <a:r>
              <a:rPr lang="cs-CZ"/>
              <a:t>. </a:t>
            </a:r>
            <a:r>
              <a:rPr lang="cs-CZ" smtClean="0"/>
              <a:t>            ISBN </a:t>
            </a:r>
            <a:r>
              <a:rPr lang="cs-CZ" dirty="0"/>
              <a:t>80-723-8206-3. </a:t>
            </a:r>
          </a:p>
          <a:p>
            <a:r>
              <a:rPr lang="cs-CZ" dirty="0" smtClean="0"/>
              <a:t>Vlastní zdroje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000" dirty="0" smtClean="0"/>
              <a:t>Autorem materiálu a všech jeho částí, není-li uvedeno jinak, je Mgr. Kateřina Palečková.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9238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185</TotalTime>
  <Words>435</Words>
  <Application>Microsoft Office PowerPoint</Application>
  <PresentationFormat>Předvádění na obrazovce (4:3)</PresentationFormat>
  <Paragraphs>143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Anotace</vt:lpstr>
      <vt:lpstr>Přídavná jména  přivlastňovací</vt:lpstr>
      <vt:lpstr>Rozhodni, zda  se jedná o podstatné jméno nebo o přídavné jméno.</vt:lpstr>
      <vt:lpstr>Řešení</vt:lpstr>
      <vt:lpstr>Určete </vt:lpstr>
      <vt:lpstr>Řešení</vt:lpstr>
      <vt:lpstr>Spoj a utvoř přídavná jména přivlastňovací.</vt:lpstr>
      <vt:lpstr>Řešení</vt:lpstr>
      <vt:lpstr>Doplň i/y.</vt:lpstr>
      <vt:lpstr>Řešení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24</cp:revision>
  <dcterms:created xsi:type="dcterms:W3CDTF">2012-07-06T18:17:29Z</dcterms:created>
  <dcterms:modified xsi:type="dcterms:W3CDTF">2013-05-17T11:40:03Z</dcterms:modified>
</cp:coreProperties>
</file>