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60" r:id="rId4"/>
    <p:sldId id="256" r:id="rId5"/>
    <p:sldId id="259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56" autoAdjust="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78CD49-E307-44AA-9702-838AF6CFF194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D8C9AC-B087-4A0D-97E1-5E5F300FA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8C9AC-B087-4A0D-97E1-5E5F300FA31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a/Schopenhauer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Schopenhauer.jpg" TargetMode="Externa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chopenhauer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VY_32_INOVACE_326.FIL.34</a:t>
            </a:r>
          </a:p>
          <a:p>
            <a:pPr algn="ctr">
              <a:spcBef>
                <a:spcPts val="300"/>
              </a:spcBef>
            </a:pPr>
            <a:r>
              <a:rPr lang="cs-CZ" dirty="0" err="1" smtClean="0"/>
              <a:t>Arthur</a:t>
            </a:r>
            <a:r>
              <a:rPr lang="cs-CZ" dirty="0" smtClean="0"/>
              <a:t> </a:t>
            </a:r>
            <a:r>
              <a:rPr lang="cs-CZ" dirty="0" err="1" smtClean="0"/>
              <a:t>Schopenhauer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/>
          </a:bodyPr>
          <a:lstStyle/>
          <a:p>
            <a:pPr algn="just"/>
            <a:r>
              <a:rPr lang="cs-CZ" sz="2200" b="1" u="sng" dirty="0" smtClean="0"/>
              <a:t>Číslo projektu:</a:t>
            </a:r>
            <a:r>
              <a:rPr lang="cs-CZ" sz="2200" dirty="0" smtClean="0"/>
              <a:t> </a:t>
            </a:r>
            <a:r>
              <a:rPr lang="cs-CZ" sz="2200" dirty="0" err="1" smtClean="0"/>
              <a:t>CZ.1.07</a:t>
            </a:r>
            <a:r>
              <a:rPr lang="cs-CZ" sz="2200" dirty="0" smtClean="0"/>
              <a:t>/1.5.00/34.0744</a:t>
            </a:r>
          </a:p>
          <a:p>
            <a:pPr algn="just"/>
            <a:r>
              <a:rPr lang="cs-CZ" sz="2200" b="1" u="sng" dirty="0"/>
              <a:t>Šablona</a:t>
            </a:r>
            <a:r>
              <a:rPr lang="cs-CZ" sz="2200" dirty="0"/>
              <a:t>: </a:t>
            </a:r>
            <a:r>
              <a:rPr lang="cs-CZ" sz="2200" dirty="0" err="1" smtClean="0"/>
              <a:t>VY_32_INOVACE</a:t>
            </a:r>
            <a:endParaRPr lang="cs-CZ" sz="2200" dirty="0" smtClean="0"/>
          </a:p>
          <a:p>
            <a:pPr algn="just"/>
            <a:r>
              <a:rPr lang="cs-CZ" sz="2200" b="1" u="sng" dirty="0" smtClean="0"/>
              <a:t>Číslo </a:t>
            </a:r>
            <a:r>
              <a:rPr lang="cs-CZ" sz="2200" b="1" u="sng" dirty="0"/>
              <a:t>DUMU</a:t>
            </a:r>
            <a:r>
              <a:rPr lang="cs-CZ" sz="2200" dirty="0"/>
              <a:t>: </a:t>
            </a:r>
            <a:r>
              <a:rPr lang="cs-CZ" sz="2200" dirty="0" smtClean="0"/>
              <a:t>326.FIL.34</a:t>
            </a:r>
            <a:endParaRPr lang="cs-CZ" sz="2200" dirty="0"/>
          </a:p>
          <a:p>
            <a:pPr algn="just"/>
            <a:r>
              <a:rPr lang="cs-CZ" sz="2200" b="1" u="sng" dirty="0"/>
              <a:t>Předmět</a:t>
            </a:r>
            <a:r>
              <a:rPr lang="cs-CZ" sz="2200" dirty="0"/>
              <a:t>: </a:t>
            </a:r>
            <a:r>
              <a:rPr lang="cs-CZ" sz="2200" dirty="0" smtClean="0"/>
              <a:t>Filozofie</a:t>
            </a:r>
            <a:endParaRPr lang="cs-CZ" sz="2200" dirty="0"/>
          </a:p>
          <a:p>
            <a:pPr algn="just"/>
            <a:r>
              <a:rPr lang="cs-CZ" sz="2200" b="1" u="sng" dirty="0" smtClean="0"/>
              <a:t>Název materiálu</a:t>
            </a:r>
            <a:r>
              <a:rPr lang="cs-CZ" sz="2200" dirty="0" smtClean="0"/>
              <a:t>: </a:t>
            </a:r>
            <a:r>
              <a:rPr lang="cs-CZ" sz="2200" dirty="0" err="1" smtClean="0"/>
              <a:t>Arthur</a:t>
            </a:r>
            <a:r>
              <a:rPr lang="cs-CZ" sz="2200" dirty="0" smtClean="0"/>
              <a:t> </a:t>
            </a:r>
            <a:r>
              <a:rPr lang="cs-CZ" sz="2200" dirty="0" err="1" smtClean="0"/>
              <a:t>Schopenhauer</a:t>
            </a:r>
            <a:endParaRPr lang="cs-CZ" sz="2200" dirty="0" smtClean="0"/>
          </a:p>
          <a:p>
            <a:pPr algn="just"/>
            <a:r>
              <a:rPr lang="cs-CZ" sz="2200" b="1" u="sng" dirty="0" smtClean="0"/>
              <a:t>Autor</a:t>
            </a:r>
            <a:r>
              <a:rPr lang="cs-CZ" sz="2200" dirty="0" smtClean="0"/>
              <a:t>: </a:t>
            </a:r>
            <a:r>
              <a:rPr lang="cs-CZ" sz="2200" dirty="0" err="1" smtClean="0"/>
              <a:t>PaedDr.Marian</a:t>
            </a:r>
            <a:r>
              <a:rPr lang="cs-CZ" sz="2200" dirty="0" smtClean="0"/>
              <a:t> </a:t>
            </a:r>
            <a:r>
              <a:rPr lang="cs-CZ" sz="2200" dirty="0" err="1" smtClean="0"/>
              <a:t>Gurka</a:t>
            </a:r>
            <a:endParaRPr lang="cs-CZ" sz="2200" dirty="0" smtClean="0"/>
          </a:p>
          <a:p>
            <a:pPr algn="just"/>
            <a:r>
              <a:rPr lang="cs-CZ" sz="2200" b="1" u="sng" dirty="0" smtClean="0"/>
              <a:t>Formát</a:t>
            </a:r>
            <a:r>
              <a:rPr lang="cs-CZ" sz="2200" dirty="0" smtClean="0"/>
              <a:t>: Prezentace Microsoft </a:t>
            </a:r>
            <a:r>
              <a:rPr lang="cs-CZ" sz="2200" dirty="0" err="1" smtClean="0"/>
              <a:t>Powerpoint</a:t>
            </a:r>
            <a:r>
              <a:rPr lang="cs-CZ" sz="2200" dirty="0" smtClean="0"/>
              <a:t> </a:t>
            </a:r>
          </a:p>
          <a:p>
            <a:pPr algn="just"/>
            <a:r>
              <a:rPr lang="cs-CZ" sz="2200" b="1" u="sng" dirty="0" smtClean="0"/>
              <a:t>Velikost</a:t>
            </a:r>
            <a:r>
              <a:rPr lang="cs-CZ" sz="2200" dirty="0" smtClean="0"/>
              <a:t>: </a:t>
            </a:r>
            <a:r>
              <a:rPr lang="cs-CZ" sz="2200" dirty="0" smtClean="0"/>
              <a:t>232 </a:t>
            </a:r>
            <a:r>
              <a:rPr lang="cs-CZ" sz="2200" dirty="0" smtClean="0"/>
              <a:t>kB</a:t>
            </a:r>
          </a:p>
          <a:p>
            <a:pPr algn="just"/>
            <a:r>
              <a:rPr lang="cs-CZ" sz="2200" b="1" u="sng" dirty="0" smtClean="0"/>
              <a:t>Stupeň a typ vzdělávání</a:t>
            </a:r>
            <a:r>
              <a:rPr lang="cs-CZ" sz="2200" dirty="0" smtClean="0"/>
              <a:t>: SŠ – odborné vzdělávání</a:t>
            </a:r>
          </a:p>
          <a:p>
            <a:pPr algn="just"/>
            <a:r>
              <a:rPr lang="cs-CZ" sz="2200" b="1" u="sng" dirty="0" smtClean="0"/>
              <a:t>Licence k obrazovému materiálu</a:t>
            </a:r>
            <a:r>
              <a:rPr lang="cs-CZ" sz="2200" dirty="0" smtClean="0"/>
              <a:t>: </a:t>
            </a:r>
            <a:r>
              <a:rPr lang="cs-CZ" sz="2000" dirty="0" smtClean="0"/>
              <a:t>CC BY,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CC BY-SA</a:t>
            </a:r>
            <a:endParaRPr lang="cs-CZ" sz="2000" dirty="0" smtClean="0"/>
          </a:p>
          <a:p>
            <a:pPr algn="just"/>
            <a:r>
              <a:rPr lang="cs-CZ" sz="2200" b="1" u="sng" dirty="0" smtClean="0"/>
              <a:t>Datum vytvoření</a:t>
            </a:r>
            <a:r>
              <a:rPr lang="cs-CZ" sz="2200" dirty="0" smtClean="0"/>
              <a:t>: 04. 06. 2013</a:t>
            </a:r>
          </a:p>
          <a:p>
            <a:pPr algn="just"/>
            <a:r>
              <a:rPr lang="cs-CZ" sz="2200" b="1" u="sng" dirty="0" smtClean="0"/>
              <a:t>Klíčová slova</a:t>
            </a:r>
            <a:r>
              <a:rPr lang="cs-CZ" sz="2200" dirty="0" smtClean="0"/>
              <a:t>: </a:t>
            </a:r>
            <a:r>
              <a:rPr lang="cs-CZ" sz="2200" dirty="0" err="1" smtClean="0"/>
              <a:t>Schopenhauer</a:t>
            </a:r>
            <a:r>
              <a:rPr lang="cs-CZ" sz="2200" dirty="0" smtClean="0"/>
              <a:t>, vůle, vědomí, iracionalismus</a:t>
            </a:r>
          </a:p>
          <a:p>
            <a:pPr algn="just"/>
            <a:r>
              <a:rPr lang="cs-CZ" sz="2200" b="1" u="sng" dirty="0" smtClean="0"/>
              <a:t>Anotace</a:t>
            </a:r>
            <a:r>
              <a:rPr lang="cs-CZ" sz="2200" dirty="0" smtClean="0"/>
              <a:t>: Prezentace slouží k pochopení základních myšlenek německého filozofa </a:t>
            </a:r>
            <a:r>
              <a:rPr lang="cs-CZ" sz="2200" dirty="0" err="1" smtClean="0"/>
              <a:t>Arthura</a:t>
            </a:r>
            <a:r>
              <a:rPr lang="cs-CZ" sz="2200" dirty="0" smtClean="0"/>
              <a:t> </a:t>
            </a:r>
            <a:r>
              <a:rPr lang="cs-CZ" sz="2200" dirty="0" err="1" smtClean="0"/>
              <a:t>Schopenhauera</a:t>
            </a:r>
            <a:endParaRPr lang="cs-CZ" sz="22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chopenhaue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620688"/>
            <a:ext cx="3312368" cy="412461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55776" y="5873115"/>
            <a:ext cx="331236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Zdroj: </a:t>
            </a:r>
            <a:r>
              <a:rPr lang="cs-CZ" sz="1000" dirty="0" smtClean="0">
                <a:hlinkClick r:id="rId5"/>
              </a:rPr>
              <a:t>http://cs.wikipedia.org/wiki/Soubor:Schopenhauer.jpg</a:t>
            </a:r>
            <a:endParaRPr lang="cs-CZ" sz="1000" dirty="0" smtClean="0"/>
          </a:p>
          <a:p>
            <a:pPr algn="ctr"/>
            <a:r>
              <a:rPr lang="cs-CZ" sz="1000" dirty="0" smtClean="0"/>
              <a:t>Tvůrce: </a:t>
            </a:r>
            <a:r>
              <a:rPr lang="cs-CZ" sz="1000" dirty="0" err="1" smtClean="0"/>
              <a:t>Jules</a:t>
            </a:r>
            <a:r>
              <a:rPr lang="cs-CZ" sz="1000" dirty="0" smtClean="0"/>
              <a:t> </a:t>
            </a:r>
            <a:r>
              <a:rPr lang="cs-CZ" sz="1000" dirty="0" err="1" smtClean="0"/>
              <a:t>Lunteschütz</a:t>
            </a:r>
            <a:r>
              <a:rPr lang="cs-CZ" sz="1000" dirty="0" smtClean="0"/>
              <a:t> (1822–1893)</a:t>
            </a:r>
          </a:p>
          <a:p>
            <a:pPr algn="ctr"/>
            <a:r>
              <a:rPr lang="cs-CZ" sz="1000" dirty="0" smtClean="0"/>
              <a:t>Zdroj/Fotograf: neznámý</a:t>
            </a:r>
          </a:p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188640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solidFill>
                  <a:schemeClr val="tx2">
                    <a:lumMod val="75000"/>
                  </a:schemeClr>
                </a:solidFill>
              </a:rPr>
              <a:t>Arthur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tx2">
                    <a:lumMod val="75000"/>
                  </a:schemeClr>
                </a:solidFill>
              </a:rPr>
              <a:t>Schopenhauer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(1788-1860)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4725144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„Svět, v němž žijeme, závisí především na tom, jak se naň sami díváme. Poněvadž vše existuje pouze v našem vědomí, nejdůležitější pro každého je konstituce jeho vědomí.“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0000"/>
            <a:ext cx="8229600" cy="5112568"/>
          </a:xfrm>
        </p:spPr>
        <p:txBody>
          <a:bodyPr anchor="ctr">
            <a:normAutofit fontScale="90000"/>
          </a:bodyPr>
          <a:lstStyle/>
          <a:p>
            <a:pPr marL="285750" indent="-285750" algn="l"/>
            <a:r>
              <a:rPr lang="cs-CZ" sz="2700" b="1" dirty="0" smtClean="0">
                <a:solidFill>
                  <a:schemeClr val="tx2"/>
                </a:solidFill>
              </a:rPr>
              <a:t>			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Osobnost </a:t>
            </a:r>
            <a:r>
              <a:rPr lang="cs-CZ" sz="2200" b="1" dirty="0" err="1" smtClean="0">
                <a:solidFill>
                  <a:schemeClr val="tx2">
                    <a:lumMod val="75000"/>
                  </a:schemeClr>
                </a:solidFill>
              </a:rPr>
              <a:t>Arthura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200" b="1" dirty="0" err="1" smtClean="0">
                <a:solidFill>
                  <a:schemeClr val="tx2">
                    <a:lumMod val="75000"/>
                  </a:schemeClr>
                </a:solidFill>
              </a:rPr>
              <a:t>Schopenhauera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 - pesimista, cynik, nedůvěřivec, trpící často strachem a zlými představami </a:t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- bál se svěřit svůj krk holiči, spal s nabitou pistolí na nočním stolku, dýmky si zamykal</a:t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- neměl rád hluk – podle něj je kvantita hluku, kterou kdo snese, v obráceném poměru k jeho duševní kvalitě</a:t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- samotář, přesvědčený o své neuznané velikosti, dočkal se uznání po roce 1848 hlavně u středních vrstev – právníků, lékařů, obchodníků</a:t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- dva roky před smrtí byl na své sedmdesátiny  zahrnut gratulacemi z celé Evropy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2700" b="1" dirty="0" smtClean="0">
                <a:solidFill>
                  <a:schemeClr val="tx2"/>
                </a:solidFill>
              </a:rPr>
              <a:t> 	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Filozofické založení </a:t>
            </a:r>
            <a:r>
              <a:rPr lang="cs-CZ" sz="2200" b="1" dirty="0" err="1" smtClean="0">
                <a:solidFill>
                  <a:schemeClr val="tx2">
                    <a:lumMod val="75000"/>
                  </a:schemeClr>
                </a:solidFill>
              </a:rPr>
              <a:t>Arthura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200" b="1" dirty="0" err="1" smtClean="0">
                <a:solidFill>
                  <a:schemeClr val="tx2">
                    <a:lumMod val="75000"/>
                  </a:schemeClr>
                </a:solidFill>
              </a:rPr>
              <a:t>Schopenhauera</a:t>
            </a:r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>-</a:t>
            </a: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ve svých názorech vychází i z buddhismu a </a:t>
            </a:r>
            <a:r>
              <a:rPr lang="cs-CZ" sz="1200" b="1" i="1" dirty="0" err="1" smtClean="0">
                <a:solidFill>
                  <a:schemeClr val="bg2">
                    <a:lumMod val="25000"/>
                  </a:schemeClr>
                </a:solidFill>
              </a:rPr>
              <a:t>Immanuela</a:t>
            </a: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 Kanta</a:t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-nejsme svobodní v myšlení a jednání, jsme otroky </a:t>
            </a:r>
            <a:r>
              <a:rPr lang="cs-CZ" sz="1200" b="1" i="1" dirty="0" smtClean="0"/>
              <a:t>nevědomé vůle</a:t>
            </a: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- viditelný svět je pouhé zdání, do jeho podstaty pronikneme vůlí, vše živé je vůle k životu</a:t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-svět je zdánlivý – </a:t>
            </a:r>
            <a:r>
              <a:rPr lang="cs-CZ" sz="1200" b="1" i="1" dirty="0" smtClean="0"/>
              <a:t>neznáme Slunce, ale oko, které vidí Slunce</a:t>
            </a: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/>
              <a:t>-je iracionalistou, voluntaristou, odmítá materialismus</a:t>
            </a: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-„Materialista je baron Prášil, který spadl s koněm do vody, nohama vytahuje koně a sebe rukama za cop.“</a:t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/>
              <a:t>-„Jak můžeme prohlásit ducha za hmotu, když známe hmotu jen skrze ducha?“</a:t>
            </a: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-k reálné podstatě věcí se nikdy nedostaneme zvenčí – </a:t>
            </a:r>
            <a:r>
              <a:rPr lang="cs-CZ" sz="1200" b="1" i="1" dirty="0" smtClean="0"/>
              <a:t>jsme jako ten, kdo obchází pevnost, nenajde vchod a vidí jenom fasádu</a:t>
            </a: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/>
              <a:t>-podstatu světa hledejme ve svém vědomí </a:t>
            </a: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8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8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8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8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8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8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2195736" y="5877272"/>
            <a:ext cx="6400800" cy="1752600"/>
          </a:xfrm>
          <a:noFill/>
        </p:spPr>
        <p:txBody>
          <a:bodyPr/>
          <a:lstStyle/>
          <a:p>
            <a:endParaRPr lang="cs-CZ" dirty="0" smtClean="0"/>
          </a:p>
          <a:p>
            <a:endParaRPr lang="cs-CZ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6000" y="540000"/>
            <a:ext cx="7560840" cy="78021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Svět jako představa</a:t>
            </a:r>
          </a:p>
          <a:p>
            <a:endParaRPr lang="cs-CZ" sz="1100" dirty="0" smtClean="0"/>
          </a:p>
          <a:p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- AS si představuje svět jako vůli (základem všeho je </a:t>
            </a:r>
            <a:r>
              <a:rPr lang="cs-CZ" sz="1100" b="1" i="1" dirty="0" err="1" smtClean="0"/>
              <a:t>pravůle</a:t>
            </a: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), proto je </a:t>
            </a:r>
            <a:r>
              <a:rPr lang="cs-CZ" sz="1100" b="1" i="1" dirty="0" smtClean="0"/>
              <a:t>neustálý boj a utrpení</a:t>
            </a:r>
          </a:p>
          <a:p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vnější svět poznáváme pouze svými smysly a představami (viz Kant)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 hlavní věcí pro způsob bytí člověka je to, co probíhá v člověku samém, a to, co leží mimo, má na nás jen zprostředkovaný vliv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/>
              <a:t> svět, v němž každý žije, závisí především na tom, jak jej dotyčný chápe</a:t>
            </a:r>
          </a:p>
          <a:p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1100" dirty="0" smtClean="0"/>
          </a:p>
          <a:p>
            <a:pPr algn="ctr"/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Svět jako vůle</a:t>
            </a:r>
          </a:p>
          <a:p>
            <a:endParaRPr lang="cs-CZ" sz="1100" dirty="0" smtClean="0"/>
          </a:p>
          <a:p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- </a:t>
            </a:r>
            <a:r>
              <a:rPr lang="cs-CZ" sz="1100" b="1" i="1" dirty="0" smtClean="0"/>
              <a:t>„Pod vědomým intelektem je vědomá nebo nevědomá vůle, stále snaživá životní síla.“</a:t>
            </a:r>
          </a:p>
          <a:p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1100" b="1" i="1" dirty="0" smtClean="0"/>
              <a:t>- vůle je „…silný slepec, který nese na svých bedrech mrzáka, jenž vidí…“ (rozum)</a:t>
            </a:r>
          </a:p>
          <a:p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- lidé jsou jenom zdánlivě přitahováni něčím, co je před nimi, </a:t>
            </a:r>
            <a:r>
              <a:rPr lang="cs-CZ" sz="1100" b="1" i="1" dirty="0" smtClean="0"/>
              <a:t>ve skutečnosti je žene vůle k životu</a:t>
            </a:r>
          </a:p>
          <a:p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- logika je neužitečná, pokud chceš někoho přesvědčit, apeluj na zájem, touhu, nikoliv na vůli</a:t>
            </a:r>
          </a:p>
          <a:p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- </a:t>
            </a:r>
            <a:r>
              <a:rPr lang="cs-CZ" sz="1100" b="1" i="1" dirty="0" smtClean="0"/>
              <a:t>„Nikdo není tak podroben omylům, jako ten, kdo jedná s rozvahou.“</a:t>
            </a:r>
          </a:p>
          <a:p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- příčinou touhy po potravě, lásce, dětech…je </a:t>
            </a:r>
            <a:r>
              <a:rPr lang="cs-CZ" sz="1100" b="1" i="1" dirty="0" smtClean="0"/>
              <a:t>vůle k životu</a:t>
            </a: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, lidé jsou poháněni instinkty, </a:t>
            </a:r>
            <a:r>
              <a:rPr lang="cs-CZ" sz="1100" b="1" i="1" dirty="0" smtClean="0"/>
              <a:t>rozum slouží vůli</a:t>
            </a: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. Vůle je neměnitelný    základ ducha, základní orgán myšlení, </a:t>
            </a:r>
            <a:r>
              <a:rPr lang="cs-CZ" sz="1100" b="1" i="1" dirty="0" smtClean="0"/>
              <a:t>vůle určuje i charakter</a:t>
            </a:r>
          </a:p>
          <a:p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1100" b="1" i="1" dirty="0" smtClean="0"/>
              <a:t>- tělo člověka je objektivovaná vůle</a:t>
            </a: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, části těla odpovídají jednotlivým žádostem: pohlavní orgány jsou objektivovaný pohlavní pud, zuby a trávicí soustava objektivovaný hlad…</a:t>
            </a:r>
          </a:p>
          <a:p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1100" b="1" i="1" dirty="0" smtClean="0"/>
              <a:t>- vůle se nikdy neunaví, pracuje i ve spánku, spánek nám posiluje mozek, největší potřebu spánku mají duševně pracující lidé </a:t>
            </a: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(spánek ale nemáme protahovat zbytečně – pak je ztrátou času)</a:t>
            </a:r>
          </a:p>
          <a:p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- vůle překonává smrt tím, že plodíme potomky</a:t>
            </a:r>
          </a:p>
          <a:p>
            <a:endParaRPr lang="cs-CZ" sz="14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14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14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14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14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  <a:endParaRPr lang="cs-CZ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6000" y="908720"/>
            <a:ext cx="7704856" cy="69403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Subjektivita vnímání světa a štěstí, požitek a nuda</a:t>
            </a:r>
          </a:p>
          <a:p>
            <a:endParaRPr lang="cs-CZ" dirty="0" smtClean="0"/>
          </a:p>
          <a:p>
            <a:endParaRPr lang="cs-CZ" b="1" i="1" dirty="0" smtClean="0"/>
          </a:p>
          <a:p>
            <a:pPr>
              <a:buFontTx/>
              <a:buChar char="-"/>
            </a:pPr>
            <a:r>
              <a:rPr lang="cs-CZ" sz="1100" b="1" i="1" u="sng" dirty="0" smtClean="0"/>
              <a:t>hlubší příčiny štěstí jsou v nás než ve věcech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 každá skutečnost má dvě poloviny – subjekt a objekt, každý trčí ve svém vědomí jako ve své kůži a žije bezprostředně jen v něm – nelze mu proto z vnějšku příliš pomoci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 všechna nádhera a požitky, odrážející se v tupém vědomí hlupáka, jsou velmi chudé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 ze své individuality nemůže nikdo vystoupit, život člověka je hodně variací na jedno téma (naše subjektivita je totiž v podstatě neměnná)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/>
              <a:t> individualitou člověka je určena předem míra jeho možného štěstí, nejdůležitější je to, co jsme – osobnost</a:t>
            </a: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, nemůže nám být odňata, není podřízena osudu, </a:t>
            </a:r>
            <a:r>
              <a:rPr lang="cs-CZ" sz="1100" b="1" i="1" u="sng" dirty="0" smtClean="0"/>
              <a:t>mnohem více je důležité to, co člověk je, než to, co má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/>
              <a:t>nejvyšší a nejtrvalejší požitky jsou duchovní, při vnitřním bohatství nežádáme od osudu příliš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 duchaplný člověk se výborně baví i v osamělosti se svými vlastními myšlenkami a fantaziemi, ale hlupák se nudy nezbaví ani střídáním společností, divadel a rozkoší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/>
              <a:t> i Sokrates: „Kolik toho existuje, co nemám za nutné.“ </a:t>
            </a: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(údajně při pohledu na luxusní zboží)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/>
              <a:t> nešťastní jsme, pokud nevyužijeme svých schopností, třeba když špatně zvolíme profesi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/>
              <a:t> ne to, co věci objektivně a skutečně jsou, nýbrž </a:t>
            </a:r>
            <a:r>
              <a:rPr lang="cs-CZ" sz="1100" b="1" i="1" u="sng" dirty="0" smtClean="0"/>
              <a:t>co jsou pro nás, v našem pojetí, </a:t>
            </a:r>
            <a:r>
              <a:rPr lang="cs-CZ" sz="1100" b="1" i="1" dirty="0" smtClean="0"/>
              <a:t>nás dělá šťastnými či nešťastnými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/>
              <a:t> i </a:t>
            </a:r>
            <a:r>
              <a:rPr lang="cs-CZ" sz="1100" b="1" i="1" dirty="0" err="1" smtClean="0"/>
              <a:t>Epiktétos</a:t>
            </a:r>
            <a:r>
              <a:rPr lang="cs-CZ" sz="1100" b="1" i="1" dirty="0" smtClean="0"/>
              <a:t>: „Lidmi nehýbají věci, ale mínění o věcech.“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/>
              <a:t> devět desetin našeho štěstí spočívá ve zdraví</a:t>
            </a:r>
          </a:p>
          <a:p>
            <a:endParaRPr lang="cs-CZ" sz="1200" dirty="0" smtClean="0"/>
          </a:p>
          <a:p>
            <a:pPr>
              <a:buFontTx/>
              <a:buChar char="-"/>
            </a:pPr>
            <a:endParaRPr lang="cs-CZ" sz="1200" dirty="0" smtClean="0"/>
          </a:p>
          <a:p>
            <a:endParaRPr lang="cs-CZ" sz="1600" dirty="0" smtClean="0"/>
          </a:p>
          <a:p>
            <a:pPr>
              <a:buFontTx/>
              <a:buChar char="-"/>
            </a:pPr>
            <a:endParaRPr lang="cs-CZ" sz="1200" dirty="0" smtClean="0"/>
          </a:p>
          <a:p>
            <a:endParaRPr lang="cs-CZ" sz="1200" dirty="0" smtClean="0"/>
          </a:p>
          <a:p>
            <a:endParaRPr lang="cs-CZ" sz="1600" dirty="0" smtClean="0"/>
          </a:p>
          <a:p>
            <a:endParaRPr lang="cs-CZ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6000" y="836712"/>
            <a:ext cx="7632848" cy="48013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Zdraví, peníze, bolest a nuda</a:t>
            </a:r>
          </a:p>
          <a:p>
            <a:endParaRPr lang="cs-CZ" sz="1100" dirty="0" smtClean="0"/>
          </a:p>
          <a:p>
            <a:pPr>
              <a:buFontTx/>
              <a:buChar char="-"/>
            </a:pPr>
            <a:r>
              <a:rPr lang="cs-CZ" sz="1100" b="1" i="1" dirty="0" smtClean="0"/>
              <a:t> máme se v životě vyvarovat všech prudkých změn a hnutí mysli a dvě hodiny denně se hýbat na „čerstvém vzduchu“, </a:t>
            </a: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jinak nezůstaneme zdraví – naše životní procesy vyžadují k dobrému průběhu právě pohyb celku i částí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/>
              <a:t>i Aristoteles: „Život spočívá v pohybu a má v něm svou podstatu.“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/>
              <a:t> „vnitřní pohyb“ – např. rozčílení se, potřebuje podporu vnějšího pohybu </a:t>
            </a: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(důležité při prevenci škodlivých účinků stresu)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/>
              <a:t>  je nesmyslná touha po hmotných statcích: peníze uspokojují všechny žádosti, ale musíme umět proměnit všechny peníze v požitek – to je umění, které předpokládá moudrost a kulturu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/>
              <a:t> život vedeme mezi bolestí (bídou) a nudou, duchaplný člověk usiluje hlavně o bezbolestnost, klid a volný čas, žije v ústraní, velký duch volí samotu </a:t>
            </a: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– čím více je člověk kvalitní, tím méně potřebuje společnost, neboť si vystačí sám o sobě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 člověk nudící se hledá společnost a zábavu za každou cenu, prchá sám před sebou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 obyčejní lidé chtějí nějak </a:t>
            </a:r>
            <a:r>
              <a:rPr lang="cs-CZ" sz="1100" b="1" i="1" u="sng" dirty="0" smtClean="0">
                <a:solidFill>
                  <a:schemeClr val="bg2">
                    <a:lumMod val="25000"/>
                  </a:schemeClr>
                </a:solidFill>
              </a:rPr>
              <a:t>strávit</a:t>
            </a: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 čas, talentovaní chtějí času </a:t>
            </a:r>
            <a:r>
              <a:rPr lang="cs-CZ" sz="1100" b="1" i="1" u="sng" dirty="0" smtClean="0">
                <a:solidFill>
                  <a:schemeClr val="bg2">
                    <a:lumMod val="25000"/>
                  </a:schemeClr>
                </a:solidFill>
              </a:rPr>
              <a:t>využít</a:t>
            </a:r>
          </a:p>
          <a:p>
            <a:pPr>
              <a:buFontTx/>
              <a:buChar char="-"/>
            </a:pPr>
            <a:endParaRPr lang="cs-CZ" sz="1100" b="1" i="1" u="sng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 AS rozlišuje </a:t>
            </a:r>
            <a:r>
              <a:rPr lang="cs-CZ" sz="1100" b="1" i="1" dirty="0" smtClean="0"/>
              <a:t>tři základní fyziologické síly v člověku</a:t>
            </a: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, které působí jako zdroje požitků:</a:t>
            </a:r>
          </a:p>
          <a:p>
            <a:pPr>
              <a:buFontTx/>
              <a:buChar char="-"/>
            </a:pPr>
            <a:endParaRPr lang="cs-CZ" sz="11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228600" indent="-228600">
              <a:buFont typeface="+mj-lt"/>
              <a:buAutoNum type="arabicPeriod"/>
            </a:pP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Reprodukční síly - jídlo, pití, spánek a odpočinek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Iritabilita - sport, lov, válčení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100" b="1" i="1" dirty="0" smtClean="0">
                <a:solidFill>
                  <a:schemeClr val="bg2">
                    <a:lumMod val="25000"/>
                  </a:schemeClr>
                </a:solidFill>
              </a:rPr>
              <a:t>Senzibilita - vzdělávání, myšlení, objevování, čtení, filozofování – nejušlechtilejší druh požitků</a:t>
            </a:r>
          </a:p>
          <a:p>
            <a:pPr>
              <a:buFontTx/>
              <a:buChar char="-"/>
            </a:pPr>
            <a:endParaRPr lang="cs-CZ" sz="1100" u="sng" dirty="0" smtClean="0"/>
          </a:p>
          <a:p>
            <a:pPr>
              <a:buFontTx/>
              <a:buChar char="-"/>
            </a:pPr>
            <a:endParaRPr lang="cs-CZ" sz="1100" u="sng" dirty="0" smtClean="0"/>
          </a:p>
          <a:p>
            <a:pPr>
              <a:buFontTx/>
              <a:buChar char="-"/>
            </a:pPr>
            <a:endParaRPr lang="cs-CZ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755576" y="548680"/>
            <a:ext cx="734481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Otázky  a úkoly 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>Co je dle AS podstatou světa?</a:t>
            </a:r>
          </a:p>
          <a:p>
            <a:pPr marL="342900" indent="-342900">
              <a:buFont typeface="+mj-lt"/>
              <a:buAutoNum type="arabicPeriod"/>
            </a:pPr>
            <a:endParaRPr lang="cs-CZ" sz="12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>Vysvětli pojmy iracionalismus a voluntarismus.</a:t>
            </a:r>
          </a:p>
          <a:p>
            <a:pPr marL="342900" indent="-342900">
              <a:buFont typeface="+mj-lt"/>
              <a:buAutoNum type="arabicPeriod"/>
            </a:pPr>
            <a:endParaRPr lang="cs-CZ" sz="12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>Co si AS myslí o materialismu? Znáš nějaký výrok, který tento vztah vystihuje?</a:t>
            </a:r>
          </a:p>
          <a:p>
            <a:pPr marL="342900" indent="-342900">
              <a:buFont typeface="+mj-lt"/>
              <a:buAutoNum type="arabicPeriod"/>
            </a:pPr>
            <a:endParaRPr lang="cs-CZ" sz="12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>Jaký vztah je mezi rozumem a vůlí?</a:t>
            </a:r>
          </a:p>
          <a:p>
            <a:pPr marL="342900" indent="-342900">
              <a:buFont typeface="+mj-lt"/>
              <a:buAutoNum type="arabicPeriod"/>
            </a:pPr>
            <a:endParaRPr lang="cs-CZ" sz="12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>Kde máme hledat zdroj štěstí?</a:t>
            </a:r>
          </a:p>
          <a:p>
            <a:pPr marL="342900" indent="-342900">
              <a:buFont typeface="+mj-lt"/>
              <a:buAutoNum type="arabicPeriod"/>
            </a:pPr>
            <a:endParaRPr lang="cs-CZ" sz="12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>Z čeho plyne největší požitek?</a:t>
            </a:r>
          </a:p>
          <a:p>
            <a:pPr marL="342900" indent="-342900">
              <a:buFont typeface="+mj-lt"/>
              <a:buAutoNum type="arabicPeriod"/>
            </a:pPr>
            <a:endParaRPr lang="cs-CZ" sz="12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>Jak se AS dívá na zábavu, společnost, případně samotu člověka?</a:t>
            </a:r>
          </a:p>
          <a:p>
            <a:pPr marL="342900" indent="-342900">
              <a:buFont typeface="+mj-lt"/>
              <a:buAutoNum type="arabicPeriod"/>
            </a:pPr>
            <a:endParaRPr lang="cs-CZ" sz="12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>Dává AS nějakou radu pro dobré zdraví člověka?</a:t>
            </a:r>
          </a:p>
          <a:p>
            <a:pPr marL="342900" indent="-342900">
              <a:buFont typeface="+mj-lt"/>
              <a:buAutoNum type="arabicPeriod"/>
            </a:pPr>
            <a:endParaRPr lang="cs-CZ" sz="12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>Jaký názor má na peníze a jejich roli v životě lidí?</a:t>
            </a:r>
          </a:p>
          <a:p>
            <a:pPr marL="342900" indent="-342900">
              <a:buFont typeface="+mj-lt"/>
              <a:buAutoNum type="arabicPeriod"/>
            </a:pPr>
            <a:endParaRPr lang="cs-CZ" sz="12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>Které „fyziologické síly“ v nás rozlišuje, jak je uspokojujeme a co nám přinášejí?</a:t>
            </a:r>
          </a:p>
          <a:p>
            <a:pPr marL="342900" indent="-342900">
              <a:buFont typeface="+mj-lt"/>
              <a:buAutoNum type="arabicPeriod"/>
            </a:pP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6000" y="836712"/>
            <a:ext cx="6768752" cy="58015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Použité zdroje:</a:t>
            </a:r>
          </a:p>
          <a:p>
            <a:endParaRPr lang="cs-CZ" sz="1100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ea typeface="Times New Roman" pitchFamily="18" charset="0"/>
                <a:cs typeface="Arial" pitchFamily="34" charset="0"/>
              </a:rPr>
              <a:t>1. </a:t>
            </a:r>
            <a:r>
              <a:rPr lang="cs-CZ" sz="1100" dirty="0" smtClean="0"/>
              <a:t>SCHOPENHAUER, </a:t>
            </a:r>
            <a:r>
              <a:rPr lang="cs-CZ" sz="1100" dirty="0" err="1" smtClean="0"/>
              <a:t>Arthur</a:t>
            </a:r>
            <a:r>
              <a:rPr lang="cs-CZ" sz="1100" dirty="0" smtClean="0"/>
              <a:t>. </a:t>
            </a:r>
            <a:r>
              <a:rPr lang="cs-CZ" sz="1100" i="1" dirty="0" smtClean="0"/>
              <a:t>Aforismy k životní moudrosti</a:t>
            </a:r>
            <a:r>
              <a:rPr lang="cs-CZ" sz="1100" dirty="0" smtClean="0"/>
              <a:t>. Pelhřimov: Nová tiskárna, 1997, ISBN 80-901916-5-7.</a:t>
            </a:r>
            <a:endParaRPr lang="cs-CZ" sz="1100" dirty="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ea typeface="Calibri" pitchFamily="34" charset="0"/>
                <a:cs typeface="Arial" pitchFamily="34" charset="0"/>
              </a:rPr>
              <a:t>2. </a:t>
            </a:r>
            <a:r>
              <a:rPr lang="cs-CZ" sz="1100" dirty="0" smtClean="0"/>
              <a:t>WEISCHEDEL, </a:t>
            </a:r>
            <a:r>
              <a:rPr lang="cs-CZ" sz="1100" dirty="0" err="1" smtClean="0"/>
              <a:t>Wilhelm</a:t>
            </a:r>
            <a:r>
              <a:rPr lang="cs-CZ" sz="1100" dirty="0" smtClean="0"/>
              <a:t>. </a:t>
            </a:r>
            <a:r>
              <a:rPr lang="cs-CZ" sz="1100" i="1" dirty="0" smtClean="0"/>
              <a:t>Zadní schodiště filozofie</a:t>
            </a:r>
            <a:r>
              <a:rPr lang="cs-CZ" sz="1100" dirty="0" smtClean="0"/>
              <a:t>. Praha: </a:t>
            </a:r>
            <a:r>
              <a:rPr lang="cs-CZ" sz="1100" dirty="0" err="1" smtClean="0"/>
              <a:t>Votobia</a:t>
            </a:r>
            <a:r>
              <a:rPr lang="cs-CZ" sz="1100" dirty="0" smtClean="0"/>
              <a:t>, 1995, ISBN 80-7198-015-3. </a:t>
            </a:r>
            <a:endParaRPr lang="cs-CZ" sz="1100" dirty="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ea typeface="Times New Roman" pitchFamily="18" charset="0"/>
                <a:cs typeface="Arial" pitchFamily="34" charset="0"/>
              </a:rPr>
              <a:t>3. STÖRIG, Hans </a:t>
            </a:r>
            <a:r>
              <a:rPr lang="cs-CZ" sz="1100" dirty="0" err="1" smtClean="0">
                <a:ea typeface="Times New Roman" pitchFamily="18" charset="0"/>
                <a:cs typeface="Arial" pitchFamily="34" charset="0"/>
              </a:rPr>
              <a:t>Joachim</a:t>
            </a:r>
            <a:r>
              <a:rPr lang="cs-CZ" sz="1100" dirty="0" smtClean="0">
                <a:ea typeface="Times New Roman" pitchFamily="18" charset="0"/>
                <a:cs typeface="Arial" pitchFamily="34" charset="0"/>
              </a:rPr>
              <a:t>. </a:t>
            </a:r>
            <a:r>
              <a:rPr lang="cs-CZ" sz="1100" i="1" dirty="0" smtClean="0">
                <a:ea typeface="Times New Roman" pitchFamily="18" charset="0"/>
                <a:cs typeface="Arial" pitchFamily="34" charset="0"/>
              </a:rPr>
              <a:t>Malé dějiny filozofie</a:t>
            </a:r>
            <a:r>
              <a:rPr lang="cs-CZ" sz="1100" dirty="0" smtClean="0">
                <a:ea typeface="Times New Roman" pitchFamily="18" charset="0"/>
                <a:cs typeface="Arial" pitchFamily="34" charset="0"/>
              </a:rPr>
              <a:t>. Praha: Zvon, 1991. ISBN 80-7113-041-9.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cs typeface="Arial" pitchFamily="34" charset="0"/>
              </a:rPr>
              <a:t>4. </a:t>
            </a:r>
            <a:r>
              <a:rPr lang="cs-CZ" sz="1100" dirty="0" smtClean="0">
                <a:ea typeface="Times New Roman" pitchFamily="18" charset="0"/>
                <a:cs typeface="Arial" pitchFamily="34" charset="0"/>
              </a:rPr>
              <a:t>ANZENBACHER, </a:t>
            </a:r>
            <a:r>
              <a:rPr lang="cs-CZ" sz="1100" dirty="0" err="1" smtClean="0">
                <a:ea typeface="Times New Roman" pitchFamily="18" charset="0"/>
                <a:cs typeface="Arial" pitchFamily="34" charset="0"/>
              </a:rPr>
              <a:t>Arno</a:t>
            </a:r>
            <a:r>
              <a:rPr lang="cs-CZ" sz="1100" dirty="0" smtClean="0">
                <a:ea typeface="Times New Roman" pitchFamily="18" charset="0"/>
                <a:cs typeface="Arial" pitchFamily="34" charset="0"/>
              </a:rPr>
              <a:t>. </a:t>
            </a:r>
            <a:r>
              <a:rPr lang="cs-CZ" sz="1100" i="1" dirty="0" smtClean="0">
                <a:ea typeface="Times New Roman" pitchFamily="18" charset="0"/>
                <a:cs typeface="Arial" pitchFamily="34" charset="0"/>
              </a:rPr>
              <a:t>Úvod do filozofie</a:t>
            </a:r>
            <a:r>
              <a:rPr lang="cs-CZ" sz="1100" dirty="0" smtClean="0">
                <a:ea typeface="Times New Roman" pitchFamily="18" charset="0"/>
                <a:cs typeface="Arial" pitchFamily="34" charset="0"/>
              </a:rPr>
              <a:t>. Praha: SPN, 1990. ISBN 80-04-25414-4.</a:t>
            </a:r>
            <a:endParaRPr lang="cs-CZ" sz="1100" dirty="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100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100" dirty="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100" dirty="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b="1" dirty="0" smtClean="0">
                <a:cs typeface="Arial" pitchFamily="34" charset="0"/>
              </a:rPr>
              <a:t>Zdroj obrázku: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100" b="1" dirty="0" smtClean="0">
              <a:cs typeface="Arial" pitchFamily="34" charset="0"/>
            </a:endParaRPr>
          </a:p>
          <a:p>
            <a:r>
              <a:rPr lang="cs-CZ" sz="1100" dirty="0" smtClean="0">
                <a:hlinkClick r:id="rId2"/>
              </a:rPr>
              <a:t>http://cs.wikipedia.org/wiki/Soubor:Schopenhauer.jpg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zařízeních. Jakékoliv další využití podléhá autorskému zákonu.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10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gurkam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@</a:t>
            </a:r>
            <a:r>
              <a:rPr lang="cs-CZ" sz="11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oa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-ji.</a:t>
            </a:r>
            <a:r>
              <a:rPr lang="cs-CZ" sz="11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endParaRPr lang="cs-CZ" sz="1200" dirty="0" smtClean="0">
              <a:latin typeface="Arial" pitchFamily="34" charset="0"/>
            </a:endParaRPr>
          </a:p>
          <a:p>
            <a:endParaRPr lang="cs-CZ" sz="1100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400" b="1" dirty="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400" b="1" dirty="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200" b="1" dirty="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400" b="1" dirty="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400" b="1" dirty="0" smtClean="0"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sz="11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1093</Words>
  <Application>Microsoft Office PowerPoint</Application>
  <PresentationFormat>Předvádění na obrazovce (4:3)</PresentationFormat>
  <Paragraphs>171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   Osobnost Arthura Schopenhauera    - pesimista, cynik, nedůvěřivec, trpící často strachem a zlými představami   - bál se svěřit svůj krk holiči, spal s nabitou pistolí na nočním stolku, dýmky si zamykal  - neměl rád hluk – podle něj je kvantita hluku, kterou kdo snese, v obráceném poměru k jeho duševní kvalitě  - samotář, přesvědčený o své neuznané velikosti, dočkal se uznání po roce 1848 hlavně u středních vrstev – právníků, lékařů, obchodníků  - dva roky před smrtí byl na své sedmdesátiny  zahrnut gratulacemi z celé Evropy     Filozofické založení Arthura Schopenhauera   -ve svých názorech vychází i z buddhismu a Immanuela Kanta  -nejsme svobodní v myšlení a jednání, jsme otroky nevědomé vůle  - viditelný svět je pouhé zdání, do jeho podstaty pronikneme vůlí, vše živé je vůle k životu  -svět je zdánlivý – neznáme Slunce, ale oko, které vidí Slunce  -je iracionalistou, voluntaristou, odmítá materialismus  -„Materialista je baron Prášil, který spadl s koněm do vody, nohama vytahuje koně a sebe rukama za cop.“  -„Jak můžeme prohlásit ducha za hmotu, když známe hmotu jen skrze ducha?“  -k reálné podstatě věcí se nikdy nedostaneme zvenčí – jsme jako ten, kdo obchází pevnost, nenajde vchod a vidí jenom fasádu  -podstatu světa hledejme ve svém vědomí       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zgurkam</cp:lastModifiedBy>
  <cp:revision>31</cp:revision>
  <dcterms:modified xsi:type="dcterms:W3CDTF">2013-06-13T06:36:31Z</dcterms:modified>
</cp:coreProperties>
</file>