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8" r:id="rId4"/>
    <p:sldId id="259" r:id="rId5"/>
    <p:sldId id="273" r:id="rId6"/>
    <p:sldId id="271" r:id="rId7"/>
    <p:sldId id="260" r:id="rId8"/>
    <p:sldId id="270" r:id="rId9"/>
    <p:sldId id="272" r:id="rId10"/>
    <p:sldId id="261" r:id="rId11"/>
    <p:sldId id="262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146" autoAdjust="0"/>
  </p:normalViewPr>
  <p:slideViewPr>
    <p:cSldViewPr>
      <p:cViewPr varScale="1">
        <p:scale>
          <a:sx n="37" d="100"/>
          <a:sy n="37" d="100"/>
        </p:scale>
        <p:origin x="-141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E499AA7-B8FA-42F2-9BBF-0528A3869F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124C987-133C-42B8-AF31-78D78C3763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246082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r>
                        <a:rPr lang="cs-CZ" baseline="0" dirty="0" smtClean="0"/>
                        <a:t>        ČESKÝ JAZYK PRO 2. </a:t>
                      </a:r>
                      <a:r>
                        <a:rPr lang="cs-CZ" baseline="0" smtClean="0"/>
                        <a:t>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86972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00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Click="0" advTm="4000">
        <p:checker/>
      </p:transition>
    </mc:Choice>
    <mc:Fallback xmlns="">
      <p:transition spd="slow" advClick="0" advTm="400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třídy. </a:t>
            </a:r>
          </a:p>
          <a:p>
            <a:r>
              <a:rPr lang="cs-CZ" dirty="0" smtClean="0"/>
              <a:t>Slouží k opakování základních poznatků                 o slovesech (slovesné tvary, mluvnické kategorie, podmiňovací způsob)</a:t>
            </a:r>
          </a:p>
          <a:p>
            <a:r>
              <a:rPr lang="cs-CZ" dirty="0" smtClean="0"/>
              <a:t>Žáci se procvičí ve vyhledávání sloves z textu, určování mluvnických kategorií.</a:t>
            </a:r>
            <a:endParaRPr lang="cs-CZ" dirty="0"/>
          </a:p>
          <a:p>
            <a:r>
              <a:rPr lang="cs-CZ" dirty="0" smtClean="0"/>
              <a:t>Lze využít v hodinách slohu – vypravování.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19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Slovesa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90420" y="1579585"/>
            <a:ext cx="7467600" cy="48737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Vyjadřují děj                            činnost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stav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změna stavu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                             </a:t>
            </a:r>
            <a:r>
              <a:rPr lang="cs-CZ" dirty="0" smtClean="0">
                <a:solidFill>
                  <a:schemeClr val="bg2"/>
                </a:solidFill>
              </a:rPr>
              <a:t>Vymysli vhodná slovesa k obrázkům</a:t>
            </a:r>
            <a:endParaRPr lang="cs-CZ" dirty="0">
              <a:solidFill>
                <a:schemeClr val="bg2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744307" y="1772816"/>
            <a:ext cx="17562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744307" y="1792569"/>
            <a:ext cx="175623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744307" y="1772816"/>
            <a:ext cx="175623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inika\Local Settings\Temporary Internet Files\Content.IE5\NOYGBXSW\MP9004230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75" y="4653137"/>
            <a:ext cx="238488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Dominika\Local Settings\Temporary Internet Files\Content.IE5\XT8ZROF5\MP9003091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87" y="2094738"/>
            <a:ext cx="2217237" cy="2444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Dominika\Local Settings\Temporary Internet Files\Content.IE5\4BXDRHN2\MP900422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76487"/>
            <a:ext cx="2152673" cy="292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Dominika\Local Settings\Temporary Internet Files\Content.IE5\QRR91P44\MP90043938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62913"/>
            <a:ext cx="2736304" cy="292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288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Slovesné tvary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02980"/>
            <a:ext cx="8064896" cy="523838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500" dirty="0" smtClean="0">
                <a:solidFill>
                  <a:schemeClr val="bg2"/>
                </a:solidFill>
              </a:rPr>
              <a:t>                 určité </a:t>
            </a:r>
            <a:r>
              <a:rPr lang="cs-CZ" sz="4500" dirty="0" smtClean="0"/>
              <a:t>– vyjadřují osobu, číslo, čas</a:t>
            </a:r>
          </a:p>
          <a:p>
            <a:pPr marL="0" indent="0">
              <a:buNone/>
            </a:pPr>
            <a:r>
              <a:rPr lang="cs-CZ" sz="4500" dirty="0"/>
              <a:t> </a:t>
            </a:r>
            <a:r>
              <a:rPr lang="cs-CZ" sz="4500" dirty="0" smtClean="0"/>
              <a:t>                             způsob</a:t>
            </a:r>
          </a:p>
          <a:p>
            <a:pPr marL="0" indent="0">
              <a:buNone/>
            </a:pPr>
            <a:r>
              <a:rPr lang="cs-CZ" sz="4500" dirty="0" smtClean="0"/>
              <a:t>                 </a:t>
            </a:r>
            <a:r>
              <a:rPr lang="cs-CZ" sz="4500" dirty="0" smtClean="0">
                <a:solidFill>
                  <a:schemeClr val="bg2"/>
                </a:solidFill>
              </a:rPr>
              <a:t>neurčité</a:t>
            </a:r>
            <a:r>
              <a:rPr lang="cs-CZ" sz="4500" dirty="0" smtClean="0"/>
              <a:t> – nevyjadřují osobu, číslo, </a:t>
            </a:r>
            <a:endParaRPr lang="cs-CZ" sz="4500" dirty="0"/>
          </a:p>
          <a:p>
            <a:pPr marL="0" indent="0">
              <a:buNone/>
            </a:pPr>
            <a:r>
              <a:rPr lang="cs-CZ" sz="4500" dirty="0" smtClean="0"/>
              <a:t>                       čas, způsob – infinitiv    = neurčitek</a:t>
            </a:r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                                 </a:t>
            </a:r>
          </a:p>
          <a:p>
            <a:pPr marL="0" indent="0">
              <a:buNone/>
            </a:pPr>
            <a:r>
              <a:rPr lang="cs-CZ" sz="4500" dirty="0" smtClean="0"/>
              <a:t>                    </a:t>
            </a:r>
            <a:r>
              <a:rPr lang="cs-CZ" sz="4500" dirty="0" smtClean="0">
                <a:solidFill>
                  <a:schemeClr val="bg2"/>
                </a:solidFill>
              </a:rPr>
              <a:t>jednoduché</a:t>
            </a:r>
            <a:r>
              <a:rPr lang="cs-CZ" sz="4500" dirty="0" smtClean="0"/>
              <a:t> – jedno sloveso</a:t>
            </a:r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                   </a:t>
            </a:r>
            <a:r>
              <a:rPr lang="cs-CZ" sz="4500" dirty="0" smtClean="0">
                <a:solidFill>
                  <a:schemeClr val="bg2"/>
                </a:solidFill>
              </a:rPr>
              <a:t>složené </a:t>
            </a:r>
            <a:r>
              <a:rPr lang="cs-CZ" sz="4500" dirty="0" smtClean="0"/>
              <a:t>– dvě nebo více sloves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42478" y="1626128"/>
            <a:ext cx="1389846" cy="3433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3294" y="1969458"/>
            <a:ext cx="1268386" cy="523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11560" y="4260593"/>
            <a:ext cx="133769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611560" y="4183491"/>
            <a:ext cx="1407002" cy="751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891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solidFill>
                  <a:schemeClr val="accent3"/>
                </a:solidFill>
              </a:rPr>
              <a:t>PAMATUJ!</a:t>
            </a:r>
            <a:br>
              <a:rPr lang="cs-CZ" u="sng" dirty="0">
                <a:solidFill>
                  <a:schemeClr val="accent3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Všechny </a:t>
            </a:r>
            <a:r>
              <a:rPr lang="cs-CZ" dirty="0">
                <a:solidFill>
                  <a:srgbClr val="C00000"/>
                </a:solidFill>
              </a:rPr>
              <a:t>tvary minulého času jsou složené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u="sng" dirty="0">
                <a:solidFill>
                  <a:srgbClr val="C00000"/>
                </a:solidFill>
              </a:rPr>
              <a:t>3. os. č. j. a mn. </a:t>
            </a:r>
            <a:r>
              <a:rPr lang="cs-CZ" dirty="0"/>
              <a:t>nemá pomocné </a:t>
            </a:r>
            <a:r>
              <a:rPr lang="cs-CZ" dirty="0" smtClean="0"/>
              <a:t>sloveso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1. já </a:t>
            </a:r>
            <a:r>
              <a:rPr lang="cs-CZ" dirty="0">
                <a:solidFill>
                  <a:srgbClr val="FF0000"/>
                </a:solidFill>
              </a:rPr>
              <a:t>jsem </a:t>
            </a:r>
            <a:r>
              <a:rPr lang="cs-CZ" dirty="0" smtClean="0"/>
              <a:t> kreslila                   1. my </a:t>
            </a:r>
            <a:r>
              <a:rPr lang="cs-CZ" dirty="0" smtClean="0">
                <a:solidFill>
                  <a:srgbClr val="FF0000"/>
                </a:solidFill>
              </a:rPr>
              <a:t>jsme</a:t>
            </a:r>
            <a:r>
              <a:rPr lang="cs-CZ" dirty="0" smtClean="0"/>
              <a:t> kreslili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2. ty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jsi </a:t>
            </a:r>
            <a:r>
              <a:rPr lang="cs-CZ" dirty="0" smtClean="0"/>
              <a:t> kreslil</a:t>
            </a:r>
            <a:r>
              <a:rPr lang="cs-CZ" dirty="0" smtClean="0">
                <a:solidFill>
                  <a:srgbClr val="FF0000"/>
                </a:solidFill>
              </a:rPr>
              <a:t>                          </a:t>
            </a:r>
            <a:r>
              <a:rPr lang="cs-CZ" dirty="0" smtClean="0"/>
              <a:t>2. vy </a:t>
            </a:r>
            <a:r>
              <a:rPr lang="cs-CZ" dirty="0" smtClean="0">
                <a:solidFill>
                  <a:srgbClr val="FF0000"/>
                </a:solidFill>
              </a:rPr>
              <a:t>jste</a:t>
            </a:r>
            <a:r>
              <a:rPr lang="cs-CZ" dirty="0" smtClean="0"/>
              <a:t> kreslili 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/>
              <a:t>o</a:t>
            </a:r>
            <a:r>
              <a:rPr lang="cs-CZ" dirty="0" smtClean="0"/>
              <a:t>n kreslil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0        </a:t>
            </a:r>
            <a:r>
              <a:rPr lang="cs-CZ" dirty="0" smtClean="0">
                <a:solidFill>
                  <a:srgbClr val="FF0000"/>
                </a:solidFill>
              </a:rPr>
              <a:t>                </a:t>
            </a:r>
            <a:r>
              <a:rPr lang="cs-CZ" dirty="0" smtClean="0"/>
              <a:t>3. oni kreslili  </a:t>
            </a:r>
            <a:r>
              <a:rPr lang="cs-CZ" dirty="0">
                <a:solidFill>
                  <a:srgbClr val="FF0000"/>
                </a:solidFill>
              </a:rPr>
              <a:t>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994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Časování sloves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556792"/>
            <a:ext cx="79208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smtClean="0"/>
              <a:t>Slovesa vyjadřují mluvnické kategorie</a:t>
            </a:r>
          </a:p>
          <a:p>
            <a:endParaRPr lang="cs-CZ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                        osoba - </a:t>
            </a:r>
            <a:r>
              <a:rPr lang="cs-CZ" dirty="0" smtClean="0"/>
              <a:t>3</a:t>
            </a:r>
            <a:endParaRPr lang="cs-CZ" dirty="0"/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                        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                        číslo – </a:t>
            </a:r>
            <a:r>
              <a:rPr lang="cs-CZ" dirty="0" smtClean="0">
                <a:solidFill>
                  <a:schemeClr val="tx2"/>
                </a:solidFill>
              </a:rPr>
              <a:t>jednotné, množné</a:t>
            </a: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bg2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čas </a:t>
            </a:r>
            <a:r>
              <a:rPr lang="cs-CZ" dirty="0" smtClean="0"/>
              <a:t>– přítomný, minulý, budoucí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způsob </a:t>
            </a:r>
            <a:r>
              <a:rPr lang="cs-CZ" dirty="0" smtClean="0"/>
              <a:t>– oznamovací, rozkazovací, podmiňovací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" name="Šipka doprava se zářezem 13"/>
          <p:cNvSpPr/>
          <p:nvPr/>
        </p:nvSpPr>
        <p:spPr>
          <a:xfrm>
            <a:off x="554404" y="2017021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se zářezem 14"/>
          <p:cNvSpPr/>
          <p:nvPr/>
        </p:nvSpPr>
        <p:spPr>
          <a:xfrm>
            <a:off x="552039" y="2906004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se zářezem 15"/>
          <p:cNvSpPr/>
          <p:nvPr/>
        </p:nvSpPr>
        <p:spPr>
          <a:xfrm>
            <a:off x="554404" y="3978772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se zářezem 16"/>
          <p:cNvSpPr/>
          <p:nvPr/>
        </p:nvSpPr>
        <p:spPr>
          <a:xfrm>
            <a:off x="559792" y="5085184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58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               Podmiňovací způsob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přítomný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1. řekl </a:t>
            </a:r>
            <a:r>
              <a:rPr lang="cs-CZ" dirty="0" smtClean="0">
                <a:solidFill>
                  <a:schemeClr val="accent3"/>
                </a:solidFill>
              </a:rPr>
              <a:t>bych</a:t>
            </a:r>
            <a:r>
              <a:rPr lang="cs-CZ" dirty="0" smtClean="0"/>
              <a:t>              řekli </a:t>
            </a:r>
            <a:r>
              <a:rPr lang="cs-CZ" dirty="0" smtClean="0">
                <a:solidFill>
                  <a:schemeClr val="accent3"/>
                </a:solidFill>
              </a:rPr>
              <a:t>bychom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2. řekl </a:t>
            </a:r>
            <a:r>
              <a:rPr lang="cs-CZ" dirty="0" smtClean="0">
                <a:solidFill>
                  <a:schemeClr val="accent3"/>
                </a:solidFill>
              </a:rPr>
              <a:t>bys  </a:t>
            </a:r>
            <a:r>
              <a:rPr lang="cs-CZ" dirty="0" smtClean="0"/>
              <a:t>              řekli </a:t>
            </a:r>
            <a:r>
              <a:rPr lang="cs-CZ" dirty="0" smtClean="0">
                <a:solidFill>
                  <a:schemeClr val="accent3"/>
                </a:solidFill>
              </a:rPr>
              <a:t>byste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3. řekl </a:t>
            </a:r>
            <a:r>
              <a:rPr lang="cs-CZ" dirty="0" smtClean="0">
                <a:solidFill>
                  <a:schemeClr val="accent3"/>
                </a:solidFill>
              </a:rPr>
              <a:t>by   </a:t>
            </a:r>
            <a:r>
              <a:rPr lang="cs-CZ" dirty="0" smtClean="0"/>
              <a:t>               řekli </a:t>
            </a:r>
            <a:r>
              <a:rPr lang="cs-CZ" dirty="0" smtClean="0">
                <a:solidFill>
                  <a:schemeClr val="accent3"/>
                </a:solidFill>
              </a:rPr>
              <a:t>by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minulý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1.</a:t>
            </a:r>
            <a:r>
              <a:rPr lang="cs-CZ" dirty="0"/>
              <a:t> </a:t>
            </a:r>
            <a:r>
              <a:rPr lang="cs-CZ" dirty="0">
                <a:solidFill>
                  <a:srgbClr val="C00000"/>
                </a:solidFill>
              </a:rPr>
              <a:t>byl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3"/>
                </a:solidFill>
              </a:rPr>
              <a:t>bych </a:t>
            </a:r>
            <a:r>
              <a:rPr lang="cs-CZ" dirty="0" smtClean="0"/>
              <a:t>řekl       </a:t>
            </a:r>
            <a:r>
              <a:rPr lang="cs-CZ" dirty="0" smtClean="0">
                <a:solidFill>
                  <a:srgbClr val="C00000"/>
                </a:solidFill>
              </a:rPr>
              <a:t>byli </a:t>
            </a:r>
            <a:r>
              <a:rPr lang="cs-CZ" dirty="0" smtClean="0">
                <a:solidFill>
                  <a:schemeClr val="accent3"/>
                </a:solidFill>
              </a:rPr>
              <a:t>bychom</a:t>
            </a:r>
            <a:r>
              <a:rPr lang="cs-CZ" dirty="0" smtClean="0"/>
              <a:t> řekli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2.</a:t>
            </a:r>
            <a:r>
              <a:rPr lang="cs-CZ" dirty="0" smtClean="0">
                <a:solidFill>
                  <a:srgbClr val="C00000"/>
                </a:solidFill>
              </a:rPr>
              <a:t> byl </a:t>
            </a:r>
            <a:r>
              <a:rPr lang="cs-CZ" dirty="0" smtClean="0">
                <a:solidFill>
                  <a:schemeClr val="accent3"/>
                </a:solidFill>
              </a:rPr>
              <a:t>bys</a:t>
            </a:r>
            <a:r>
              <a:rPr lang="cs-CZ" dirty="0" smtClean="0"/>
              <a:t> řekl         </a:t>
            </a:r>
            <a:r>
              <a:rPr lang="cs-CZ" dirty="0" smtClean="0">
                <a:solidFill>
                  <a:srgbClr val="C00000"/>
                </a:solidFill>
              </a:rPr>
              <a:t>byli</a:t>
            </a:r>
            <a:r>
              <a:rPr lang="cs-CZ" dirty="0" smtClean="0">
                <a:solidFill>
                  <a:schemeClr val="accent3"/>
                </a:solidFill>
              </a:rPr>
              <a:t> byste </a:t>
            </a:r>
            <a:r>
              <a:rPr lang="cs-CZ" dirty="0" smtClean="0"/>
              <a:t>řekli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3. </a:t>
            </a:r>
            <a:r>
              <a:rPr lang="cs-CZ" dirty="0" smtClean="0">
                <a:solidFill>
                  <a:srgbClr val="C00000"/>
                </a:solidFill>
              </a:rPr>
              <a:t>byl </a:t>
            </a:r>
            <a:r>
              <a:rPr lang="cs-CZ" dirty="0" smtClean="0">
                <a:solidFill>
                  <a:schemeClr val="accent3"/>
                </a:solidFill>
              </a:rPr>
              <a:t>by</a:t>
            </a:r>
            <a:r>
              <a:rPr lang="cs-CZ" dirty="0" smtClean="0"/>
              <a:t> řekl          </a:t>
            </a:r>
            <a:r>
              <a:rPr lang="cs-CZ" dirty="0" smtClean="0">
                <a:solidFill>
                  <a:srgbClr val="C00000"/>
                </a:solidFill>
              </a:rPr>
              <a:t> byli </a:t>
            </a:r>
            <a:r>
              <a:rPr lang="cs-CZ" dirty="0" smtClean="0">
                <a:solidFill>
                  <a:schemeClr val="accent3"/>
                </a:solidFill>
              </a:rPr>
              <a:t>by </a:t>
            </a:r>
            <a:r>
              <a:rPr lang="cs-CZ" dirty="0" smtClean="0"/>
              <a:t>řekli                                                                      </a:t>
            </a:r>
            <a:r>
              <a:rPr lang="cs-CZ" u="sng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u="sng" dirty="0" smtClean="0">
                <a:solidFill>
                  <a:schemeClr val="bg2">
                    <a:lumMod val="75000"/>
                  </a:schemeClr>
                </a:solidFill>
              </a:rPr>
              <a:t>                      </a:t>
            </a:r>
          </a:p>
          <a:p>
            <a:pPr marL="0" indent="0">
              <a:buNone/>
            </a:pPr>
            <a:r>
              <a:rPr lang="cs-CZ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u="sng" dirty="0" smtClean="0">
                <a:solidFill>
                  <a:schemeClr val="bg2">
                    <a:lumMod val="75000"/>
                  </a:schemeClr>
                </a:solidFill>
              </a:rPr>
              <a:t>                                        </a:t>
            </a:r>
            <a:endParaRPr lang="cs-CZ" u="sng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1115616" y="1915584"/>
            <a:ext cx="205852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se zářezem 4"/>
          <p:cNvSpPr/>
          <p:nvPr/>
        </p:nvSpPr>
        <p:spPr>
          <a:xfrm>
            <a:off x="1259632" y="3779613"/>
            <a:ext cx="2064196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32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Ve větách vyhledej slovesné tvary a rozhodni, zda se jedná o tvar jednoduchý nebo složený.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Večer se budu dívat na televizi.</a:t>
            </a:r>
          </a:p>
          <a:p>
            <a:endParaRPr lang="cs-CZ" dirty="0" smtClean="0"/>
          </a:p>
          <a:p>
            <a:r>
              <a:rPr lang="cs-CZ" dirty="0" smtClean="0"/>
              <a:t>Koupím si nové letní boty.</a:t>
            </a:r>
          </a:p>
          <a:p>
            <a:endParaRPr lang="cs-CZ" dirty="0" smtClean="0"/>
          </a:p>
          <a:p>
            <a:r>
              <a:rPr lang="cs-CZ" dirty="0" smtClean="0"/>
              <a:t>Ráda čtu o slavných hercích.</a:t>
            </a:r>
          </a:p>
          <a:p>
            <a:endParaRPr lang="cs-CZ" dirty="0" smtClean="0"/>
          </a:p>
          <a:p>
            <a:r>
              <a:rPr lang="cs-CZ" dirty="0" smtClean="0"/>
              <a:t>Kdybych měl dost peněz, koupil bych si lyže.</a:t>
            </a:r>
          </a:p>
          <a:p>
            <a:endParaRPr lang="cs-CZ" dirty="0" smtClean="0"/>
          </a:p>
          <a:p>
            <a:r>
              <a:rPr lang="cs-CZ" dirty="0" smtClean="0"/>
              <a:t>Oba bratři pracovali v zahraničí.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22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Řešení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Večer </a:t>
            </a:r>
            <a:r>
              <a:rPr lang="cs-CZ" dirty="0" smtClean="0">
                <a:solidFill>
                  <a:srgbClr val="FF0000"/>
                </a:solidFill>
              </a:rPr>
              <a:t>se budu dívat </a:t>
            </a:r>
            <a:r>
              <a:rPr lang="cs-CZ" dirty="0" smtClean="0"/>
              <a:t>na televizi.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(složený)</a:t>
            </a: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Koupím si </a:t>
            </a:r>
            <a:r>
              <a:rPr lang="cs-CZ" dirty="0" smtClean="0"/>
              <a:t>nové boty.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(jednoduchý)</a:t>
            </a: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/>
              <a:t>Ráda</a:t>
            </a:r>
            <a:r>
              <a:rPr lang="cs-CZ" dirty="0" smtClean="0">
                <a:solidFill>
                  <a:srgbClr val="FF0000"/>
                </a:solidFill>
              </a:rPr>
              <a:t> čtu </a:t>
            </a:r>
            <a:r>
              <a:rPr lang="cs-CZ" dirty="0" smtClean="0"/>
              <a:t>o slavných hercích.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(jednoduchý)</a:t>
            </a: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/>
              <a:t>K</a:t>
            </a:r>
            <a:r>
              <a:rPr lang="cs-CZ" dirty="0" smtClean="0"/>
              <a:t>dy</a:t>
            </a:r>
            <a:r>
              <a:rPr lang="cs-CZ" dirty="0" smtClean="0">
                <a:solidFill>
                  <a:srgbClr val="FF0000"/>
                </a:solidFill>
              </a:rPr>
              <a:t>bych měl</a:t>
            </a:r>
            <a:r>
              <a:rPr lang="cs-CZ" dirty="0" smtClean="0"/>
              <a:t> dost peněz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(složený), </a:t>
            </a:r>
            <a:r>
              <a:rPr lang="cs-CZ" dirty="0" smtClean="0">
                <a:solidFill>
                  <a:srgbClr val="FF0000"/>
                </a:solidFill>
              </a:rPr>
              <a:t>koupil bych si </a:t>
            </a:r>
          </a:p>
          <a:p>
            <a:pPr marL="0" indent="0">
              <a:buNone/>
            </a:pPr>
            <a:r>
              <a:rPr lang="cs-CZ" dirty="0" smtClean="0"/>
              <a:t>   nové lyže.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(složený)</a:t>
            </a: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/>
              <a:t>Oba bratři </a:t>
            </a:r>
            <a:r>
              <a:rPr lang="cs-CZ" dirty="0" smtClean="0">
                <a:solidFill>
                  <a:srgbClr val="FF0000"/>
                </a:solidFill>
              </a:rPr>
              <a:t>pracovali</a:t>
            </a:r>
            <a:r>
              <a:rPr lang="cs-CZ" dirty="0" smtClean="0"/>
              <a:t> v zahraničí.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(složený)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2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Určete mluvnické kategorie 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90827452"/>
              </p:ext>
            </p:extLst>
          </p:nvPr>
        </p:nvGraphicFramePr>
        <p:xfrm>
          <a:off x="457200" y="1600200"/>
          <a:ext cx="7715200" cy="44210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3520"/>
                <a:gridCol w="1493520"/>
                <a:gridCol w="1493520"/>
                <a:gridCol w="1493520"/>
                <a:gridCol w="1741120"/>
              </a:tblGrid>
              <a:tr h="12986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osoba</a:t>
                      </a:r>
                      <a:r>
                        <a:rPr lang="cs-CZ" baseline="0" dirty="0" smtClean="0"/>
                        <a:t>                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číslo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způsob</a:t>
                      </a:r>
                      <a:endParaRPr lang="cs-CZ" dirty="0"/>
                    </a:p>
                  </a:txBody>
                  <a:tcPr/>
                </a:tc>
              </a:tr>
              <a:tr h="999196">
                <a:tc>
                  <a:txBody>
                    <a:bodyPr/>
                    <a:lstStyle/>
                    <a:p>
                      <a:r>
                        <a:rPr lang="cs-CZ" dirty="0" smtClean="0"/>
                        <a:t>jez!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9196">
                <a:tc>
                  <a:txBody>
                    <a:bodyPr/>
                    <a:lstStyle/>
                    <a:p>
                      <a:r>
                        <a:rPr lang="cs-CZ" dirty="0" smtClean="0"/>
                        <a:t>pověděl 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24095">
                <a:tc>
                  <a:txBody>
                    <a:bodyPr/>
                    <a:lstStyle/>
                    <a:p>
                      <a:r>
                        <a:rPr lang="cs-CZ" dirty="0" smtClean="0"/>
                        <a:t>poradíme</a:t>
                      </a:r>
                      <a:r>
                        <a:rPr lang="cs-CZ" baseline="0" dirty="0" smtClean="0"/>
                        <a:t>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933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Řešení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fontAlgn="t"/>
            <a:endParaRPr lang="cs-CZ" dirty="0"/>
          </a:p>
          <a:p>
            <a:pPr marL="0" indent="0" fontAlgn="t">
              <a:buNone/>
            </a:pPr>
            <a:r>
              <a:rPr lang="cs-CZ" b="1" dirty="0" smtClean="0"/>
              <a:t>                </a:t>
            </a:r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367310"/>
              </p:ext>
            </p:extLst>
          </p:nvPr>
        </p:nvGraphicFramePr>
        <p:xfrm>
          <a:off x="467544" y="1412776"/>
          <a:ext cx="7080450" cy="4057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6090"/>
                <a:gridCol w="1416090"/>
                <a:gridCol w="1560310"/>
                <a:gridCol w="1271870"/>
                <a:gridCol w="1416090"/>
              </a:tblGrid>
              <a:tr h="12961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způsob</a:t>
                      </a:r>
                      <a:endParaRPr lang="cs-CZ" dirty="0"/>
                    </a:p>
                  </a:txBody>
                  <a:tcPr/>
                </a:tc>
              </a:tr>
              <a:tr h="920450">
                <a:tc>
                  <a:txBody>
                    <a:bodyPr/>
                    <a:lstStyle/>
                    <a:p>
                      <a:r>
                        <a:rPr lang="cs-CZ" dirty="0" smtClean="0"/>
                        <a:t>jez!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2.  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přít.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dirty="0" err="1" smtClean="0"/>
                        <a:t>rozk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0450">
                <a:tc>
                  <a:txBody>
                    <a:bodyPr/>
                    <a:lstStyle/>
                    <a:p>
                      <a:r>
                        <a:rPr lang="cs-CZ" dirty="0" smtClean="0"/>
                        <a:t>pověděl 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přít.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dirty="0" err="1" smtClean="0"/>
                        <a:t>podm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0450">
                <a:tc>
                  <a:txBody>
                    <a:bodyPr/>
                    <a:lstStyle/>
                    <a:p>
                      <a:r>
                        <a:rPr lang="cs-CZ" dirty="0" smtClean="0"/>
                        <a:t>poradíme</a:t>
                      </a:r>
                      <a:r>
                        <a:rPr lang="cs-CZ" baseline="0" dirty="0" smtClean="0"/>
                        <a:t> s</a:t>
                      </a:r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přít.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ozn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441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Slohový úkol  - (</a:t>
            </a:r>
            <a:r>
              <a:rPr lang="cs-CZ" sz="2800" smtClean="0">
                <a:solidFill>
                  <a:schemeClr val="bg2">
                    <a:lumMod val="75000"/>
                  </a:schemeClr>
                </a:solidFill>
              </a:rPr>
              <a:t>Domácí úkol)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32832" y="1556792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                                       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Sestav z těchto slov krátký příběh</a:t>
            </a:r>
            <a:endParaRPr lang="cs-CZ" sz="20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915856" y="1700808"/>
            <a:ext cx="5184576" cy="2664296"/>
          </a:xfrm>
          <a:prstGeom prst="cloudCallout">
            <a:avLst>
              <a:gd name="adj1" fmla="val -36868"/>
              <a:gd name="adj2" fmla="val 781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/>
              <a:t>k</a:t>
            </a:r>
            <a:r>
              <a:rPr lang="cs-CZ" dirty="0" smtClean="0"/>
              <a:t>oupit              oznámit</a:t>
            </a:r>
          </a:p>
          <a:p>
            <a:r>
              <a:rPr lang="cs-CZ" dirty="0" smtClean="0"/>
              <a:t>                                      dávat</a:t>
            </a:r>
          </a:p>
          <a:p>
            <a:r>
              <a:rPr lang="cs-CZ" dirty="0" smtClean="0"/>
              <a:t>             přiběhnout                                   rozhodnout se  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i="1" dirty="0" smtClean="0"/>
              <a:t>    </a:t>
            </a:r>
            <a:r>
              <a:rPr lang="cs-CZ" dirty="0" smtClean="0"/>
              <a:t>                      pozvat   </a:t>
            </a:r>
          </a:p>
          <a:p>
            <a:r>
              <a:rPr lang="cs-CZ" dirty="0"/>
              <a:t> </a:t>
            </a:r>
            <a:r>
              <a:rPr lang="cs-CZ" dirty="0" smtClean="0"/>
              <a:t>          zvítězit    </a:t>
            </a:r>
            <a:endParaRPr lang="cs-CZ" dirty="0"/>
          </a:p>
        </p:txBody>
      </p:sp>
      <p:pic>
        <p:nvPicPr>
          <p:cNvPr id="2050" name="Picture 2" descr="C:\Documents and Settings\Dominika\Local Settings\Temporary Internet Files\Content.IE5\UYTSC0WU\MP9004466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1049"/>
            <a:ext cx="252028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064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Použité zdroje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KRAUSOVÁ, Zdeňka a Renata TERŠOVÁ. Český jazyk pro 6. ročník základní školy a primu víceletého gymnázia. 1. vyd. Plzeň: Fraus, 2003, 136 s. ISBN 80-723-8206-3. </a:t>
            </a:r>
          </a:p>
          <a:p>
            <a:r>
              <a:rPr lang="cs-CZ" dirty="0"/>
              <a:t>Otevřená galerie MS Office</a:t>
            </a:r>
          </a:p>
          <a:p>
            <a:r>
              <a:rPr lang="cs-CZ" dirty="0"/>
              <a:t>Vlastní </a:t>
            </a:r>
            <a:r>
              <a:rPr lang="cs-CZ" dirty="0" smtClean="0"/>
              <a:t>zdroje</a:t>
            </a:r>
          </a:p>
          <a:p>
            <a:endParaRPr lang="cs-CZ" dirty="0" smtClean="0"/>
          </a:p>
          <a:p>
            <a:r>
              <a:rPr lang="cs-CZ" sz="2000" dirty="0" smtClean="0"/>
              <a:t>Autorem materiálu a všech jeho částí, není-li uvedeno jinak, je Mgr. Kateřina Palečková.</a:t>
            </a: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793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664</TotalTime>
  <Words>562</Words>
  <Application>Microsoft Office PowerPoint</Application>
  <PresentationFormat>Předvádění na obrazovce (4:3)</PresentationFormat>
  <Paragraphs>160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Anotace</vt:lpstr>
      <vt:lpstr>Slovesa</vt:lpstr>
      <vt:lpstr>Slovesné tvary</vt:lpstr>
      <vt:lpstr>PAMATUJ! </vt:lpstr>
      <vt:lpstr>Časování sloves</vt:lpstr>
      <vt:lpstr>                 Podmiňovací způsob</vt:lpstr>
      <vt:lpstr>Ve větách vyhledej slovesné tvary a rozhodni, zda se jedná o tvar jednoduchý nebo složený.</vt:lpstr>
      <vt:lpstr>Řešení</vt:lpstr>
      <vt:lpstr>Určete mluvnické kategorie </vt:lpstr>
      <vt:lpstr>Řešení</vt:lpstr>
      <vt:lpstr>Slohový úkol  - (Domácí úkol)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35</cp:revision>
  <dcterms:created xsi:type="dcterms:W3CDTF">2012-07-07T10:51:07Z</dcterms:created>
  <dcterms:modified xsi:type="dcterms:W3CDTF">2013-05-17T11:39:19Z</dcterms:modified>
</cp:coreProperties>
</file>