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71" r:id="rId4"/>
    <p:sldId id="259" r:id="rId5"/>
    <p:sldId id="269" r:id="rId6"/>
    <p:sldId id="264" r:id="rId7"/>
    <p:sldId id="266" r:id="rId8"/>
    <p:sldId id="272" r:id="rId9"/>
    <p:sldId id="273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996352-E583-4CD9-80CD-E69658826875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A483F7F-0841-4A2E-9ADB-4CAD6E3A042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53040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r>
                        <a:rPr lang="cs-CZ" baseline="0" dirty="0" smtClean="0"/>
                        <a:t>  ČESKÝ JAZYK PRO 2. </a:t>
                      </a:r>
                      <a:r>
                        <a:rPr lang="cs-CZ" baseline="0" smtClean="0"/>
                        <a:t>STUPEŇ 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86972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93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>
        <p:fade/>
      </p:transition>
    </mc:Choice>
    <mc:Fallback xmlns=""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Anotace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třídy.</a:t>
            </a:r>
          </a:p>
          <a:p>
            <a:r>
              <a:rPr lang="cs-CZ" dirty="0" smtClean="0"/>
              <a:t>Seznamuje s nepravidelným a dějovými slovesy.</a:t>
            </a:r>
          </a:p>
          <a:p>
            <a:r>
              <a:rPr lang="cs-CZ" dirty="0" smtClean="0"/>
              <a:t>Rozvíjí jazykové schopnosti, zdokonaluje komunikaci mezi žáky.</a:t>
            </a:r>
          </a:p>
          <a:p>
            <a:r>
              <a:rPr lang="cs-CZ" dirty="0" smtClean="0"/>
              <a:t>Slouží k procvičení slovesných tvarů.</a:t>
            </a:r>
          </a:p>
          <a:p>
            <a:r>
              <a:rPr lang="cs-CZ" dirty="0" smtClean="0"/>
              <a:t>Lze využít při slohovém výcviku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9284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Nepravidelná slovesa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b</a:t>
            </a:r>
            <a:r>
              <a:rPr lang="cs-CZ" dirty="0" smtClean="0">
                <a:solidFill>
                  <a:srgbClr val="C00000"/>
                </a:solidFill>
              </a:rPr>
              <a:t>ýt, vědět, jíst, chtít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 BÝT </a:t>
            </a:r>
            <a:r>
              <a:rPr lang="cs-CZ" dirty="0" smtClean="0"/>
              <a:t>- infinitiv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oznamovací způsob: </a:t>
            </a:r>
            <a:r>
              <a:rPr lang="cs-CZ" dirty="0" smtClean="0"/>
              <a:t>jsem, jsi, je, jsme, jste, jsou</a:t>
            </a:r>
          </a:p>
          <a:p>
            <a:r>
              <a:rPr lang="cs-CZ" dirty="0">
                <a:solidFill>
                  <a:srgbClr val="C00000"/>
                </a:solidFill>
              </a:rPr>
              <a:t>r</a:t>
            </a:r>
            <a:r>
              <a:rPr lang="cs-CZ" dirty="0" smtClean="0">
                <a:solidFill>
                  <a:srgbClr val="C00000"/>
                </a:solidFill>
              </a:rPr>
              <a:t>ozkazovací způsob: </a:t>
            </a:r>
            <a:r>
              <a:rPr lang="cs-CZ" dirty="0" smtClean="0"/>
              <a:t>buď! buďme! buďte!</a:t>
            </a:r>
          </a:p>
          <a:p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odmiňovací způsob: </a:t>
            </a:r>
            <a:r>
              <a:rPr lang="cs-CZ" dirty="0" smtClean="0"/>
              <a:t>bych, bys, by, bychom, byste,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by</a:t>
            </a:r>
          </a:p>
          <a:p>
            <a:r>
              <a:rPr lang="cs-CZ" dirty="0">
                <a:solidFill>
                  <a:srgbClr val="C00000"/>
                </a:solidFill>
              </a:rPr>
              <a:t>b</a:t>
            </a:r>
            <a:r>
              <a:rPr lang="cs-CZ" dirty="0" smtClean="0">
                <a:solidFill>
                  <a:srgbClr val="C00000"/>
                </a:solidFill>
              </a:rPr>
              <a:t>udoucí čas: </a:t>
            </a:r>
            <a:r>
              <a:rPr lang="cs-CZ" dirty="0" smtClean="0"/>
              <a:t>budu, budeš, bude, budeme, budete,</a:t>
            </a:r>
          </a:p>
          <a:p>
            <a:pPr marL="0" indent="0">
              <a:buNone/>
            </a:pPr>
            <a:r>
              <a:rPr lang="cs-CZ" dirty="0" smtClean="0"/>
              <a:t>                         budou</a:t>
            </a:r>
          </a:p>
          <a:p>
            <a:r>
              <a:rPr lang="cs-CZ" dirty="0">
                <a:solidFill>
                  <a:srgbClr val="C00000"/>
                </a:solidFill>
              </a:rPr>
              <a:t>m</a:t>
            </a:r>
            <a:r>
              <a:rPr lang="cs-CZ" dirty="0" smtClean="0">
                <a:solidFill>
                  <a:srgbClr val="C00000"/>
                </a:solidFill>
              </a:rPr>
              <a:t>inulý čas </a:t>
            </a:r>
            <a:r>
              <a:rPr lang="cs-CZ" dirty="0" smtClean="0"/>
              <a:t>(příčestí minulé): byl, byla, bylo, byli, byly, byla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PAMATUJ!</a:t>
            </a:r>
          </a:p>
          <a:p>
            <a:pPr marL="0" indent="0">
              <a:buNone/>
            </a:pPr>
            <a:r>
              <a:rPr lang="cs-CZ" dirty="0" smtClean="0"/>
              <a:t>Sloveso být používej jen jako pomocné sloveso, v souvislém textu je lepší nahradit ho </a:t>
            </a:r>
            <a:r>
              <a:rPr lang="cs-CZ" dirty="0" smtClean="0">
                <a:solidFill>
                  <a:srgbClr val="C00000"/>
                </a:solidFill>
              </a:rPr>
              <a:t>dějovým slovesem</a:t>
            </a:r>
            <a:r>
              <a:rPr lang="cs-CZ" dirty="0" smtClean="0">
                <a:solidFill>
                  <a:srgbClr val="FF0000"/>
                </a:solidFill>
              </a:rPr>
              <a:t>!!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6301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Dominika\Local Settings\Temporary Internet Files\Content.IE5\W1D3Z9JZ\MC9004450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556792"/>
            <a:ext cx="839418" cy="108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Nahraďte sloveso </a:t>
            </a:r>
            <a:r>
              <a:rPr lang="cs-CZ" sz="2800" b="1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</a:t>
            </a:r>
            <a:r>
              <a:rPr lang="cs-CZ" sz="2800" dirty="0" smtClean="0">
                <a:solidFill>
                  <a:srgbClr val="C00000"/>
                </a:solidFill>
              </a:rPr>
              <a:t> výstižnějším.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váze </a:t>
            </a:r>
            <a:r>
              <a:rPr lang="cs-CZ" dirty="0" smtClean="0">
                <a:solidFill>
                  <a:srgbClr val="C00000"/>
                </a:solidFill>
              </a:rPr>
              <a:t>jsou</a:t>
            </a:r>
            <a:r>
              <a:rPr lang="cs-CZ" dirty="0" smtClean="0"/>
              <a:t> květiny.</a:t>
            </a:r>
          </a:p>
          <a:p>
            <a:endParaRPr lang="cs-CZ" dirty="0" smtClean="0"/>
          </a:p>
          <a:p>
            <a:r>
              <a:rPr lang="cs-CZ" dirty="0" smtClean="0"/>
              <a:t>Pes</a:t>
            </a:r>
            <a:r>
              <a:rPr lang="cs-CZ" dirty="0" smtClean="0">
                <a:solidFill>
                  <a:srgbClr val="C00000"/>
                </a:solidFill>
              </a:rPr>
              <a:t> je </a:t>
            </a:r>
            <a:r>
              <a:rPr lang="cs-CZ" dirty="0" smtClean="0"/>
              <a:t>u boudy.</a:t>
            </a:r>
          </a:p>
          <a:p>
            <a:endParaRPr lang="cs-CZ" dirty="0" smtClean="0"/>
          </a:p>
          <a:p>
            <a:r>
              <a:rPr lang="cs-CZ" dirty="0" smtClean="0"/>
              <a:t>Klíč</a:t>
            </a:r>
            <a:r>
              <a:rPr lang="cs-CZ" dirty="0" smtClean="0">
                <a:solidFill>
                  <a:srgbClr val="C00000"/>
                </a:solidFill>
              </a:rPr>
              <a:t> byl </a:t>
            </a:r>
            <a:r>
              <a:rPr lang="cs-CZ" dirty="0" smtClean="0"/>
              <a:t>v zámku.</a:t>
            </a:r>
          </a:p>
          <a:p>
            <a:endParaRPr lang="cs-CZ" dirty="0" smtClean="0"/>
          </a:p>
          <a:p>
            <a:r>
              <a:rPr lang="cs-CZ" dirty="0" smtClean="0"/>
              <a:t>V zahradě </a:t>
            </a:r>
            <a:r>
              <a:rPr lang="cs-CZ" dirty="0" smtClean="0">
                <a:solidFill>
                  <a:srgbClr val="C00000"/>
                </a:solidFill>
              </a:rPr>
              <a:t>je</a:t>
            </a:r>
            <a:r>
              <a:rPr lang="cs-CZ" dirty="0" smtClean="0"/>
              <a:t> strom.</a:t>
            </a:r>
          </a:p>
          <a:p>
            <a:endParaRPr lang="cs-CZ" dirty="0" smtClean="0"/>
          </a:p>
          <a:p>
            <a:r>
              <a:rPr lang="cs-CZ" dirty="0" smtClean="0"/>
              <a:t>V údolí </a:t>
            </a:r>
            <a:r>
              <a:rPr lang="cs-CZ" dirty="0" smtClean="0">
                <a:solidFill>
                  <a:srgbClr val="C00000"/>
                </a:solidFill>
              </a:rPr>
              <a:t>je</a:t>
            </a:r>
            <a:r>
              <a:rPr lang="cs-CZ" dirty="0" smtClean="0"/>
              <a:t> řeka.</a:t>
            </a:r>
            <a:endParaRPr lang="cs-CZ" dirty="0"/>
          </a:p>
        </p:txBody>
      </p:sp>
      <p:pic>
        <p:nvPicPr>
          <p:cNvPr id="1027" name="Picture 3" descr="C:\Documents and Settings\Dominika\Local Settings\Temporary Internet Files\Content.IE5\GGX0UQY8\MP900444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76872"/>
            <a:ext cx="936104" cy="122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Dominika\Local Settings\Temporary Internet Files\Content.IE5\O6FIXSGY\MP9004486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73180"/>
            <a:ext cx="1115616" cy="74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Dominika\Local Settings\Temporary Internet Files\Content.IE5\UYTSC0WU\MP9004007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657" y="4869160"/>
            <a:ext cx="821948" cy="123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Dominika\Local Settings\Temporary Internet Files\Content.IE5\ZRCE9MTP\MC9004448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06080"/>
            <a:ext cx="839418" cy="108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397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Řešení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váze </a:t>
            </a:r>
            <a:r>
              <a:rPr lang="cs-CZ" dirty="0" smtClean="0">
                <a:solidFill>
                  <a:srgbClr val="C00000"/>
                </a:solidFill>
              </a:rPr>
              <a:t>usychají, živoří, rozkvétají </a:t>
            </a:r>
            <a:r>
              <a:rPr lang="cs-CZ" dirty="0" smtClean="0"/>
              <a:t>květiny.</a:t>
            </a:r>
          </a:p>
          <a:p>
            <a:r>
              <a:rPr lang="cs-CZ" dirty="0" smtClean="0"/>
              <a:t>Pes </a:t>
            </a:r>
            <a:r>
              <a:rPr lang="cs-CZ" dirty="0" smtClean="0">
                <a:solidFill>
                  <a:srgbClr val="C00000"/>
                </a:solidFill>
              </a:rPr>
              <a:t>hlídá, štěká, leží </a:t>
            </a:r>
            <a:r>
              <a:rPr lang="cs-CZ" dirty="0" smtClean="0"/>
              <a:t>u boudy.</a:t>
            </a:r>
          </a:p>
          <a:p>
            <a:r>
              <a:rPr lang="cs-CZ" dirty="0" smtClean="0"/>
              <a:t>Klíč </a:t>
            </a:r>
            <a:r>
              <a:rPr lang="cs-CZ" dirty="0" smtClean="0">
                <a:solidFill>
                  <a:srgbClr val="C00000"/>
                </a:solidFill>
              </a:rPr>
              <a:t>se zasekl, zůstal, se zlomil </a:t>
            </a:r>
            <a:r>
              <a:rPr lang="cs-CZ" dirty="0" smtClean="0"/>
              <a:t>v zámku.</a:t>
            </a:r>
          </a:p>
          <a:p>
            <a:r>
              <a:rPr lang="cs-CZ" dirty="0" smtClean="0"/>
              <a:t>V zahradě </a:t>
            </a:r>
            <a:r>
              <a:rPr lang="cs-CZ" dirty="0" smtClean="0">
                <a:solidFill>
                  <a:srgbClr val="C00000"/>
                </a:solidFill>
              </a:rPr>
              <a:t>roste, kvete, opadává </a:t>
            </a:r>
            <a:r>
              <a:rPr lang="cs-CZ" dirty="0" smtClean="0"/>
              <a:t>strom.</a:t>
            </a:r>
          </a:p>
          <a:p>
            <a:r>
              <a:rPr lang="cs-CZ" dirty="0" smtClean="0"/>
              <a:t>V údolí </a:t>
            </a:r>
            <a:r>
              <a:rPr lang="cs-CZ" dirty="0" smtClean="0">
                <a:solidFill>
                  <a:srgbClr val="C00000"/>
                </a:solidFill>
              </a:rPr>
              <a:t>teče, se klikatí, bublá </a:t>
            </a:r>
            <a:r>
              <a:rPr lang="cs-CZ" dirty="0" smtClean="0"/>
              <a:t>řeka.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888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Pozorně si přečti text.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Svítá. Na obzoru se rudě zaleskly cáry mraků, za </a:t>
            </a:r>
            <a:r>
              <a:rPr lang="cs-CZ" u="sng" dirty="0" smtClean="0"/>
              <a:t>modravými</a:t>
            </a:r>
            <a:r>
              <a:rPr lang="cs-CZ" dirty="0" smtClean="0"/>
              <a:t> pruhy lesů stoupá vzhůru k blankytné obloze sluneční kotouč. Les se třepal </a:t>
            </a:r>
            <a:r>
              <a:rPr lang="cs-CZ" u="sng" dirty="0" smtClean="0"/>
              <a:t>trylkováním</a:t>
            </a:r>
            <a:r>
              <a:rPr lang="cs-CZ" dirty="0" smtClean="0"/>
              <a:t>   a </a:t>
            </a:r>
            <a:r>
              <a:rPr lang="cs-CZ" u="sng" dirty="0" smtClean="0"/>
              <a:t>cvrlikáním</a:t>
            </a:r>
            <a:r>
              <a:rPr lang="cs-CZ" dirty="0" smtClean="0"/>
              <a:t> ptačích rodinek.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1. </a:t>
            </a:r>
            <a:r>
              <a:rPr lang="cs-CZ" dirty="0" smtClean="0"/>
              <a:t>Vyhledej </a:t>
            </a:r>
            <a:r>
              <a:rPr lang="cs-CZ" dirty="0"/>
              <a:t>slovesa z textu.</a:t>
            </a:r>
          </a:p>
          <a:p>
            <a:pPr marL="0" indent="0">
              <a:buNone/>
            </a:pPr>
            <a:r>
              <a:rPr lang="cs-CZ" dirty="0"/>
              <a:t> 2. Urči základní skladební dvojice.</a:t>
            </a:r>
          </a:p>
          <a:p>
            <a:pPr marL="0" indent="0">
              <a:buNone/>
            </a:pPr>
            <a:r>
              <a:rPr lang="cs-CZ" dirty="0"/>
              <a:t> 3. Urči mluvnické kategorie </a:t>
            </a:r>
            <a:r>
              <a:rPr lang="cs-CZ" dirty="0" smtClean="0"/>
              <a:t>sloves.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4. Urči slovní druhy u vyznačených slov a utvoř 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/>
              <a:t>z </a:t>
            </a:r>
            <a:r>
              <a:rPr lang="cs-CZ" dirty="0"/>
              <a:t>nich slovesa.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1680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Řešení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svítá, zaleskly se, stoupá, se třepal</a:t>
            </a:r>
          </a:p>
          <a:p>
            <a:pPr marL="0" indent="0">
              <a:buNone/>
            </a:pPr>
            <a:r>
              <a:rPr lang="cs-CZ" dirty="0" smtClean="0"/>
              <a:t>2. svítá, zaleskly se cáry, stoupá kotouč, třepal se les</a:t>
            </a:r>
          </a:p>
          <a:p>
            <a:pPr marL="0" indent="0">
              <a:buNone/>
            </a:pPr>
            <a:r>
              <a:rPr lang="cs-CZ" dirty="0" smtClean="0"/>
              <a:t>3. svítá – 3. os., č. jed., čas přít.,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 err="1"/>
              <a:t>o</a:t>
            </a:r>
            <a:r>
              <a:rPr lang="cs-CZ" dirty="0" err="1" smtClean="0"/>
              <a:t>zn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zaleskly se – 3. os., č. mn., čas min.,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 err="1"/>
              <a:t>o</a:t>
            </a:r>
            <a:r>
              <a:rPr lang="cs-CZ" dirty="0" err="1" smtClean="0"/>
              <a:t>zn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stoupá – 3. os., č. jed., čas přít.,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 err="1"/>
              <a:t>o</a:t>
            </a:r>
            <a:r>
              <a:rPr lang="cs-CZ" dirty="0" err="1" smtClean="0"/>
              <a:t>zn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 třepal – 3. os., č. jed., čas min.,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 err="1"/>
              <a:t>o</a:t>
            </a:r>
            <a:r>
              <a:rPr lang="cs-CZ" dirty="0" err="1" smtClean="0"/>
              <a:t>zn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4. modravými – přídavné jméno (modrat se)</a:t>
            </a:r>
          </a:p>
          <a:p>
            <a:pPr marL="0" indent="0">
              <a:buNone/>
            </a:pPr>
            <a:r>
              <a:rPr lang="cs-CZ" dirty="0" smtClean="0"/>
              <a:t>    trylkováním – podstatné jméno (trylkovat)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cvrlikáním – podstatné jméno (cvrlikat)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004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Přepracuj následující text.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Jaké má nedostatky?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Když jsme pluli ve Středozemním moři, měli jsme zajímavé setkání s delfínem. Bylo skvělé počasí, obloha byla jasná, moře bylo jako zrcadlo. Viděli jsme Korsiku. Tenkrát jsme toho o delfínech            a o životě v moři věděli mnohem méně než teď. Pro nás byli delfíni legendární tvorové. Byl jsem v podmořské pozorovatelně. Na dně měla pět okének, kterými se dalo dobře sledovat, co se děje v moři kolem nás.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3792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Řešení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Při naší plavbě Středozemním mořem </a:t>
            </a:r>
            <a:r>
              <a:rPr lang="cs-CZ" dirty="0" smtClean="0">
                <a:solidFill>
                  <a:srgbClr val="C00000"/>
                </a:solidFill>
              </a:rPr>
              <a:t>jsme zažili </a:t>
            </a:r>
            <a:r>
              <a:rPr lang="cs-CZ" dirty="0" smtClean="0"/>
              <a:t>zajímavé setkání s delfínem. </a:t>
            </a:r>
          </a:p>
          <a:p>
            <a:pPr marL="0" indent="0">
              <a:buNone/>
            </a:pPr>
            <a:r>
              <a:rPr lang="cs-CZ" dirty="0" smtClean="0"/>
              <a:t>Počasí nám </a:t>
            </a:r>
            <a:r>
              <a:rPr lang="cs-CZ" dirty="0" smtClean="0">
                <a:solidFill>
                  <a:srgbClr val="C00000"/>
                </a:solidFill>
              </a:rPr>
              <a:t>přálo</a:t>
            </a:r>
            <a:r>
              <a:rPr lang="cs-CZ" dirty="0" smtClean="0"/>
              <a:t>. Na obloze </a:t>
            </a:r>
            <a:r>
              <a:rPr lang="cs-CZ" dirty="0" smtClean="0">
                <a:solidFill>
                  <a:srgbClr val="C00000"/>
                </a:solidFill>
              </a:rPr>
              <a:t>nezůstal</a:t>
            </a:r>
            <a:r>
              <a:rPr lang="cs-CZ" dirty="0" smtClean="0"/>
              <a:t> ani mráček. Moře </a:t>
            </a:r>
            <a:r>
              <a:rPr lang="cs-CZ" dirty="0" smtClean="0">
                <a:solidFill>
                  <a:srgbClr val="C00000"/>
                </a:solidFill>
              </a:rPr>
              <a:t>se lesklo </a:t>
            </a:r>
            <a:r>
              <a:rPr lang="cs-CZ" dirty="0" smtClean="0"/>
              <a:t>jako zrcadlo. Z dálky na nás </a:t>
            </a:r>
            <a:r>
              <a:rPr lang="cs-CZ" dirty="0" smtClean="0">
                <a:solidFill>
                  <a:srgbClr val="C00000"/>
                </a:solidFill>
              </a:rPr>
              <a:t>vyhlížel</a:t>
            </a:r>
            <a:r>
              <a:rPr lang="cs-CZ" dirty="0" smtClean="0"/>
              <a:t> ostrov Korsika.</a:t>
            </a:r>
          </a:p>
          <a:p>
            <a:pPr marL="0" indent="0">
              <a:buNone/>
            </a:pPr>
            <a:r>
              <a:rPr lang="cs-CZ" dirty="0" smtClean="0"/>
              <a:t>   Tehdy jsme o delfínech a o životě v moři</a:t>
            </a:r>
            <a:r>
              <a:rPr lang="cs-CZ" dirty="0" smtClean="0">
                <a:solidFill>
                  <a:srgbClr val="C00000"/>
                </a:solidFill>
              </a:rPr>
              <a:t> věděli </a:t>
            </a:r>
            <a:r>
              <a:rPr lang="cs-CZ" dirty="0" smtClean="0"/>
              <a:t>jen málo. Delfíny </a:t>
            </a:r>
            <a:r>
              <a:rPr lang="cs-CZ" dirty="0" smtClean="0">
                <a:solidFill>
                  <a:srgbClr val="C00000"/>
                </a:solidFill>
              </a:rPr>
              <a:t>jsme znali </a:t>
            </a:r>
            <a:r>
              <a:rPr lang="cs-CZ" dirty="0" smtClean="0"/>
              <a:t>jen jako legendární tvory.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Uvelebil jsem se </a:t>
            </a:r>
            <a:r>
              <a:rPr lang="cs-CZ" dirty="0" smtClean="0"/>
              <a:t> v podmořské pozorovatelně.</a:t>
            </a:r>
          </a:p>
          <a:p>
            <a:pPr marL="0" indent="0">
              <a:buNone/>
            </a:pPr>
            <a:r>
              <a:rPr lang="cs-CZ" dirty="0" smtClean="0"/>
              <a:t>Pěti okénky na dně </a:t>
            </a:r>
            <a:r>
              <a:rPr lang="cs-CZ" dirty="0" smtClean="0">
                <a:solidFill>
                  <a:srgbClr val="C00000"/>
                </a:solidFill>
              </a:rPr>
              <a:t>jsem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sledoval</a:t>
            </a:r>
            <a:r>
              <a:rPr lang="cs-CZ" dirty="0" smtClean="0"/>
              <a:t>, co</a:t>
            </a:r>
            <a:r>
              <a:rPr lang="cs-CZ" dirty="0" smtClean="0">
                <a:solidFill>
                  <a:srgbClr val="C00000"/>
                </a:solidFill>
              </a:rPr>
              <a:t> se děje</a:t>
            </a:r>
            <a:r>
              <a:rPr lang="cs-CZ" dirty="0" smtClean="0"/>
              <a:t> pod hladinou.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 textu se vyskytovalo sloveso být, nebyl členěn do odstavců     a skládal se ze zbytečně dlouhých souvětí.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5255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Popis děje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             živý, jasný, postupně uspořádaný,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členěný do odstavců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C00000"/>
                </a:solidFill>
              </a:rPr>
              <a:t>Stylistické prostředky: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</a:t>
            </a:r>
            <a:r>
              <a:rPr lang="cs-CZ" dirty="0" smtClean="0"/>
              <a:t>dějová slovesa</a:t>
            </a:r>
          </a:p>
          <a:p>
            <a:pPr marL="0" indent="0">
              <a:buNone/>
            </a:pPr>
            <a:r>
              <a:rPr lang="cs-CZ" dirty="0" smtClean="0"/>
              <a:t>                          vhodná podstatná jména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přídavná jména, příslovce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přirovnání 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971600" y="16288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971600" y="294965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34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Použité zdroje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KRAUSOVÁ, Zdeňka a Renata TERŠOVÁ. Český jazyk pro 6. ročník základní školy a primu víceletého gymnázia. 1. vyd. Plzeň: Fraus, 2003, 136 s. ISBN 80-723-8206-3. </a:t>
            </a:r>
          </a:p>
          <a:p>
            <a:r>
              <a:rPr lang="cs-CZ" dirty="0"/>
              <a:t>Otevřená galerie MS Office</a:t>
            </a:r>
          </a:p>
          <a:p>
            <a:r>
              <a:rPr lang="cs-CZ" dirty="0"/>
              <a:t>Vlastní </a:t>
            </a:r>
            <a:r>
              <a:rPr lang="cs-CZ" dirty="0" smtClean="0"/>
              <a:t>zdroje</a:t>
            </a:r>
          </a:p>
          <a:p>
            <a:endParaRPr lang="cs-CZ" dirty="0" smtClean="0"/>
          </a:p>
          <a:p>
            <a:r>
              <a:rPr lang="cs-CZ" sz="2000" dirty="0" smtClean="0"/>
              <a:t>Autorem materiálu a všech jeho částí, není-li uveden jinak, je Mgr. Kateřina Palečková.</a:t>
            </a: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750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280</TotalTime>
  <Words>749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Nepravidelná slovesa</vt:lpstr>
      <vt:lpstr>Nahraďte sloveso být výstižnějším. </vt:lpstr>
      <vt:lpstr>Řešení</vt:lpstr>
      <vt:lpstr>Pozorně si přečti text.</vt:lpstr>
      <vt:lpstr>Řešení</vt:lpstr>
      <vt:lpstr>Přepracuj následující text. Jaké má nedostatky?</vt:lpstr>
      <vt:lpstr>Řešení</vt:lpstr>
      <vt:lpstr>Popis děje 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27</cp:revision>
  <dcterms:created xsi:type="dcterms:W3CDTF">2012-07-08T07:56:01Z</dcterms:created>
  <dcterms:modified xsi:type="dcterms:W3CDTF">2013-05-17T11:39:41Z</dcterms:modified>
</cp:coreProperties>
</file>