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66" r:id="rId3"/>
    <p:sldId id="267" r:id="rId4"/>
    <p:sldId id="268" r:id="rId5"/>
    <p:sldId id="270" r:id="rId6"/>
    <p:sldId id="271" r:id="rId7"/>
    <p:sldId id="274" r:id="rId8"/>
    <p:sldId id="279" r:id="rId9"/>
    <p:sldId id="275" r:id="rId10"/>
    <p:sldId id="277" r:id="rId11"/>
    <p:sldId id="27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-138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CFB3606-7356-4EE6-A729-A5EE510C892D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CDF1BC4-419D-4E04-9801-345DE395C989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FB3606-7356-4EE6-A729-A5EE510C892D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CDF1BC4-419D-4E04-9801-345DE395C98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CFB3606-7356-4EE6-A729-A5EE510C892D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DCDF1BC4-419D-4E04-9801-345DE395C989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FB3606-7356-4EE6-A729-A5EE510C892D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CDF1BC4-419D-4E04-9801-345DE395C98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FB3606-7356-4EE6-A729-A5EE510C892D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CDF1BC4-419D-4E04-9801-345DE395C98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FB3606-7356-4EE6-A729-A5EE510C892D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CDF1BC4-419D-4E04-9801-345DE395C98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CFB3606-7356-4EE6-A729-A5EE510C892D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CDF1BC4-419D-4E04-9801-345DE395C98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FB3606-7356-4EE6-A729-A5EE510C892D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CDF1BC4-419D-4E04-9801-345DE395C98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FB3606-7356-4EE6-A729-A5EE510C892D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CDF1BC4-419D-4E04-9801-345DE395C989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FB3606-7356-4EE6-A729-A5EE510C892D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CDF1BC4-419D-4E04-9801-345DE395C98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1CFB3606-7356-4EE6-A729-A5EE510C892D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CDF1BC4-419D-4E04-9801-345DE395C98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1CFB3606-7356-4EE6-A729-A5EE510C892D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DCDF1BC4-419D-4E04-9801-345DE395C98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4564799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Kateřina</a:t>
                      </a:r>
                      <a:r>
                        <a:rPr lang="cs-CZ" baseline="0" dirty="0" smtClean="0"/>
                        <a:t> Palečková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      VY_32_INOVACE_5C_16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r>
                        <a:rPr lang="cs-CZ" baseline="0" dirty="0" smtClean="0"/>
                        <a:t>        ČESKÝ JAZYK PRO 2. </a:t>
                      </a:r>
                      <a:r>
                        <a:rPr lang="cs-CZ" baseline="0" smtClean="0"/>
                        <a:t>STUPEŇ 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586972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3081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je určena žákům 6. a 7. třídy.</a:t>
            </a:r>
          </a:p>
          <a:p>
            <a:r>
              <a:rPr lang="cs-CZ" dirty="0" smtClean="0"/>
              <a:t>Seznamuje s druhy zájmen.</a:t>
            </a:r>
          </a:p>
          <a:p>
            <a:r>
              <a:rPr lang="cs-CZ" dirty="0" smtClean="0"/>
              <a:t>Prohlubuje dovednosti v určování druhů zájmen.</a:t>
            </a:r>
          </a:p>
          <a:p>
            <a:r>
              <a:rPr lang="cs-CZ"/>
              <a:t>S</a:t>
            </a:r>
            <a:r>
              <a:rPr lang="cs-CZ" smtClean="0"/>
              <a:t>louží </a:t>
            </a:r>
            <a:r>
              <a:rPr lang="cs-CZ" dirty="0" smtClean="0"/>
              <a:t>ke zdokonalování žáků v komunikaci.</a:t>
            </a:r>
          </a:p>
          <a:p>
            <a:r>
              <a:rPr lang="cs-CZ" dirty="0" smtClean="0"/>
              <a:t>Podporuje pravopisné dovednosti.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9784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Zájmena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Zastupují podstatná jména a  přídavná jména</a:t>
            </a:r>
          </a:p>
          <a:p>
            <a:r>
              <a:rPr lang="cs-CZ" dirty="0" smtClean="0"/>
              <a:t>Ukazují na ně nebo k nim odkazují</a:t>
            </a:r>
          </a:p>
          <a:p>
            <a:r>
              <a:rPr lang="cs-CZ" dirty="0" smtClean="0"/>
              <a:t>Skloňují se</a:t>
            </a:r>
          </a:p>
          <a:p>
            <a:r>
              <a:rPr lang="cs-CZ" dirty="0" smtClean="0"/>
              <a:t>Rozlišujeme zájmena              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rodová</a:t>
            </a:r>
            <a:r>
              <a:rPr lang="cs-CZ" dirty="0" smtClean="0"/>
              <a:t> - (např. 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     on, ona, ono)       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          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bezrodá </a:t>
            </a:r>
            <a:r>
              <a:rPr lang="cs-CZ" dirty="0"/>
              <a:t>(</a:t>
            </a:r>
            <a:r>
              <a:rPr lang="cs-CZ" dirty="0" smtClean="0"/>
              <a:t>já,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ty, my, vy, se)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     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 </a:t>
            </a:r>
            <a:endParaRPr lang="cs-CZ" dirty="0" smtClean="0"/>
          </a:p>
          <a:p>
            <a:r>
              <a:rPr lang="cs-CZ" dirty="0" smtClean="0"/>
              <a:t>Vyjadřují pád, číslo, popř. rod</a:t>
            </a:r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>
            <a:off x="4211960" y="299695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/>
          <p:cNvSpPr/>
          <p:nvPr/>
        </p:nvSpPr>
        <p:spPr>
          <a:xfrm>
            <a:off x="4176791" y="397877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2294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zájmen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Osobní</a:t>
            </a:r>
            <a:r>
              <a:rPr lang="cs-CZ" dirty="0" smtClean="0"/>
              <a:t> – já, ty, on, ona, ono, my, vy, oni,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ony, ona, zvratné se</a:t>
            </a:r>
          </a:p>
          <a:p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Přivlastňovací</a:t>
            </a:r>
            <a:r>
              <a:rPr lang="cs-CZ" dirty="0" smtClean="0"/>
              <a:t> – můj, tvůj, jeho, její, jeho, náš,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váš, jejich, zvratné svůj</a:t>
            </a:r>
          </a:p>
          <a:p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Ukazovací </a:t>
            </a:r>
            <a:r>
              <a:rPr lang="cs-CZ" dirty="0" smtClean="0"/>
              <a:t>- ten, ta, to, ti, ty, ty, tento, tenhle,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onen, takový, týž, tentýž, sám</a:t>
            </a:r>
          </a:p>
          <a:p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Tázací</a:t>
            </a:r>
            <a:r>
              <a:rPr lang="cs-CZ" dirty="0" smtClean="0"/>
              <a:t> – kdo?, co?, jaký?, který?, čí?</a:t>
            </a:r>
          </a:p>
          <a:p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Vztažná</a:t>
            </a:r>
            <a:r>
              <a:rPr lang="cs-CZ" dirty="0" smtClean="0"/>
              <a:t> – kdo, co, jaký, který, čí, jenž</a:t>
            </a:r>
          </a:p>
          <a:p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Neurčitá</a:t>
            </a:r>
            <a:r>
              <a:rPr lang="cs-CZ" dirty="0" smtClean="0"/>
              <a:t> – někdo, něco, některý, nějaký, něčí,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leckdo, lecco, leckterý, kdokoli, cosi,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kdosi, všechen, každý</a:t>
            </a:r>
          </a:p>
          <a:p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Záporná</a:t>
            </a:r>
            <a:r>
              <a:rPr lang="cs-CZ" dirty="0" smtClean="0"/>
              <a:t> – nikdo, nic, nijaký, ničí, žádný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41093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Přečti si pozorně následují text.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sz="3300" dirty="0" smtClean="0"/>
              <a:t>Každý člověk, který se s ním setkal, se mu zdaleka vyhnul. Jeho oči měly nepříjemný výraz, nebyl v nich žádný cit, nenašli jste v nich nic, co by vaše srdce potěšilo. Kdokoli ho o něco požádal, byl odmítnut.</a:t>
            </a:r>
          </a:p>
          <a:p>
            <a:r>
              <a:rPr lang="cs-CZ" sz="2800" dirty="0" smtClean="0"/>
              <a:t> </a:t>
            </a:r>
          </a:p>
          <a:p>
            <a:pPr marL="0" indent="0">
              <a:buNone/>
            </a:pPr>
            <a:r>
              <a:rPr lang="cs-CZ" sz="2800" dirty="0" smtClean="0"/>
              <a:t>  </a:t>
            </a:r>
            <a:r>
              <a:rPr lang="cs-CZ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1. </a:t>
            </a:r>
            <a:r>
              <a:rPr lang="cs-CZ" sz="2800" dirty="0"/>
              <a:t>Najdi v textu zájmena a zařaď je do </a:t>
            </a:r>
          </a:p>
          <a:p>
            <a:pPr marL="0" indent="0">
              <a:buNone/>
            </a:pPr>
            <a:r>
              <a:rPr lang="cs-CZ" sz="2800" dirty="0"/>
              <a:t>      </a:t>
            </a:r>
            <a:r>
              <a:rPr lang="cs-CZ" sz="2800" dirty="0" smtClean="0"/>
              <a:t> tabulky </a:t>
            </a:r>
            <a:r>
              <a:rPr lang="cs-CZ" sz="2800" dirty="0"/>
              <a:t>v sešitě.</a:t>
            </a:r>
          </a:p>
          <a:p>
            <a:pPr marL="0" indent="0">
              <a:buNone/>
            </a:pPr>
            <a:r>
              <a:rPr lang="cs-CZ" sz="2800" dirty="0" smtClean="0"/>
              <a:t>   </a:t>
            </a:r>
            <a:r>
              <a:rPr lang="cs-CZ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2</a:t>
            </a:r>
            <a:r>
              <a:rPr lang="cs-CZ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r>
              <a:rPr lang="cs-CZ" sz="2800" dirty="0"/>
              <a:t>Vymysli nadpis k tomuto textu.</a:t>
            </a:r>
          </a:p>
          <a:p>
            <a:pPr marL="0" indent="0">
              <a:buNone/>
            </a:pPr>
            <a:r>
              <a:rPr lang="cs-CZ" sz="2800" dirty="0" smtClean="0"/>
              <a:t>   </a:t>
            </a:r>
            <a:r>
              <a:rPr lang="cs-CZ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3</a:t>
            </a:r>
            <a:r>
              <a:rPr lang="cs-CZ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r>
              <a:rPr lang="cs-CZ" sz="2800" dirty="0"/>
              <a:t>Zamysli se nad těmito otázkami: </a:t>
            </a:r>
          </a:p>
          <a:p>
            <a:pPr marL="0" indent="0">
              <a:buNone/>
            </a:pPr>
            <a:r>
              <a:rPr lang="cs-CZ" sz="2800" dirty="0"/>
              <a:t>       Co zlého mohlo muže potkat? </a:t>
            </a:r>
          </a:p>
          <a:p>
            <a:pPr marL="0" indent="0">
              <a:buNone/>
            </a:pPr>
            <a:r>
              <a:rPr lang="cs-CZ" sz="2800" dirty="0"/>
              <a:t>       Jaký měl život? </a:t>
            </a:r>
          </a:p>
          <a:p>
            <a:pPr marL="0" indent="0">
              <a:buNone/>
            </a:pPr>
            <a:r>
              <a:rPr lang="cs-CZ" sz="2800" dirty="0"/>
              <a:t>       Ublížil mu někdo?    </a:t>
            </a:r>
          </a:p>
        </p:txBody>
      </p:sp>
    </p:spTree>
    <p:extLst>
      <p:ext uri="{BB962C8B-B14F-4D97-AF65-F5344CB8AC3E}">
        <p14:creationId xmlns:p14="http://schemas.microsoft.com/office/powerpoint/2010/main" val="3584659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Řešení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         </a:t>
            </a:r>
            <a:r>
              <a:rPr lang="cs-CZ" sz="2800" dirty="0" smtClean="0"/>
              <a:t>                  </a:t>
            </a:r>
            <a:r>
              <a:rPr lang="cs-CZ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Zájmena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osobní – se, ním, mu, nich, ho</a:t>
            </a:r>
          </a:p>
          <a:p>
            <a:r>
              <a:rPr lang="cs-CZ" sz="2800" dirty="0" smtClean="0"/>
              <a:t> přivlastňovací - jeho, vaše</a:t>
            </a:r>
          </a:p>
          <a:p>
            <a:r>
              <a:rPr lang="cs-CZ" sz="2800" dirty="0" smtClean="0"/>
              <a:t> ukazovací – v textu nejsou</a:t>
            </a:r>
          </a:p>
          <a:p>
            <a:r>
              <a:rPr lang="cs-CZ" sz="2800" dirty="0" smtClean="0"/>
              <a:t> tázací- v textu nejsou </a:t>
            </a:r>
          </a:p>
          <a:p>
            <a:r>
              <a:rPr lang="cs-CZ" sz="2800" dirty="0" smtClean="0"/>
              <a:t> vztažná – který, co</a:t>
            </a:r>
          </a:p>
          <a:p>
            <a:r>
              <a:rPr lang="cs-CZ" sz="2800" dirty="0" smtClean="0"/>
              <a:t> neurčitá – každý, kdokoli, něco</a:t>
            </a:r>
          </a:p>
          <a:p>
            <a:r>
              <a:rPr lang="cs-CZ" sz="2800" dirty="0" smtClean="0"/>
              <a:t> záporná – žádný, nic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391339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PAMATUJ!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61316"/>
            <a:ext cx="7239000" cy="48463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                  </a:t>
            </a:r>
            <a:r>
              <a:rPr lang="cs-CZ" sz="4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Zájmeno  já</a:t>
            </a:r>
          </a:p>
          <a:p>
            <a:pPr marL="0" indent="0">
              <a:buNone/>
            </a:pPr>
            <a:endParaRPr lang="cs-CZ" sz="28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0" indent="0">
              <a:buNone/>
            </a:pPr>
            <a:endParaRPr lang="cs-CZ" sz="2800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cs-CZ" dirty="0"/>
              <a:t>2. a 4. </a:t>
            </a:r>
            <a:r>
              <a:rPr lang="cs-CZ" dirty="0" smtClean="0"/>
              <a:t>pád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</a:t>
            </a:r>
          </a:p>
          <a:p>
            <a:r>
              <a:rPr lang="cs-CZ" dirty="0" smtClean="0"/>
              <a:t>3. a 6. pád </a:t>
            </a:r>
          </a:p>
          <a:p>
            <a:endParaRPr lang="cs-CZ" sz="3600" dirty="0"/>
          </a:p>
          <a:p>
            <a:pPr marL="0" indent="0">
              <a:buNone/>
            </a:pPr>
            <a:r>
              <a:rPr lang="cs-CZ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    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2765565" y="3068960"/>
            <a:ext cx="208823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smtClean="0"/>
              <a:t>mě</a:t>
            </a:r>
            <a:endParaRPr lang="cs-CZ" sz="3200" dirty="0"/>
          </a:p>
        </p:txBody>
      </p:sp>
      <p:sp>
        <p:nvSpPr>
          <p:cNvPr id="7" name="Obdélník 6"/>
          <p:cNvSpPr/>
          <p:nvPr/>
        </p:nvSpPr>
        <p:spPr>
          <a:xfrm>
            <a:off x="2771800" y="4437112"/>
            <a:ext cx="2088231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mně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590396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/>
            </a:r>
            <a:br>
              <a:rPr lang="cs-CZ" sz="4000" dirty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cs-CZ" sz="36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Zájmena on, ona, ono, oni, ony, ona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39552" y="1604062"/>
            <a:ext cx="6886836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3200" dirty="0"/>
          </a:p>
          <a:p>
            <a:r>
              <a:rPr lang="cs-CZ" sz="2800" dirty="0" smtClean="0"/>
              <a:t>  Pomáháme </a:t>
            </a:r>
            <a:r>
              <a:rPr lang="cs-CZ" sz="2800" dirty="0"/>
              <a:t>si ukazovacím </a:t>
            </a:r>
            <a:r>
              <a:rPr lang="cs-CZ" sz="2800" dirty="0" smtClean="0"/>
              <a:t>zájmenem.</a:t>
            </a:r>
          </a:p>
          <a:p>
            <a:endParaRPr lang="cs-CZ" sz="2800" dirty="0" smtClean="0"/>
          </a:p>
          <a:p>
            <a:endParaRPr lang="cs-CZ" sz="2800" dirty="0"/>
          </a:p>
          <a:p>
            <a:r>
              <a:rPr lang="cs-CZ" sz="2800" dirty="0"/>
              <a:t>   Zdravím </a:t>
            </a:r>
            <a:r>
              <a:rPr lang="cs-CZ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ji</a:t>
            </a:r>
            <a:r>
              <a:rPr lang="cs-CZ" sz="2800" dirty="0"/>
              <a:t>.        Zdravím </a:t>
            </a:r>
            <a:r>
              <a:rPr lang="cs-CZ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(tu) </a:t>
            </a:r>
            <a:r>
              <a:rPr lang="cs-CZ" sz="2800" dirty="0" smtClean="0"/>
              <a:t>Janu</a:t>
            </a:r>
          </a:p>
          <a:p>
            <a:r>
              <a:rPr lang="cs-CZ" sz="2800" dirty="0" smtClean="0"/>
              <a:t>   Jdu </a:t>
            </a:r>
            <a:r>
              <a:rPr lang="cs-CZ" sz="2800" dirty="0"/>
              <a:t>k </a:t>
            </a:r>
            <a:r>
              <a:rPr lang="cs-CZ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ní</a:t>
            </a:r>
            <a:r>
              <a:rPr lang="cs-CZ" sz="2800" dirty="0"/>
              <a:t>.            Jdu k </a:t>
            </a:r>
            <a:r>
              <a:rPr lang="cs-CZ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(té) </a:t>
            </a:r>
            <a:r>
              <a:rPr lang="cs-CZ" sz="2800" dirty="0"/>
              <a:t>Janě</a:t>
            </a:r>
            <a:r>
              <a:rPr lang="cs-CZ" sz="2800" dirty="0" smtClean="0"/>
              <a:t>.</a:t>
            </a:r>
          </a:p>
          <a:p>
            <a:r>
              <a:rPr lang="cs-CZ" sz="2800" dirty="0" smtClean="0"/>
              <a:t>   </a:t>
            </a:r>
            <a:r>
              <a:rPr lang="cs-CZ" sz="2800" dirty="0"/>
              <a:t>Bavím se s</a:t>
            </a:r>
            <a:r>
              <a:rPr lang="cs-CZ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ní</a:t>
            </a:r>
            <a:r>
              <a:rPr lang="cs-CZ" sz="2800" dirty="0"/>
              <a:t>.     Bavím se s </a:t>
            </a:r>
            <a:r>
              <a:rPr lang="cs-CZ" sz="2800" dirty="0">
                <a:solidFill>
                  <a:schemeClr val="bg2">
                    <a:lumMod val="75000"/>
                  </a:schemeClr>
                </a:solidFill>
              </a:rPr>
              <a:t>(tou)</a:t>
            </a:r>
            <a:r>
              <a:rPr lang="cs-CZ" sz="2800" dirty="0"/>
              <a:t>Janou</a:t>
            </a:r>
            <a:r>
              <a:rPr lang="cs-CZ" sz="2800" dirty="0" smtClean="0"/>
              <a:t>.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8655941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ě/ně.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Neboj se o m-.</a:t>
            </a:r>
          </a:p>
          <a:p>
            <a:endParaRPr lang="cs-CZ" dirty="0" smtClean="0"/>
          </a:p>
          <a:p>
            <a:r>
              <a:rPr lang="cs-CZ" dirty="0" smtClean="0"/>
              <a:t>Zadívala se na m- přísně.</a:t>
            </a:r>
          </a:p>
          <a:p>
            <a:endParaRPr lang="cs-CZ" dirty="0" smtClean="0"/>
          </a:p>
          <a:p>
            <a:r>
              <a:rPr lang="cs-CZ" dirty="0" smtClean="0"/>
              <a:t>Stále m- ještě nevěří.</a:t>
            </a:r>
          </a:p>
          <a:p>
            <a:endParaRPr lang="cs-CZ" dirty="0" smtClean="0"/>
          </a:p>
          <a:p>
            <a:r>
              <a:rPr lang="cs-CZ" dirty="0" smtClean="0"/>
              <a:t>Víte o m- něco?</a:t>
            </a:r>
          </a:p>
          <a:p>
            <a:endParaRPr lang="cs-CZ" dirty="0" smtClean="0"/>
          </a:p>
          <a:p>
            <a:r>
              <a:rPr lang="cs-CZ" dirty="0" smtClean="0"/>
              <a:t>Ptal se m- na cestu.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5998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Neboj se o </a:t>
            </a:r>
            <a:r>
              <a:rPr lang="cs-CZ" dirty="0" smtClean="0"/>
              <a:t>m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ě</a:t>
            </a:r>
            <a:r>
              <a:rPr lang="cs-CZ" dirty="0" smtClean="0"/>
              <a:t>. 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(4.p.)</a:t>
            </a:r>
          </a:p>
          <a:p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cs-CZ" dirty="0"/>
              <a:t>Zadívala se na </a:t>
            </a:r>
            <a:r>
              <a:rPr lang="cs-CZ" dirty="0" smtClean="0"/>
              <a:t>m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ě</a:t>
            </a:r>
            <a:r>
              <a:rPr lang="cs-CZ" dirty="0" smtClean="0"/>
              <a:t> </a:t>
            </a:r>
            <a:r>
              <a:rPr lang="cs-CZ" dirty="0"/>
              <a:t>přísně</a:t>
            </a:r>
            <a:r>
              <a:rPr lang="cs-CZ" dirty="0" smtClean="0"/>
              <a:t>. 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(4.p.)</a:t>
            </a:r>
          </a:p>
          <a:p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cs-CZ" dirty="0"/>
              <a:t>Stále </a:t>
            </a:r>
            <a:r>
              <a:rPr lang="cs-CZ" dirty="0" smtClean="0"/>
              <a:t>m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ně</a:t>
            </a:r>
            <a:r>
              <a:rPr lang="cs-CZ" dirty="0" smtClean="0"/>
              <a:t> </a:t>
            </a:r>
            <a:r>
              <a:rPr lang="cs-CZ" dirty="0"/>
              <a:t>ještě nevěří</a:t>
            </a:r>
            <a:r>
              <a:rPr lang="cs-CZ" dirty="0" smtClean="0"/>
              <a:t>.  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(3.p.)</a:t>
            </a:r>
          </a:p>
          <a:p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cs-CZ" dirty="0"/>
              <a:t>Víte o </a:t>
            </a:r>
            <a:r>
              <a:rPr lang="cs-CZ" dirty="0" smtClean="0"/>
              <a:t>m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ně</a:t>
            </a:r>
            <a:r>
              <a:rPr lang="cs-CZ" dirty="0" smtClean="0"/>
              <a:t> </a:t>
            </a:r>
            <a:r>
              <a:rPr lang="cs-CZ" dirty="0"/>
              <a:t>něco</a:t>
            </a:r>
            <a:r>
              <a:rPr lang="cs-CZ" dirty="0" smtClean="0"/>
              <a:t>?  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(</a:t>
            </a:r>
            <a:r>
              <a:rPr lang="cs-CZ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6.p.)</a:t>
            </a:r>
          </a:p>
          <a:p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cs-CZ" dirty="0" smtClean="0"/>
              <a:t>Ptal </a:t>
            </a:r>
            <a:r>
              <a:rPr lang="cs-CZ" dirty="0"/>
              <a:t>se </a:t>
            </a:r>
            <a:r>
              <a:rPr lang="cs-CZ" dirty="0" smtClean="0"/>
              <a:t>m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ě</a:t>
            </a:r>
            <a:r>
              <a:rPr lang="cs-CZ" dirty="0" smtClean="0"/>
              <a:t> </a:t>
            </a:r>
            <a:r>
              <a:rPr lang="cs-CZ" dirty="0"/>
              <a:t>na cestu</a:t>
            </a:r>
            <a:r>
              <a:rPr lang="cs-CZ" dirty="0" smtClean="0"/>
              <a:t>.  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(2.p.)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3236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KRAUSOVÁ, Zdeňka a Renata TERŠOVÁ. Český jazyk pro 6. ročník základní školy a primu víceletého gymnázia. 1. vyd. Plzeň: Fraus, 2003, 136 s. ISBN 80-723-8206-3. </a:t>
            </a:r>
            <a:endParaRPr lang="cs-CZ" dirty="0" smtClean="0"/>
          </a:p>
          <a:p>
            <a:r>
              <a:rPr lang="cs-CZ" dirty="0" smtClean="0"/>
              <a:t>Otevřená galerie MS Office</a:t>
            </a:r>
            <a:endParaRPr lang="cs-CZ" dirty="0"/>
          </a:p>
          <a:p>
            <a:r>
              <a:rPr lang="cs-CZ" dirty="0"/>
              <a:t>Vlastní </a:t>
            </a:r>
            <a:r>
              <a:rPr lang="cs-CZ" dirty="0" smtClean="0"/>
              <a:t>zdroje</a:t>
            </a:r>
          </a:p>
          <a:p>
            <a:endParaRPr lang="cs-CZ" dirty="0" smtClean="0"/>
          </a:p>
          <a:p>
            <a:r>
              <a:rPr lang="cs-CZ" sz="2000" dirty="0" smtClean="0"/>
              <a:t>Autorem materiálu a všech jeho částí, není-li uvedeno jinak, je Mgr. Kateřina Palečková.</a:t>
            </a:r>
            <a:endParaRPr lang="cs-CZ" sz="20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2211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639</TotalTime>
  <Words>627</Words>
  <Application>Microsoft Office PowerPoint</Application>
  <PresentationFormat>Předvádění na obrazovce (4:3)</PresentationFormat>
  <Paragraphs>100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Bohatý</vt:lpstr>
      <vt:lpstr>Prezentace aplikace PowerPoint</vt:lpstr>
      <vt:lpstr>Anotace</vt:lpstr>
      <vt:lpstr>Zájmena</vt:lpstr>
      <vt:lpstr>Druhy zájmen</vt:lpstr>
      <vt:lpstr>Přečti si pozorně následují text.</vt:lpstr>
      <vt:lpstr>Řešení</vt:lpstr>
      <vt:lpstr>PAMATUJ!</vt:lpstr>
      <vt:lpstr> Zájmena on, ona, ono, oni, ony, ona</vt:lpstr>
      <vt:lpstr>Doplň ě/ně.</vt:lpstr>
      <vt:lpstr>Řešení</vt:lpstr>
      <vt:lpstr>Použité zdroje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Windows</dc:creator>
  <cp:lastModifiedBy>root</cp:lastModifiedBy>
  <cp:revision>25</cp:revision>
  <dcterms:created xsi:type="dcterms:W3CDTF">2012-07-07T08:25:14Z</dcterms:created>
  <dcterms:modified xsi:type="dcterms:W3CDTF">2013-05-17T11:40:23Z</dcterms:modified>
</cp:coreProperties>
</file>