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1" r:id="rId2"/>
    <p:sldId id="256" r:id="rId3"/>
    <p:sldId id="266" r:id="rId4"/>
    <p:sldId id="257" r:id="rId5"/>
    <p:sldId id="263" r:id="rId6"/>
    <p:sldId id="264" r:id="rId7"/>
    <p:sldId id="265" r:id="rId8"/>
    <p:sldId id="258" r:id="rId9"/>
    <p:sldId id="259" r:id="rId10"/>
    <p:sldId id="268" r:id="rId11"/>
    <p:sldId id="269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2" autoAdjust="0"/>
    <p:restoredTop sz="94660"/>
  </p:normalViewPr>
  <p:slideViewPr>
    <p:cSldViewPr>
      <p:cViewPr varScale="1">
        <p:scale>
          <a:sx n="39" d="100"/>
          <a:sy n="3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ADFAB9-4ED9-4DD1-AB25-3EEED8F70EA1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7497D7-51CC-40CE-8C23-8E710E35B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304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7497D7-51CC-40CE-8C23-8E710E35BBE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049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78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043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122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500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94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1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499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084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359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538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676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9E3CB1-5CAE-4D39-9F40-BBBCB1D90627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B38C6-0384-4D66-8A22-48AC532A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138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76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2. 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8569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332656"/>
            <a:ext cx="7270576" cy="1370583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2420888"/>
            <a:ext cx="8928992" cy="4176464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Prezentace je určena žákům 6. ročníku.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Seznamuje žáky s druhy číslovek.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Slouží k procvičení určování druhů číslovek.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Rozvíjí pravopisné dovednosti.              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4752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7715200" cy="79695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Číslovky</a:t>
            </a:r>
            <a:endParaRPr lang="cs-CZ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0" name="Picture 6" descr="C:\Documents and Settings\Dominika\Local Settings\Temporary Internet Files\Content.IE5\W1D3Z9JZ\MP900438684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76872"/>
            <a:ext cx="6400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985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B0F0"/>
                </a:solidFill>
              </a:rPr>
              <a:t>Číslovky</a:t>
            </a:r>
          </a:p>
          <a:p>
            <a:r>
              <a:rPr lang="cs-CZ" dirty="0" smtClean="0"/>
              <a:t>jsou </a:t>
            </a:r>
            <a:r>
              <a:rPr lang="cs-CZ" dirty="0"/>
              <a:t>slovní druhy ohebné</a:t>
            </a:r>
          </a:p>
          <a:p>
            <a:r>
              <a:rPr lang="cs-CZ" dirty="0"/>
              <a:t>jsou to slova číselného </a:t>
            </a:r>
            <a:r>
              <a:rPr lang="cs-CZ" dirty="0" smtClean="0"/>
              <a:t>významu</a:t>
            </a:r>
            <a:endParaRPr lang="cs-CZ" dirty="0"/>
          </a:p>
          <a:p>
            <a:r>
              <a:rPr lang="cs-CZ" dirty="0"/>
              <a:t>označují počet, pořadí</a:t>
            </a:r>
            <a:r>
              <a:rPr lang="cs-CZ" dirty="0" smtClean="0"/>
              <a:t>..</a:t>
            </a:r>
          </a:p>
          <a:p>
            <a:r>
              <a:rPr lang="cs-CZ" dirty="0"/>
              <a:t>p</a:t>
            </a:r>
            <a:r>
              <a:rPr lang="cs-CZ" dirty="0" smtClean="0"/>
              <a:t>odle významu určujeme druhy číslovek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dirty="0" smtClean="0"/>
              <a:t>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34994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643192" cy="634082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b="1" u="sng" dirty="0" smtClean="0">
                <a:solidFill>
                  <a:srgbClr val="7030A0"/>
                </a:solidFill>
              </a:rPr>
              <a:t>Druhy číslovek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sz="2800" dirty="0" smtClean="0"/>
              <a:t>                  základní (odpovídají na otázku kolik)</a:t>
            </a:r>
          </a:p>
          <a:p>
            <a:pPr marL="0" indent="0" algn="ctr">
              <a:buNone/>
            </a:pPr>
            <a:r>
              <a:rPr lang="cs-CZ" sz="2800" dirty="0" smtClean="0"/>
              <a:t>   řadové </a:t>
            </a:r>
            <a:r>
              <a:rPr lang="cs-CZ" sz="2800" dirty="0"/>
              <a:t>(odpovídají na otázku kolikátý)</a:t>
            </a:r>
          </a:p>
          <a:p>
            <a:pPr marL="0" indent="0" algn="ctr">
              <a:buNone/>
            </a:pPr>
            <a:r>
              <a:rPr lang="cs-CZ" sz="2800" dirty="0"/>
              <a:t>     </a:t>
            </a:r>
            <a:r>
              <a:rPr lang="cs-CZ" sz="2800" dirty="0" smtClean="0"/>
              <a:t>druhové </a:t>
            </a:r>
            <a:r>
              <a:rPr lang="cs-CZ" sz="2800" dirty="0"/>
              <a:t>(odpovídají na otázku kolikerý)</a:t>
            </a:r>
          </a:p>
          <a:p>
            <a:pPr marL="0" indent="0" algn="ctr">
              <a:buNone/>
            </a:pPr>
            <a:r>
              <a:rPr lang="cs-CZ" sz="2800" dirty="0"/>
              <a:t>     </a:t>
            </a:r>
            <a:r>
              <a:rPr lang="cs-CZ" sz="2800" dirty="0" smtClean="0"/>
              <a:t>násobné </a:t>
            </a:r>
            <a:r>
              <a:rPr lang="cs-CZ" sz="2800" dirty="0"/>
              <a:t>(odpovídají na otázku kolikrát)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012160" y="980728"/>
            <a:ext cx="108012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619672" y="1052736"/>
            <a:ext cx="115212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11560" y="1628800"/>
            <a:ext cx="1296144" cy="50405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určité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88224" y="1648998"/>
            <a:ext cx="1296144" cy="48385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neurčité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0799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Doplň do tabulky číslovky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>
                <a:solidFill>
                  <a:srgbClr val="7030A0"/>
                </a:solidFill>
              </a:rPr>
              <a:t>určité</a:t>
            </a:r>
            <a:r>
              <a:rPr lang="cs-CZ" dirty="0"/>
              <a:t> </a:t>
            </a:r>
            <a:r>
              <a:rPr lang="cs-CZ" dirty="0" smtClean="0"/>
              <a:t>                                                      </a:t>
            </a:r>
            <a:r>
              <a:rPr lang="cs-CZ" b="1" dirty="0" smtClean="0">
                <a:solidFill>
                  <a:srgbClr val="7030A0"/>
                </a:solidFill>
              </a:rPr>
              <a:t>neurčité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  <a:r>
              <a:rPr lang="cs-CZ" b="1" dirty="0"/>
              <a:t>základní </a:t>
            </a:r>
          </a:p>
          <a:p>
            <a:pPr marL="0" indent="0">
              <a:buNone/>
            </a:pPr>
            <a:r>
              <a:rPr lang="cs-CZ" b="1" dirty="0"/>
              <a:t>                                      </a:t>
            </a:r>
            <a:r>
              <a:rPr lang="cs-CZ" b="1" dirty="0" smtClean="0"/>
              <a:t>řadové 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                                    </a:t>
            </a:r>
            <a:r>
              <a:rPr lang="cs-CZ" b="1" dirty="0" smtClean="0"/>
              <a:t> </a:t>
            </a:r>
            <a:r>
              <a:rPr lang="cs-CZ" b="1" dirty="0"/>
              <a:t>druhové</a:t>
            </a:r>
          </a:p>
          <a:p>
            <a:pPr marL="0" indent="0">
              <a:buNone/>
            </a:pPr>
            <a:r>
              <a:rPr lang="cs-CZ" b="1" dirty="0"/>
              <a:t>    </a:t>
            </a:r>
            <a:r>
              <a:rPr lang="cs-CZ" b="1" dirty="0" smtClean="0"/>
              <a:t>                                 násobné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/>
              <a:t>málo, trojnásobný, stý, mnoho, troje, několikery, pět, několikrát, dvacet tři, patery, několikátý, mnohonásobný, dvakrát, druhý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321021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5212"/>
            <a:ext cx="8229600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52" y="1844824"/>
            <a:ext cx="9144000" cy="2952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  </a:t>
            </a:r>
            <a:r>
              <a:rPr lang="cs-CZ" sz="2800" b="1" dirty="0" smtClean="0">
                <a:solidFill>
                  <a:srgbClr val="7030A0"/>
                </a:solidFill>
              </a:rPr>
              <a:t>určité                                                </a:t>
            </a:r>
            <a:r>
              <a:rPr lang="cs-CZ" b="1" dirty="0" smtClean="0">
                <a:solidFill>
                  <a:srgbClr val="7030A0"/>
                </a:solidFill>
              </a:rPr>
              <a:t>neurčité</a:t>
            </a: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400" dirty="0" smtClean="0"/>
              <a:t>pět</a:t>
            </a:r>
            <a:r>
              <a:rPr lang="cs-CZ" sz="2400" dirty="0"/>
              <a:t>, dvacet tři         </a:t>
            </a:r>
            <a:r>
              <a:rPr lang="cs-CZ" sz="2400" dirty="0" smtClean="0"/>
              <a:t>              </a:t>
            </a:r>
            <a:r>
              <a:rPr lang="cs-CZ" sz="2400" b="1" dirty="0" smtClean="0"/>
              <a:t>základní</a:t>
            </a:r>
            <a:r>
              <a:rPr lang="cs-CZ" sz="2400" dirty="0" smtClean="0"/>
              <a:t>                 mnoho</a:t>
            </a:r>
            <a:r>
              <a:rPr lang="cs-CZ" sz="2400" dirty="0"/>
              <a:t>, </a:t>
            </a:r>
            <a:r>
              <a:rPr lang="cs-CZ" sz="2400" dirty="0" smtClean="0"/>
              <a:t>málo</a:t>
            </a:r>
          </a:p>
          <a:p>
            <a:pPr marL="0" indent="0">
              <a:buNone/>
            </a:pPr>
            <a:r>
              <a:rPr lang="cs-CZ" sz="2400" dirty="0" smtClean="0"/>
              <a:t> druhý</a:t>
            </a:r>
            <a:r>
              <a:rPr lang="cs-CZ" sz="2400" dirty="0"/>
              <a:t>, stý                </a:t>
            </a:r>
            <a:r>
              <a:rPr lang="cs-CZ" sz="2400" dirty="0" smtClean="0"/>
              <a:t>               </a:t>
            </a:r>
            <a:r>
              <a:rPr lang="cs-CZ" sz="2400" b="1" dirty="0" smtClean="0"/>
              <a:t>řadové</a:t>
            </a:r>
            <a:r>
              <a:rPr lang="cs-CZ" sz="2400" dirty="0" smtClean="0"/>
              <a:t>                   několikátý</a:t>
            </a:r>
          </a:p>
          <a:p>
            <a:pPr marL="0" indent="0">
              <a:buNone/>
            </a:pPr>
            <a:r>
              <a:rPr lang="cs-CZ" sz="2400" dirty="0" smtClean="0"/>
              <a:t> troje</a:t>
            </a:r>
            <a:r>
              <a:rPr lang="cs-CZ" sz="2400" dirty="0"/>
              <a:t>, patery           </a:t>
            </a:r>
            <a:r>
              <a:rPr lang="cs-CZ" sz="2400" dirty="0" smtClean="0"/>
              <a:t>               </a:t>
            </a:r>
            <a:r>
              <a:rPr lang="cs-CZ" sz="2400" b="1" dirty="0" smtClean="0"/>
              <a:t>druhové</a:t>
            </a:r>
            <a:r>
              <a:rPr lang="cs-CZ" sz="2400" dirty="0" smtClean="0"/>
              <a:t>                 několikery</a:t>
            </a:r>
          </a:p>
          <a:p>
            <a:pPr marL="0" indent="0">
              <a:buNone/>
            </a:pPr>
            <a:r>
              <a:rPr lang="cs-CZ" sz="2400" dirty="0" smtClean="0"/>
              <a:t> dvakrát</a:t>
            </a:r>
            <a:r>
              <a:rPr lang="cs-CZ" sz="2400" dirty="0"/>
              <a:t>, trojnásobný </a:t>
            </a:r>
            <a:r>
              <a:rPr lang="cs-CZ" sz="2400" dirty="0" smtClean="0"/>
              <a:t>          </a:t>
            </a:r>
            <a:r>
              <a:rPr lang="cs-CZ" sz="2400" b="1" dirty="0" smtClean="0"/>
              <a:t>násobné</a:t>
            </a:r>
            <a:r>
              <a:rPr lang="cs-CZ" sz="2400" dirty="0" smtClean="0"/>
              <a:t>                 několikrát, mnohonásobný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1691680" y="476672"/>
            <a:ext cx="756084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6876256" y="476672"/>
            <a:ext cx="792088" cy="648072"/>
          </a:xfrm>
          <a:prstGeom prst="star5">
            <a:avLst>
              <a:gd name="adj" fmla="val 18996"/>
              <a:gd name="hf" fmla="val 105146"/>
              <a:gd name="vf" fmla="val 11055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2526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Doplňte do věty číslovku a určete druh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Právě je …………… hodin.</a:t>
            </a:r>
          </a:p>
          <a:p>
            <a:r>
              <a:rPr lang="cs-CZ" sz="3600" dirty="0" smtClean="0"/>
              <a:t>.............. den v týdnu je neděle.</a:t>
            </a:r>
          </a:p>
          <a:p>
            <a:r>
              <a:rPr lang="cs-CZ" sz="3600" dirty="0" smtClean="0"/>
              <a:t>Do kufru jsem přibalila …………. </a:t>
            </a:r>
            <a:r>
              <a:rPr lang="cs-CZ" sz="3600" dirty="0"/>
              <a:t>p</a:t>
            </a:r>
            <a:r>
              <a:rPr lang="cs-CZ" sz="3600" dirty="0" smtClean="0"/>
              <a:t>onožky.</a:t>
            </a:r>
          </a:p>
          <a:p>
            <a:r>
              <a:rPr lang="cs-CZ" sz="3600" dirty="0" smtClean="0"/>
              <a:t>Zuby si čistím …………. </a:t>
            </a:r>
            <a:r>
              <a:rPr lang="cs-CZ" sz="3600" dirty="0"/>
              <a:t>d</a:t>
            </a:r>
            <a:r>
              <a:rPr lang="cs-CZ" sz="3600" dirty="0" smtClean="0"/>
              <a:t>enně.</a:t>
            </a:r>
          </a:p>
          <a:p>
            <a:r>
              <a:rPr lang="cs-CZ" sz="3600" dirty="0" smtClean="0"/>
              <a:t>Mám ……….. </a:t>
            </a:r>
            <a:r>
              <a:rPr lang="cs-CZ" sz="3600" dirty="0"/>
              <a:t>k</a:t>
            </a:r>
            <a:r>
              <a:rPr lang="cs-CZ" sz="3600" dirty="0" smtClean="0"/>
              <a:t>amarádů.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tvery, mnoho, dvanáct, dvakrát, sedmý,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24956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Právě je </a:t>
            </a:r>
            <a:r>
              <a:rPr lang="cs-CZ" u="sng" dirty="0" smtClean="0"/>
              <a:t>dvanáct</a:t>
            </a:r>
            <a:r>
              <a:rPr lang="cs-CZ" dirty="0" smtClean="0"/>
              <a:t> hodin. </a:t>
            </a:r>
            <a:r>
              <a:rPr lang="cs-CZ" dirty="0"/>
              <a:t> </a:t>
            </a:r>
            <a:r>
              <a:rPr lang="cs-CZ" dirty="0" smtClean="0"/>
              <a:t> určitá, základní</a:t>
            </a:r>
          </a:p>
          <a:p>
            <a:r>
              <a:rPr lang="cs-CZ" u="sng" dirty="0" smtClean="0"/>
              <a:t>Sedmý</a:t>
            </a:r>
            <a:r>
              <a:rPr lang="cs-CZ" dirty="0" smtClean="0"/>
              <a:t> den v týdnu je neděle.   určitá, řadová</a:t>
            </a:r>
          </a:p>
          <a:p>
            <a:r>
              <a:rPr lang="cs-CZ" dirty="0" smtClean="0"/>
              <a:t>Do kufru jsem přibalila </a:t>
            </a:r>
            <a:r>
              <a:rPr lang="cs-CZ" u="sng" dirty="0" smtClean="0"/>
              <a:t>čtvery</a:t>
            </a:r>
            <a:r>
              <a:rPr lang="cs-CZ" dirty="0" smtClean="0"/>
              <a:t> ponožky. určitá, druhová</a:t>
            </a:r>
          </a:p>
          <a:p>
            <a:r>
              <a:rPr lang="cs-CZ" dirty="0" smtClean="0"/>
              <a:t>Zuby si čistím </a:t>
            </a:r>
            <a:r>
              <a:rPr lang="cs-CZ" u="sng" dirty="0" smtClean="0"/>
              <a:t>dvakrát</a:t>
            </a:r>
            <a:r>
              <a:rPr lang="cs-CZ" dirty="0" smtClean="0"/>
              <a:t> denně. určitá, násobná</a:t>
            </a:r>
          </a:p>
          <a:p>
            <a:r>
              <a:rPr lang="cs-CZ" dirty="0" smtClean="0"/>
              <a:t>Mám </a:t>
            </a:r>
            <a:r>
              <a:rPr lang="cs-CZ" u="sng" dirty="0" smtClean="0"/>
              <a:t>mnoho</a:t>
            </a:r>
            <a:r>
              <a:rPr lang="cs-CZ" dirty="0" smtClean="0"/>
              <a:t> kamarádů. </a:t>
            </a:r>
            <a:r>
              <a:rPr lang="cs-CZ" dirty="0"/>
              <a:t>n</a:t>
            </a:r>
            <a:r>
              <a:rPr lang="cs-CZ" dirty="0" smtClean="0"/>
              <a:t>eurčitá, základní</a:t>
            </a:r>
          </a:p>
        </p:txBody>
      </p:sp>
      <p:sp>
        <p:nvSpPr>
          <p:cNvPr id="4" name="Pěticípá hvězda 3"/>
          <p:cNvSpPr/>
          <p:nvPr/>
        </p:nvSpPr>
        <p:spPr>
          <a:xfrm>
            <a:off x="2051720" y="548680"/>
            <a:ext cx="648072" cy="68407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372200" y="548680"/>
            <a:ext cx="720080" cy="72008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8691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Doplň interpunkci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Babička přijede v 9 hodin. 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Odjíždíme 23 října.</a:t>
            </a:r>
          </a:p>
          <a:p>
            <a:pPr marL="0" indent="0">
              <a:buNone/>
            </a:pPr>
            <a:r>
              <a:rPr lang="cs-CZ" sz="3600" dirty="0" smtClean="0"/>
              <a:t>Karel IV pocházel z rodu Lucemburků.</a:t>
            </a:r>
          </a:p>
          <a:p>
            <a:pPr marL="0" indent="0">
              <a:buNone/>
            </a:pPr>
            <a:r>
              <a:rPr lang="cs-CZ" sz="3600" dirty="0" smtClean="0"/>
              <a:t>Bydlíme v 5 poschodí. </a:t>
            </a:r>
          </a:p>
          <a:p>
            <a:pPr marL="0" indent="0">
              <a:buNone/>
            </a:pPr>
            <a:r>
              <a:rPr lang="cs-CZ" sz="3600" dirty="0" smtClean="0"/>
              <a:t>Vypracujte cvičení 3 na 28 straně.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290406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Babička přijede v 9 hodin.</a:t>
            </a:r>
          </a:p>
          <a:p>
            <a:pPr marL="0" indent="0">
              <a:buNone/>
            </a:pPr>
            <a:r>
              <a:rPr lang="cs-CZ" sz="3600" dirty="0" smtClean="0"/>
              <a:t>Odjíždíme 23. října. </a:t>
            </a:r>
          </a:p>
          <a:p>
            <a:pPr marL="0" indent="0">
              <a:buNone/>
            </a:pPr>
            <a:r>
              <a:rPr lang="cs-CZ" sz="3600" dirty="0" smtClean="0"/>
              <a:t>Karel IV. pocházel z rodu Lucemburků. </a:t>
            </a:r>
          </a:p>
          <a:p>
            <a:pPr marL="0" indent="0">
              <a:buNone/>
            </a:pPr>
            <a:r>
              <a:rPr lang="cs-CZ" sz="3600" dirty="0" smtClean="0"/>
              <a:t>Bydlíme v 5. poschodí.</a:t>
            </a:r>
          </a:p>
          <a:p>
            <a:pPr marL="0" indent="0">
              <a:buNone/>
            </a:pPr>
            <a:r>
              <a:rPr lang="cs-CZ" sz="3600" dirty="0" smtClean="0"/>
              <a:t>Vypracujte cvičení 3 na 28. straně. </a:t>
            </a:r>
            <a:endParaRPr lang="cs-CZ" sz="3600" dirty="0"/>
          </a:p>
        </p:txBody>
      </p:sp>
      <p:sp>
        <p:nvSpPr>
          <p:cNvPr id="4" name="Pěticípá hvězda 3"/>
          <p:cNvSpPr/>
          <p:nvPr/>
        </p:nvSpPr>
        <p:spPr>
          <a:xfrm>
            <a:off x="1763017" y="580674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156176" y="528754"/>
            <a:ext cx="720080" cy="72008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1158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KRAUSOVÁ, Zdeňka a Renata TERŠOVÁ. Český jazyk pro 6. ročník základní školy a primu víceletého gymnázia. 1. vyd. Plzeň: Fraus, 2003, 136 s. ISBN </a:t>
            </a:r>
            <a:r>
              <a:rPr lang="cs-CZ" dirty="0" smtClean="0"/>
              <a:t>80-723-8206-3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Otevřená </a:t>
            </a:r>
            <a:r>
              <a:rPr lang="cs-CZ" dirty="0"/>
              <a:t>galerie MS </a:t>
            </a:r>
            <a:r>
              <a:rPr lang="cs-CZ" dirty="0" smtClean="0"/>
              <a:t>Office </a:t>
            </a:r>
          </a:p>
          <a:p>
            <a:endParaRPr lang="cs-CZ" dirty="0" smtClean="0"/>
          </a:p>
          <a:p>
            <a:r>
              <a:rPr lang="cs-CZ" sz="2000" dirty="0" smtClean="0"/>
              <a:t>Autorem materiálu a všech jeho částí, není-li uvedeno jinak, </a:t>
            </a:r>
            <a:r>
              <a:rPr lang="cs-CZ" sz="2000" smtClean="0"/>
              <a:t>je               Mgr</a:t>
            </a:r>
            <a:r>
              <a:rPr lang="cs-CZ" sz="2000" dirty="0" smtClean="0"/>
              <a:t>. Kateřina Palečková.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811405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174</TotalTime>
  <Words>422</Words>
  <Application>Microsoft Office PowerPoint</Application>
  <PresentationFormat>Předvádění na obrazovce (4:3)</PresentationFormat>
  <Paragraphs>75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Číslovky</vt:lpstr>
      <vt:lpstr>Prezentace aplikace PowerPoint</vt:lpstr>
      <vt:lpstr>  Druhy číslovek </vt:lpstr>
      <vt:lpstr>Doplň do tabulky číslovky</vt:lpstr>
      <vt:lpstr>Řešení</vt:lpstr>
      <vt:lpstr>Doplňte do věty číslovku a určete druh</vt:lpstr>
      <vt:lpstr>Řešení</vt:lpstr>
      <vt:lpstr>Doplň interpunkci</vt:lpstr>
      <vt:lpstr> Řešení 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24</cp:revision>
  <dcterms:created xsi:type="dcterms:W3CDTF">2012-06-09T10:36:48Z</dcterms:created>
  <dcterms:modified xsi:type="dcterms:W3CDTF">2013-05-17T11:40:56Z</dcterms:modified>
</cp:coreProperties>
</file>