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1" r:id="rId3"/>
    <p:sldId id="256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73" r:id="rId12"/>
    <p:sldId id="270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EB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88" autoAdjust="0"/>
    <p:restoredTop sz="94660"/>
  </p:normalViewPr>
  <p:slideViewPr>
    <p:cSldViewPr>
      <p:cViewPr varScale="1">
        <p:scale>
          <a:sx n="39" d="100"/>
          <a:sy n="39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6CC24-E0B5-4B4D-BFAB-286FFB07AAF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057FB-5FEF-46D3-908D-359B59102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023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6CC24-E0B5-4B4D-BFAB-286FFB07AAF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057FB-5FEF-46D3-908D-359B59102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598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6CC24-E0B5-4B4D-BFAB-286FFB07AAF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057FB-5FEF-46D3-908D-359B59102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397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6CC24-E0B5-4B4D-BFAB-286FFB07AAF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057FB-5FEF-46D3-908D-359B59102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055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6CC24-E0B5-4B4D-BFAB-286FFB07AAF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057FB-5FEF-46D3-908D-359B59102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011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6CC24-E0B5-4B4D-BFAB-286FFB07AAF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057FB-5FEF-46D3-908D-359B59102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702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6CC24-E0B5-4B4D-BFAB-286FFB07AAF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057FB-5FEF-46D3-908D-359B59102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537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6CC24-E0B5-4B4D-BFAB-286FFB07AAF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057FB-5FEF-46D3-908D-359B59102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728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6CC24-E0B5-4B4D-BFAB-286FFB07AAF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057FB-5FEF-46D3-908D-359B59102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005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6CC24-E0B5-4B4D-BFAB-286FFB07AAF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057FB-5FEF-46D3-908D-359B59102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46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6CC24-E0B5-4B4D-BFAB-286FFB07AAF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057FB-5FEF-46D3-908D-359B59102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041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06CC24-E0B5-4B4D-BFAB-286FFB07AAF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E057FB-5FEF-46D3-908D-359B59102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912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134734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VY_32_INOVACE_5C_18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2. 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67729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188640"/>
            <a:ext cx="7052320" cy="108012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988840"/>
            <a:ext cx="9073008" cy="367240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Prezentace je určena žákům 6. ročníku.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Slouží k opakování druhů číslovek.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Obohacuje slovní zásobu žáků.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Umožňuje využití při slohovém výcviku.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13003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2049034"/>
            <a:ext cx="7272808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b="1" u="sng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ČÍSLOVKY  A USTÁLENÁ  SLOVNÍ  SPOJENÍ</a:t>
            </a:r>
          </a:p>
        </p:txBody>
      </p:sp>
      <p:pic>
        <p:nvPicPr>
          <p:cNvPr id="1027" name="Picture 3" descr="C:\Documents and Settings\Dominika\Local Settings\Temporary Internet Files\Content.IE5\W1D3Z9JZ\MP9004386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924944"/>
            <a:ext cx="5688632" cy="379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20853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9361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sz="4000" b="1" dirty="0">
                <a:solidFill>
                  <a:srgbClr val="7030A0"/>
                </a:solidFill>
              </a:rPr>
              <a:t>Urči druh číslovky v ustálených spojeních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hrát </a:t>
            </a:r>
            <a:r>
              <a:rPr lang="cs-CZ" sz="2800" b="1" dirty="0">
                <a:solidFill>
                  <a:srgbClr val="00B0F0"/>
                </a:solidFill>
              </a:rPr>
              <a:t>druhé</a:t>
            </a:r>
            <a:r>
              <a:rPr lang="cs-CZ" sz="2800" dirty="0"/>
              <a:t> housle    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        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>
                <a:solidFill>
                  <a:srgbClr val="00B0F0"/>
                </a:solidFill>
              </a:rPr>
              <a:t>dva</a:t>
            </a:r>
            <a:r>
              <a:rPr lang="cs-CZ" sz="2800" dirty="0"/>
              <a:t> kohouti na </a:t>
            </a:r>
            <a:r>
              <a:rPr lang="cs-CZ" sz="2800" b="1" dirty="0">
                <a:solidFill>
                  <a:srgbClr val="00B0F0"/>
                </a:solidFill>
              </a:rPr>
              <a:t>jednom</a:t>
            </a:r>
            <a:r>
              <a:rPr lang="cs-CZ" sz="2800" dirty="0"/>
              <a:t> smetišti 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</a:t>
            </a:r>
            <a:endParaRPr lang="cs-CZ" sz="2800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2800" dirty="0"/>
              <a:t>opakovat něco </a:t>
            </a:r>
            <a:r>
              <a:rPr lang="cs-CZ" sz="2800" b="1" dirty="0">
                <a:solidFill>
                  <a:srgbClr val="00B0F0"/>
                </a:solidFill>
              </a:rPr>
              <a:t>stokrát  </a:t>
            </a:r>
            <a:r>
              <a:rPr lang="cs-CZ" sz="2800" dirty="0"/>
              <a:t>  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   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>
                <a:solidFill>
                  <a:srgbClr val="00B0F0"/>
                </a:solidFill>
              </a:rPr>
              <a:t>víc</a:t>
            </a:r>
            <a:r>
              <a:rPr lang="cs-CZ" sz="2800" dirty="0"/>
              <a:t> hlav </a:t>
            </a:r>
            <a:r>
              <a:rPr lang="cs-CZ" sz="2800" b="1" dirty="0">
                <a:solidFill>
                  <a:srgbClr val="00B0F0"/>
                </a:solidFill>
              </a:rPr>
              <a:t>víc</a:t>
            </a:r>
            <a:r>
              <a:rPr lang="cs-CZ" sz="2800" dirty="0"/>
              <a:t> ví       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                  </a:t>
            </a:r>
            <a:endParaRPr lang="cs-CZ" sz="2800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2800" dirty="0"/>
              <a:t>sedět na </a:t>
            </a:r>
            <a:r>
              <a:rPr lang="cs-CZ" sz="2800" b="1" dirty="0">
                <a:solidFill>
                  <a:srgbClr val="00B0F0"/>
                </a:solidFill>
              </a:rPr>
              <a:t>dvou</a:t>
            </a:r>
            <a:r>
              <a:rPr lang="cs-CZ" sz="2800" dirty="0"/>
              <a:t> </a:t>
            </a:r>
            <a:r>
              <a:rPr lang="cs-CZ" sz="2800" dirty="0" smtClean="0"/>
              <a:t>židlích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84546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29208"/>
            <a:ext cx="82296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Řešení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3706" y="1628800"/>
            <a:ext cx="864096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hrát druhé </a:t>
            </a:r>
            <a:r>
              <a:rPr lang="cs-CZ" sz="2800" b="1" dirty="0">
                <a:solidFill>
                  <a:srgbClr val="00B0F0"/>
                </a:solidFill>
              </a:rPr>
              <a:t>(řadová) </a:t>
            </a:r>
            <a:r>
              <a:rPr lang="cs-CZ" sz="2800" dirty="0"/>
              <a:t>housle  </a:t>
            </a:r>
            <a:endParaRPr lang="cs-CZ" sz="2800" dirty="0" smtClean="0"/>
          </a:p>
          <a:p>
            <a:r>
              <a:rPr lang="cs-CZ" sz="2800" dirty="0" smtClean="0"/>
              <a:t>                                              </a:t>
            </a:r>
            <a:endParaRPr lang="cs-CZ" sz="2800" dirty="0"/>
          </a:p>
          <a:p>
            <a:r>
              <a:rPr lang="cs-CZ" sz="2800" dirty="0"/>
              <a:t>dva </a:t>
            </a:r>
            <a:r>
              <a:rPr lang="cs-CZ" sz="2800" b="1" dirty="0">
                <a:solidFill>
                  <a:srgbClr val="00B0F0"/>
                </a:solidFill>
              </a:rPr>
              <a:t>(základní) </a:t>
            </a:r>
            <a:r>
              <a:rPr lang="cs-CZ" sz="2800" dirty="0"/>
              <a:t>kohouti na </a:t>
            </a:r>
            <a:r>
              <a:rPr lang="cs-CZ" sz="2800" dirty="0" smtClean="0"/>
              <a:t>jednom </a:t>
            </a:r>
            <a:r>
              <a:rPr lang="cs-CZ" sz="2800" b="1" dirty="0" smtClean="0">
                <a:solidFill>
                  <a:srgbClr val="00B0F0"/>
                </a:solidFill>
              </a:rPr>
              <a:t>(základní) </a:t>
            </a:r>
            <a:r>
              <a:rPr lang="cs-CZ" sz="2800" dirty="0"/>
              <a:t>smetišti </a:t>
            </a:r>
            <a:endParaRPr lang="cs-CZ" sz="2800" dirty="0" smtClean="0"/>
          </a:p>
          <a:p>
            <a:r>
              <a:rPr lang="cs-CZ" sz="2800" dirty="0" smtClean="0"/>
              <a:t>        </a:t>
            </a:r>
          </a:p>
          <a:p>
            <a:r>
              <a:rPr lang="cs-CZ" sz="2800" dirty="0" smtClean="0"/>
              <a:t>opakovat </a:t>
            </a:r>
            <a:r>
              <a:rPr lang="cs-CZ" sz="2800" dirty="0"/>
              <a:t>něco stokrát </a:t>
            </a:r>
            <a:r>
              <a:rPr lang="cs-CZ" sz="2800" b="1" dirty="0">
                <a:solidFill>
                  <a:srgbClr val="00B0F0"/>
                </a:solidFill>
              </a:rPr>
              <a:t>(násobná)      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r>
              <a:rPr lang="cs-CZ" sz="2800" b="1" dirty="0" smtClean="0">
                <a:solidFill>
                  <a:srgbClr val="00B0F0"/>
                </a:solidFill>
              </a:rPr>
              <a:t>                           </a:t>
            </a:r>
            <a:endParaRPr lang="cs-CZ" sz="2800" dirty="0"/>
          </a:p>
          <a:p>
            <a:r>
              <a:rPr lang="cs-CZ" sz="2800" dirty="0"/>
              <a:t>víc </a:t>
            </a:r>
            <a:r>
              <a:rPr lang="cs-CZ" sz="2800" b="1" dirty="0">
                <a:solidFill>
                  <a:srgbClr val="00B0F0"/>
                </a:solidFill>
              </a:rPr>
              <a:t>(neurčitá) </a:t>
            </a:r>
            <a:r>
              <a:rPr lang="cs-CZ" sz="2800" dirty="0"/>
              <a:t>hlav </a:t>
            </a:r>
            <a:r>
              <a:rPr lang="cs-CZ" sz="2800" dirty="0" smtClean="0"/>
              <a:t>víc </a:t>
            </a:r>
            <a:r>
              <a:rPr lang="cs-CZ" sz="2800" b="1" dirty="0" smtClean="0">
                <a:solidFill>
                  <a:srgbClr val="00B0F0"/>
                </a:solidFill>
              </a:rPr>
              <a:t>(neurčitá)</a:t>
            </a:r>
            <a:r>
              <a:rPr lang="cs-CZ" sz="2800" dirty="0" smtClean="0"/>
              <a:t> </a:t>
            </a:r>
            <a:r>
              <a:rPr lang="cs-CZ" sz="2800" dirty="0"/>
              <a:t>ví   </a:t>
            </a:r>
            <a:endParaRPr lang="cs-CZ" sz="2800" dirty="0" smtClean="0"/>
          </a:p>
          <a:p>
            <a:r>
              <a:rPr lang="cs-CZ" sz="2800" dirty="0" smtClean="0"/>
              <a:t>                                                  </a:t>
            </a:r>
            <a:endParaRPr lang="cs-CZ" sz="2800" b="1" dirty="0">
              <a:solidFill>
                <a:srgbClr val="00B0F0"/>
              </a:solidFill>
            </a:endParaRPr>
          </a:p>
          <a:p>
            <a:r>
              <a:rPr lang="cs-CZ" sz="2800" dirty="0"/>
              <a:t>sedět na dvou</a:t>
            </a:r>
            <a:r>
              <a:rPr lang="cs-CZ" sz="2800" b="1" dirty="0">
                <a:solidFill>
                  <a:srgbClr val="00B0F0"/>
                </a:solidFill>
              </a:rPr>
              <a:t>(základní) </a:t>
            </a:r>
            <a:r>
              <a:rPr lang="cs-CZ" sz="2800" dirty="0"/>
              <a:t>židlích                                  </a:t>
            </a:r>
            <a:r>
              <a:rPr lang="cs-CZ" sz="2800" dirty="0" smtClean="0"/>
              <a:t>     </a:t>
            </a:r>
            <a:endParaRPr lang="cs-CZ" sz="2800" b="1" dirty="0">
              <a:solidFill>
                <a:srgbClr val="00B0F0"/>
              </a:solidFill>
            </a:endParaRPr>
          </a:p>
          <a:p>
            <a:r>
              <a:rPr lang="cs-CZ" dirty="0"/>
              <a:t> </a:t>
            </a:r>
          </a:p>
        </p:txBody>
      </p:sp>
      <p:sp>
        <p:nvSpPr>
          <p:cNvPr id="5" name="Pěticípá hvězda 4"/>
          <p:cNvSpPr/>
          <p:nvPr/>
        </p:nvSpPr>
        <p:spPr>
          <a:xfrm>
            <a:off x="2051720" y="476672"/>
            <a:ext cx="792088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6228184" y="476672"/>
            <a:ext cx="792088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243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86409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/>
            </a:r>
            <a:br>
              <a:rPr lang="cs-CZ" sz="4000" b="1" dirty="0" smtClean="0">
                <a:solidFill>
                  <a:srgbClr val="7030A0"/>
                </a:solidFill>
              </a:rPr>
            </a:br>
            <a:r>
              <a:rPr lang="cs-CZ" sz="4000" b="1" dirty="0" smtClean="0">
                <a:solidFill>
                  <a:srgbClr val="7030A0"/>
                </a:solidFill>
              </a:rPr>
              <a:t>Popletená </a:t>
            </a:r>
            <a:r>
              <a:rPr lang="cs-CZ" sz="4000" b="1" dirty="0">
                <a:solidFill>
                  <a:srgbClr val="7030A0"/>
                </a:solidFill>
              </a:rPr>
              <a:t>přísloví - oprav a vysvětli</a:t>
            </a:r>
            <a:br>
              <a:rPr lang="cs-CZ" sz="4000" b="1" dirty="0">
                <a:solidFill>
                  <a:srgbClr val="7030A0"/>
                </a:solidFill>
              </a:rPr>
            </a:b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8557" y="2132856"/>
            <a:ext cx="7920880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Jednou měř, dvakrát řež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</a:t>
            </a:r>
            <a:endParaRPr lang="cs-CZ" sz="2800" dirty="0"/>
          </a:p>
          <a:p>
            <a:r>
              <a:rPr lang="cs-CZ" sz="2800" dirty="0"/>
              <a:t>Kdo šetří má za pět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/>
              <a:t>Jeden za osmnáct a druhý bez dvou za třicet.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/>
              <a:t>Když se dva perou, druhý se směje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</a:t>
            </a:r>
            <a:endParaRPr lang="cs-CZ" sz="2800" dirty="0"/>
          </a:p>
          <a:p>
            <a:r>
              <a:rPr lang="cs-CZ" sz="2800" dirty="0"/>
              <a:t>Pro šest kvítí slunce nesvítí</a:t>
            </a:r>
            <a:r>
              <a:rPr lang="cs-CZ" sz="2800" dirty="0" smtClean="0"/>
              <a:t>.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775524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01216"/>
            <a:ext cx="82296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Řešení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434907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/>
              <a:t>Dvakrát měř, jednou řež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Kdo šetří</a:t>
            </a:r>
            <a:r>
              <a:rPr lang="cs-CZ" sz="2800" dirty="0" smtClean="0"/>
              <a:t>, má </a:t>
            </a:r>
            <a:r>
              <a:rPr lang="cs-CZ" sz="2800" dirty="0"/>
              <a:t>za tři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Jeden za osmnáct a druhý bez dvou za dvacet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Když </a:t>
            </a:r>
            <a:r>
              <a:rPr lang="cs-CZ" sz="2800" dirty="0"/>
              <a:t>se dva perou, třetí se směje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Pro jedno kvítí slunce nesvítí.</a:t>
            </a:r>
          </a:p>
          <a:p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1907704" y="548680"/>
            <a:ext cx="792088" cy="72008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109991" y="548680"/>
            <a:ext cx="792088" cy="72008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44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>
                <a:solidFill>
                  <a:srgbClr val="7030A0"/>
                </a:solidFill>
              </a:rPr>
              <a:t>Doplň ustálená slovní spojení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39"/>
            <a:ext cx="8507288" cy="468052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r>
              <a:rPr lang="cs-CZ" sz="8000" dirty="0" smtClean="0"/>
              <a:t>Zabil </a:t>
            </a:r>
            <a:r>
              <a:rPr lang="cs-CZ" sz="8000" dirty="0"/>
              <a:t>….... mouchy jednou </a:t>
            </a:r>
            <a:r>
              <a:rPr lang="cs-CZ" sz="8000" dirty="0" smtClean="0"/>
              <a:t>ranou                                                       .</a:t>
            </a:r>
            <a:endParaRPr lang="cs-CZ" sz="8000" dirty="0"/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r>
              <a:rPr lang="cs-CZ" sz="8000" dirty="0"/>
              <a:t>P</a:t>
            </a:r>
            <a:r>
              <a:rPr lang="cs-CZ" sz="8000" dirty="0" smtClean="0"/>
              <a:t>řišel </a:t>
            </a:r>
            <a:r>
              <a:rPr lang="cs-CZ" sz="8000" dirty="0"/>
              <a:t>za minutu </a:t>
            </a:r>
            <a:r>
              <a:rPr lang="cs-CZ" sz="8000" dirty="0" smtClean="0"/>
              <a:t>…....                       .</a:t>
            </a:r>
            <a:endParaRPr lang="cs-CZ" sz="8000" dirty="0"/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r>
              <a:rPr lang="cs-CZ" sz="8000" dirty="0"/>
              <a:t>Š</a:t>
            </a:r>
            <a:r>
              <a:rPr lang="cs-CZ" sz="8000" dirty="0" smtClean="0"/>
              <a:t>lo </a:t>
            </a:r>
            <a:r>
              <a:rPr lang="cs-CZ" sz="8000" dirty="0"/>
              <a:t>mu to jedním uchem dovnitř a …..... uchem </a:t>
            </a:r>
            <a:r>
              <a:rPr lang="cs-CZ" sz="8000" dirty="0" smtClean="0"/>
              <a:t>ven                       .        </a:t>
            </a:r>
            <a:endParaRPr lang="cs-CZ" sz="8000" dirty="0"/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r>
              <a:rPr lang="cs-CZ" sz="8000" dirty="0"/>
              <a:t>K</a:t>
            </a:r>
            <a:r>
              <a:rPr lang="cs-CZ" sz="8000" dirty="0" smtClean="0"/>
              <a:t>oupil to z …...... ruky                          .</a:t>
            </a:r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r>
              <a:rPr lang="cs-CZ" sz="8000" dirty="0"/>
              <a:t>Z</a:t>
            </a:r>
            <a:r>
              <a:rPr lang="cs-CZ" sz="8000" dirty="0" smtClean="0"/>
              <a:t>a ………… </a:t>
            </a:r>
            <a:r>
              <a:rPr lang="cs-CZ" sz="8000" dirty="0"/>
              <a:t>horami a …....... ř</a:t>
            </a:r>
            <a:r>
              <a:rPr lang="cs-CZ" sz="8000" dirty="0" smtClean="0"/>
              <a:t>ekami                                      .</a:t>
            </a:r>
            <a:endParaRPr lang="cs-CZ" sz="8000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5122" name="Picture 2" descr="C:\Documents and Settings\Dominika\Local Settings\Temporary Internet Files\Content.IE5\E8R9X1HE\MP9004385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52936"/>
            <a:ext cx="648072" cy="96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Dominika\Local Settings\Temporary Internet Files\Content.IE5\F2326A4E\MP9004385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879745"/>
            <a:ext cx="1492188" cy="789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Dominika\Local Settings\Temporary Internet Files\Content.IE5\I6B4ZUQ2\MP900438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431214"/>
            <a:ext cx="936104" cy="1398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Dominika\Local Settings\Temporary Internet Files\Content.IE5\W1D3Z9JZ\MP900438592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236" t="27337" r="14835" b="54120"/>
          <a:stretch/>
        </p:blipFill>
        <p:spPr bwMode="auto">
          <a:xfrm>
            <a:off x="6371478" y="3930942"/>
            <a:ext cx="571501" cy="79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Documents and Settings\Dominika\Local Settings\Temporary Internet Files\Content.IE5\QRR91P44\MP900438693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50" t="33516" r="60576" b="48146"/>
          <a:stretch/>
        </p:blipFill>
        <p:spPr bwMode="auto">
          <a:xfrm>
            <a:off x="5746884" y="3939734"/>
            <a:ext cx="331104" cy="782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buch 1 3"/>
          <p:cNvSpPr/>
          <p:nvPr/>
        </p:nvSpPr>
        <p:spPr>
          <a:xfrm>
            <a:off x="3995936" y="1988840"/>
            <a:ext cx="2661293" cy="9880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Bzzzzz</a:t>
            </a:r>
            <a:r>
              <a:rPr lang="cs-CZ" dirty="0" smtClean="0"/>
              <a:t>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481374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7030A0"/>
                </a:solidFill>
              </a:rPr>
              <a:t>Řešení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2764904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Z</a:t>
            </a:r>
            <a:r>
              <a:rPr lang="cs-CZ" sz="2800" dirty="0" smtClean="0"/>
              <a:t>abil </a:t>
            </a:r>
            <a:r>
              <a:rPr lang="cs-CZ" sz="2800" dirty="0"/>
              <a:t>dvě mouchy jednou </a:t>
            </a:r>
            <a:r>
              <a:rPr lang="cs-CZ" sz="2800" dirty="0" smtClean="0"/>
              <a:t>ranou.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řišel za minutu dvanáct.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Š</a:t>
            </a:r>
            <a:r>
              <a:rPr lang="cs-CZ" sz="2800" dirty="0" smtClean="0"/>
              <a:t>lo </a:t>
            </a:r>
            <a:r>
              <a:rPr lang="cs-CZ" sz="2800" dirty="0"/>
              <a:t>mu to jedním uchem dovnitř a druhým uchem </a:t>
            </a:r>
            <a:r>
              <a:rPr lang="cs-CZ" sz="2800" dirty="0" smtClean="0"/>
              <a:t>ven.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K</a:t>
            </a:r>
            <a:r>
              <a:rPr lang="cs-CZ" sz="2800" dirty="0" smtClean="0"/>
              <a:t>oupil </a:t>
            </a:r>
            <a:r>
              <a:rPr lang="cs-CZ" sz="2800" dirty="0"/>
              <a:t>to z druhé </a:t>
            </a:r>
            <a:r>
              <a:rPr lang="cs-CZ" sz="2800" dirty="0" smtClean="0"/>
              <a:t>ruky.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Z</a:t>
            </a:r>
            <a:r>
              <a:rPr lang="cs-CZ" sz="2800" dirty="0" smtClean="0"/>
              <a:t>a </a:t>
            </a:r>
            <a:r>
              <a:rPr lang="cs-CZ" sz="2800" dirty="0"/>
              <a:t>devatero horami a devatero </a:t>
            </a:r>
            <a:r>
              <a:rPr lang="cs-CZ" sz="2800" dirty="0" smtClean="0"/>
              <a:t>řekami.</a:t>
            </a:r>
            <a:endParaRPr lang="cs-CZ" sz="2800" dirty="0"/>
          </a:p>
          <a:p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1907704" y="548680"/>
            <a:ext cx="792088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372200" y="548680"/>
            <a:ext cx="720080" cy="72008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5245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smtClean="0">
                <a:solidFill>
                  <a:srgbClr val="7030A0"/>
                </a:solidFill>
              </a:rPr>
              <a:t>Spojte slovní spojení</a:t>
            </a:r>
            <a:br>
              <a:rPr lang="cs-CZ" sz="4000" b="1" dirty="0" smtClean="0">
                <a:solidFill>
                  <a:srgbClr val="7030A0"/>
                </a:solidFill>
              </a:rPr>
            </a:br>
            <a:r>
              <a:rPr lang="cs-CZ" sz="4000" b="1" dirty="0" smtClean="0">
                <a:solidFill>
                  <a:srgbClr val="7030A0"/>
                </a:solidFill>
              </a:rPr>
              <a:t> </a:t>
            </a:r>
            <a:br>
              <a:rPr lang="cs-CZ" sz="4000" b="1" dirty="0" smtClean="0">
                <a:solidFill>
                  <a:srgbClr val="7030A0"/>
                </a:solidFill>
              </a:rPr>
            </a:b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51672"/>
            <a:ext cx="8229600" cy="254888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/>
              <a:t>p</a:t>
            </a:r>
            <a:r>
              <a:rPr lang="cs-CZ" sz="9600" dirty="0" smtClean="0"/>
              <a:t>ohyboval se rychle                                       </a:t>
            </a:r>
          </a:p>
          <a:p>
            <a:pPr marL="0" indent="0">
              <a:buNone/>
            </a:pPr>
            <a:r>
              <a:rPr lang="cs-CZ" sz="9600" dirty="0" smtClean="0"/>
              <a:t>uměl </a:t>
            </a:r>
            <a:r>
              <a:rPr lang="cs-CZ" sz="9600" dirty="0"/>
              <a:t>to </a:t>
            </a:r>
            <a:r>
              <a:rPr lang="cs-CZ" sz="9600" dirty="0" smtClean="0"/>
              <a:t>výborně                              běžel ostošest</a:t>
            </a:r>
            <a:endParaRPr lang="cs-CZ" sz="9600" dirty="0"/>
          </a:p>
          <a:p>
            <a:pPr marL="0" indent="0">
              <a:buNone/>
            </a:pPr>
            <a:r>
              <a:rPr lang="cs-CZ" sz="9600" dirty="0"/>
              <a:t>p</a:t>
            </a:r>
            <a:r>
              <a:rPr lang="cs-CZ" sz="9600" dirty="0" smtClean="0"/>
              <a:t>ovídal zmateně                              zvládl </a:t>
            </a:r>
            <a:r>
              <a:rPr lang="cs-CZ" sz="9600" dirty="0"/>
              <a:t>to na </a:t>
            </a:r>
            <a:r>
              <a:rPr lang="cs-CZ" sz="9600" dirty="0" smtClean="0"/>
              <a:t>jedničku</a:t>
            </a:r>
            <a:endParaRPr lang="cs-CZ" sz="9600" dirty="0"/>
          </a:p>
          <a:p>
            <a:pPr marL="0" indent="0">
              <a:buNone/>
            </a:pPr>
            <a:r>
              <a:rPr lang="cs-CZ" sz="9600" dirty="0"/>
              <a:t>n</a:t>
            </a:r>
            <a:r>
              <a:rPr lang="cs-CZ" sz="9600" dirty="0" smtClean="0"/>
              <a:t>ic mu nešlo                                     udělal </a:t>
            </a:r>
            <a:r>
              <a:rPr lang="cs-CZ" sz="9600" dirty="0"/>
              <a:t>první </a:t>
            </a:r>
            <a:r>
              <a:rPr lang="cs-CZ" sz="9600" dirty="0" smtClean="0"/>
              <a:t>poslední</a:t>
            </a:r>
            <a:endParaRPr lang="cs-CZ" sz="9600" dirty="0"/>
          </a:p>
          <a:p>
            <a:pPr marL="0" indent="0">
              <a:buNone/>
            </a:pPr>
            <a:r>
              <a:rPr lang="cs-CZ" sz="9600" dirty="0"/>
              <a:t>k</a:t>
            </a:r>
            <a:r>
              <a:rPr lang="cs-CZ" sz="9600" dirty="0" smtClean="0"/>
              <a:t>aždému pomohl                                                           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139952" y="1951672"/>
            <a:ext cx="48600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mluvil </a:t>
            </a:r>
            <a:r>
              <a:rPr lang="cs-CZ" sz="2400" dirty="0"/>
              <a:t>páté přes deváté</a:t>
            </a:r>
          </a:p>
          <a:p>
            <a:r>
              <a:rPr lang="cs-CZ" sz="2400" dirty="0" smtClean="0"/>
              <a:t>                 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427984" y="3402623"/>
            <a:ext cx="28803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měl obě ruce levé</a:t>
            </a:r>
          </a:p>
        </p:txBody>
      </p:sp>
    </p:spTree>
    <p:extLst>
      <p:ext uri="{BB962C8B-B14F-4D97-AF65-F5344CB8AC3E}">
        <p14:creationId xmlns:p14="http://schemas.microsoft.com/office/powerpoint/2010/main" val="9673223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7220"/>
            <a:ext cx="82296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Řešení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ohyboval se rychle………………….běžel ostošest</a:t>
            </a:r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měl to výborně……………..zvládl to na jedničku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ovídal zmateně…………mluvil páté přes deváté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ic mu nešlo……………………….měl obě ruce levé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aždému pomohl…………..udělal první poslední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1468234" y="548680"/>
            <a:ext cx="720080" cy="79208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532730" y="548680"/>
            <a:ext cx="792088" cy="79208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7688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Slohový úkol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2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Napiš </a:t>
            </a:r>
            <a:r>
              <a:rPr lang="cs-CZ" sz="2400" dirty="0"/>
              <a:t>krátký příběh na toto </a:t>
            </a:r>
            <a:r>
              <a:rPr lang="cs-CZ" sz="2400" dirty="0" smtClean="0"/>
              <a:t>přísloví. ( domácí úkol)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 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Stokrát </a:t>
            </a:r>
            <a:r>
              <a:rPr lang="cs-CZ" sz="2400" dirty="0">
                <a:solidFill>
                  <a:srgbClr val="00B0F0"/>
                </a:solidFill>
              </a:rPr>
              <a:t>opakovaná lež se stala </a:t>
            </a:r>
            <a:r>
              <a:rPr lang="cs-CZ" sz="2400" dirty="0" smtClean="0">
                <a:solidFill>
                  <a:srgbClr val="00B0F0"/>
                </a:solidFill>
              </a:rPr>
              <a:t>pravdou.</a:t>
            </a:r>
            <a:endParaRPr lang="cs-CZ" sz="2400" dirty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Documents and Settings\Dominika\Local Settings\Temporary Internet Files\Content.IE5\CZN7M315\MP9004386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1724" y="3369568"/>
            <a:ext cx="3491754" cy="34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24481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99412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KRAUSOVÁ, Zdeňka a Renata TERŠOVÁ. Český jazyk pro 6. ročník základní školy a primu víceletého gymnázia. 1. vyd. Plzeň: Fraus, 2003, 136 s. ISBN 80-723-8206-3. </a:t>
            </a: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Otevřená </a:t>
            </a:r>
            <a:r>
              <a:rPr lang="cs-CZ" dirty="0"/>
              <a:t>galerie MS </a:t>
            </a:r>
            <a:r>
              <a:rPr lang="cs-CZ" dirty="0" smtClean="0"/>
              <a:t>Office</a:t>
            </a:r>
          </a:p>
          <a:p>
            <a:endParaRPr lang="cs-CZ" dirty="0" smtClean="0"/>
          </a:p>
          <a:p>
            <a:r>
              <a:rPr lang="cs-CZ" sz="2400" dirty="0" smtClean="0"/>
              <a:t>Autorem materiálu a všech jeho částí, není-li uvedeno jinak, je Mgr. Kateřina Palečková. 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427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207</TotalTime>
  <Words>440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 Urči druh číslovky v ustálených spojeních </vt:lpstr>
      <vt:lpstr>Řešení</vt:lpstr>
      <vt:lpstr> Popletená přísloví - oprav a vysvětli </vt:lpstr>
      <vt:lpstr>Řešení</vt:lpstr>
      <vt:lpstr>Doplň ustálená slovní spojení</vt:lpstr>
      <vt:lpstr> Řešení </vt:lpstr>
      <vt:lpstr>  Spojte slovní spojení   </vt:lpstr>
      <vt:lpstr>Řešení</vt:lpstr>
      <vt:lpstr>Slohový úkol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31</cp:revision>
  <dcterms:created xsi:type="dcterms:W3CDTF">2012-05-08T11:36:25Z</dcterms:created>
  <dcterms:modified xsi:type="dcterms:W3CDTF">2013-05-17T11:41:18Z</dcterms:modified>
</cp:coreProperties>
</file>