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63" r:id="rId3"/>
    <p:sldId id="256" r:id="rId4"/>
    <p:sldId id="258" r:id="rId5"/>
    <p:sldId id="257" r:id="rId6"/>
    <p:sldId id="259" r:id="rId7"/>
    <p:sldId id="260" r:id="rId8"/>
    <p:sldId id="261" r:id="rId9"/>
    <p:sldId id="262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0CDED19-6AB1-4CA6-88C2-27DFFA0374E2}" type="datetimeFigureOut">
              <a:rPr lang="cs-CZ" smtClean="0"/>
              <a:t>17. 5. 2013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C49F76A-D96F-431F-8543-DFFCCC8F9BCC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924859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Kateřina</a:t>
                      </a:r>
                      <a:r>
                        <a:rPr lang="cs-CZ" baseline="0" dirty="0" smtClean="0"/>
                        <a:t> Palečková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VY_32_INOVACE_5C_20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</a:t>
                      </a:r>
                      <a:r>
                        <a:rPr lang="cs-CZ" baseline="0" dirty="0" smtClean="0"/>
                        <a:t> ČESKÝ JAZYK PRO 2. STUPEŇ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2837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79512" y="2132856"/>
            <a:ext cx="8784976" cy="4104456"/>
          </a:xfrm>
        </p:spPr>
        <p:txBody>
          <a:bodyPr/>
          <a:lstStyle/>
          <a:p>
            <a:r>
              <a:rPr lang="cs-CZ" dirty="0" smtClean="0"/>
              <a:t>Prezentace je určena žákům 6. třídy.</a:t>
            </a:r>
          </a:p>
          <a:p>
            <a:r>
              <a:rPr lang="cs-CZ" dirty="0" smtClean="0"/>
              <a:t>Seznamuje žáky s významem a způsoby tvoření příslovcí.</a:t>
            </a:r>
          </a:p>
          <a:p>
            <a:r>
              <a:rPr lang="cs-CZ" dirty="0" smtClean="0"/>
              <a:t>Slouží k procvičování tvoření příslovcí.</a:t>
            </a:r>
          </a:p>
          <a:p>
            <a:r>
              <a:rPr lang="cs-CZ" dirty="0" smtClean="0"/>
              <a:t>Upevňuje pravopis příslovečných spřežek.</a:t>
            </a:r>
          </a:p>
          <a:p>
            <a:r>
              <a:rPr lang="cs-CZ" dirty="0" smtClean="0"/>
              <a:t>Podporuje aktivitu žáků při procvičování pravopisu.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1403648" y="188640"/>
            <a:ext cx="6589284" cy="116080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182880" indent="0" algn="ctr">
              <a:buNone/>
            </a:pPr>
            <a:r>
              <a:rPr lang="cs-CZ" dirty="0" smtClean="0">
                <a:solidFill>
                  <a:srgbClr val="00B0F0"/>
                </a:solidFill>
              </a:rPr>
              <a:t>Anotace</a:t>
            </a: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0196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2276872"/>
            <a:ext cx="6840761" cy="115212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182880" indent="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   </a:t>
            </a:r>
            <a:r>
              <a:rPr lang="cs-CZ" b="1" dirty="0" smtClean="0">
                <a:solidFill>
                  <a:srgbClr val="00B0F0"/>
                </a:solidFill>
              </a:rPr>
              <a:t>PŘÍSLOVCE</a:t>
            </a:r>
            <a:endParaRPr lang="cs-CZ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3283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476672"/>
            <a:ext cx="8928992" cy="612068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vyjadřují </a:t>
            </a:r>
            <a:r>
              <a:rPr lang="cs-CZ" sz="2800" dirty="0"/>
              <a:t>bližší okolnosti dějů (mluví </a:t>
            </a:r>
            <a:r>
              <a:rPr lang="cs-CZ" sz="2800" dirty="0" smtClean="0"/>
              <a:t>tiše)</a:t>
            </a:r>
          </a:p>
          <a:p>
            <a:pPr marL="4572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nebo vlastností (velmi dobré)</a:t>
            </a:r>
          </a:p>
          <a:p>
            <a:pPr marL="45720" indent="0">
              <a:buNone/>
            </a:pPr>
            <a:endParaRPr lang="cs-CZ" sz="2800" dirty="0" smtClean="0"/>
          </a:p>
          <a:p>
            <a:r>
              <a:rPr lang="cs-CZ" sz="2800" dirty="0" smtClean="0"/>
              <a:t>většina příslovcí se tvoří od přídavných jmen (tajemný – tajemně)</a:t>
            </a:r>
          </a:p>
          <a:p>
            <a:endParaRPr lang="cs-CZ" sz="2800" dirty="0" smtClean="0"/>
          </a:p>
          <a:p>
            <a:r>
              <a:rPr lang="cs-CZ" sz="2800" dirty="0" smtClean="0"/>
              <a:t>některá </a:t>
            </a:r>
            <a:r>
              <a:rPr lang="cs-CZ" sz="2800" dirty="0"/>
              <a:t>příslovce vznikla ustrnutím tvaru podstatného jména (</a:t>
            </a:r>
            <a:r>
              <a:rPr lang="cs-CZ" sz="2800" dirty="0" smtClean="0"/>
              <a:t>kolem)</a:t>
            </a:r>
          </a:p>
          <a:p>
            <a:pPr marL="45720" indent="0">
              <a:buNone/>
            </a:pPr>
            <a:endParaRPr lang="cs-CZ" sz="2800" dirty="0"/>
          </a:p>
          <a:p>
            <a:r>
              <a:rPr lang="cs-CZ" sz="2800" dirty="0" smtClean="0"/>
              <a:t>příslovečné </a:t>
            </a:r>
            <a:r>
              <a:rPr lang="cs-CZ" sz="2800" dirty="0"/>
              <a:t>spřežky vznikly spojením předložky </a:t>
            </a:r>
            <a:r>
              <a:rPr lang="cs-CZ" sz="2800" dirty="0" smtClean="0"/>
              <a:t>       s </a:t>
            </a:r>
            <a:r>
              <a:rPr lang="cs-CZ" sz="2800" dirty="0"/>
              <a:t>jiným slovem (</a:t>
            </a:r>
            <a:r>
              <a:rPr lang="cs-CZ" sz="2800" dirty="0" smtClean="0"/>
              <a:t>dohromady)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88858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920880" cy="10081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sz="3200" dirty="0">
                <a:solidFill>
                  <a:srgbClr val="00B0F0"/>
                </a:solidFill>
                <a:effectLst/>
              </a:rPr>
              <a:t>Utvořte příslovce od </a:t>
            </a:r>
            <a:r>
              <a:rPr lang="cs-CZ" sz="3200" dirty="0" smtClean="0">
                <a:solidFill>
                  <a:srgbClr val="00B0F0"/>
                </a:solidFill>
                <a:effectLst/>
              </a:rPr>
              <a:t>přídavných jmen.</a:t>
            </a:r>
            <a:r>
              <a:rPr lang="cs-CZ" sz="3200" dirty="0" smtClean="0">
                <a:solidFill>
                  <a:srgbClr val="00B050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B050"/>
                </a:solidFill>
                <a:effectLst/>
              </a:rPr>
            </a:b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556792"/>
            <a:ext cx="8640960" cy="504056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3200" dirty="0"/>
              <a:t>mrštný -                                    </a:t>
            </a:r>
            <a:r>
              <a:rPr lang="cs-CZ" sz="3200" dirty="0" smtClean="0"/>
              <a:t>   vtipný -</a:t>
            </a:r>
            <a:endParaRPr lang="cs-CZ" sz="3200" dirty="0"/>
          </a:p>
          <a:p>
            <a:pPr marL="45720" indent="0">
              <a:buNone/>
            </a:pPr>
            <a:r>
              <a:rPr lang="cs-CZ" sz="3200" dirty="0"/>
              <a:t>rozčilený -                               </a:t>
            </a:r>
            <a:r>
              <a:rPr lang="cs-CZ" sz="3200" dirty="0" smtClean="0"/>
              <a:t>     smutný -</a:t>
            </a:r>
            <a:endParaRPr lang="cs-CZ" sz="3200" dirty="0"/>
          </a:p>
          <a:p>
            <a:pPr marL="45720" indent="0">
              <a:buNone/>
            </a:pPr>
            <a:r>
              <a:rPr lang="cs-CZ" sz="3200" dirty="0"/>
              <a:t>zbytečný </a:t>
            </a:r>
            <a:r>
              <a:rPr lang="cs-CZ" sz="3200" dirty="0" smtClean="0"/>
              <a:t>-                                    zvídavý -</a:t>
            </a:r>
            <a:endParaRPr lang="cs-CZ" sz="3200" dirty="0"/>
          </a:p>
          <a:p>
            <a:pPr marL="45720" indent="0">
              <a:buNone/>
            </a:pPr>
            <a:r>
              <a:rPr lang="cs-CZ" sz="3200" dirty="0"/>
              <a:t>skromný -                                    </a:t>
            </a:r>
            <a:r>
              <a:rPr lang="cs-CZ" sz="3200" dirty="0" smtClean="0"/>
              <a:t> uplakaný -</a:t>
            </a:r>
            <a:endParaRPr lang="cs-CZ" sz="3200" dirty="0"/>
          </a:p>
          <a:p>
            <a:pPr marL="45720" indent="0">
              <a:buNone/>
            </a:pPr>
            <a:r>
              <a:rPr lang="cs-CZ" sz="3200" dirty="0"/>
              <a:t>veselý -                                       </a:t>
            </a:r>
            <a:r>
              <a:rPr lang="cs-CZ" sz="3200" dirty="0" smtClean="0"/>
              <a:t> zmatený -</a:t>
            </a:r>
            <a:endParaRPr lang="cs-CZ" sz="3200" dirty="0"/>
          </a:p>
          <a:p>
            <a:pPr marL="4572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96649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488831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00B0F0"/>
                </a:solidFill>
              </a:rPr>
              <a:t>Řešení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628800"/>
            <a:ext cx="8712968" cy="511256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400" dirty="0"/>
              <a:t>mrštný </a:t>
            </a:r>
            <a:r>
              <a:rPr lang="cs-CZ" sz="2400" dirty="0" smtClean="0"/>
              <a:t>– mrštně                     vtipný </a:t>
            </a:r>
            <a:r>
              <a:rPr lang="cs-CZ" sz="2400" dirty="0"/>
              <a:t>– </a:t>
            </a:r>
            <a:r>
              <a:rPr lang="cs-CZ" sz="2400" dirty="0" smtClean="0"/>
              <a:t>vtipně</a:t>
            </a:r>
          </a:p>
          <a:p>
            <a:pPr marL="45720" indent="0">
              <a:buNone/>
            </a:pP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rozčilený – rozčileně             </a:t>
            </a:r>
            <a:r>
              <a:rPr lang="cs-CZ" sz="2400" dirty="0" smtClean="0"/>
              <a:t> smutný </a:t>
            </a:r>
            <a:r>
              <a:rPr lang="cs-CZ" sz="2400" dirty="0"/>
              <a:t>– </a:t>
            </a:r>
            <a:r>
              <a:rPr lang="cs-CZ" sz="2400" dirty="0" smtClean="0"/>
              <a:t>smutně</a:t>
            </a:r>
          </a:p>
          <a:p>
            <a:pPr marL="45720" indent="0">
              <a:buNone/>
            </a:pP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zbytečný – zbytečně              </a:t>
            </a:r>
            <a:r>
              <a:rPr lang="cs-CZ" sz="2400" dirty="0" smtClean="0"/>
              <a:t>zvídavý </a:t>
            </a:r>
            <a:r>
              <a:rPr lang="cs-CZ" sz="2400" dirty="0"/>
              <a:t>– </a:t>
            </a:r>
            <a:r>
              <a:rPr lang="cs-CZ" sz="2400" dirty="0" smtClean="0"/>
              <a:t>zvídavě</a:t>
            </a:r>
          </a:p>
          <a:p>
            <a:pPr marL="45720" indent="0">
              <a:buNone/>
            </a:pP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skromný – skromně                </a:t>
            </a:r>
            <a:r>
              <a:rPr lang="cs-CZ" sz="2400" dirty="0" smtClean="0"/>
              <a:t>uplakaný </a:t>
            </a:r>
            <a:r>
              <a:rPr lang="cs-CZ" sz="2400" dirty="0"/>
              <a:t>– </a:t>
            </a:r>
            <a:r>
              <a:rPr lang="cs-CZ" sz="2400" dirty="0" smtClean="0"/>
              <a:t>uplakaně</a:t>
            </a:r>
          </a:p>
          <a:p>
            <a:pPr marL="45720" indent="0">
              <a:buNone/>
            </a:pP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veselý – vesele                       </a:t>
            </a:r>
            <a:r>
              <a:rPr lang="cs-CZ" sz="2400" dirty="0" smtClean="0"/>
              <a:t>zmatený </a:t>
            </a:r>
            <a:r>
              <a:rPr lang="cs-CZ" sz="2400" dirty="0"/>
              <a:t>– zmateně</a:t>
            </a:r>
          </a:p>
          <a:p>
            <a:pPr marL="45720" indent="0">
              <a:buNone/>
            </a:pPr>
            <a:r>
              <a:rPr lang="cs-CZ" sz="2800" dirty="0"/>
              <a:t> </a:t>
            </a:r>
          </a:p>
          <a:p>
            <a:endParaRPr lang="cs-CZ" dirty="0"/>
          </a:p>
        </p:txBody>
      </p:sp>
      <p:pic>
        <p:nvPicPr>
          <p:cNvPr id="1026" name="Picture 2" descr="C:\Program Files\Microsoft Office\MEDIA\CAGCAT10\j03029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622" y="5373216"/>
            <a:ext cx="936104" cy="1312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Dominika\Local Settings\Temporary Internet Files\Content.IE5\XWCLI2SP\MP90043869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782" y="1921155"/>
            <a:ext cx="916688" cy="1375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Dominika\Local Settings\Temporary Internet Files\Content.IE5\QRR91P44\MP90043865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96188"/>
            <a:ext cx="927353" cy="122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5831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568952" cy="108012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sz="3600" dirty="0">
                <a:solidFill>
                  <a:srgbClr val="00B0F0"/>
                </a:solidFill>
                <a:effectLst/>
              </a:rPr>
              <a:t>Doplň </a:t>
            </a:r>
            <a:r>
              <a:rPr lang="cs-CZ" sz="3600" dirty="0" smtClean="0">
                <a:solidFill>
                  <a:srgbClr val="00B0F0"/>
                </a:solidFill>
                <a:effectLst/>
              </a:rPr>
              <a:t>do </a:t>
            </a:r>
            <a:r>
              <a:rPr lang="cs-CZ" sz="3600" dirty="0">
                <a:solidFill>
                  <a:srgbClr val="00B0F0"/>
                </a:solidFill>
                <a:effectLst/>
              </a:rPr>
              <a:t>vět  </a:t>
            </a:r>
            <a:r>
              <a:rPr lang="cs-CZ" sz="3600" dirty="0" smtClean="0">
                <a:solidFill>
                  <a:srgbClr val="00B0F0"/>
                </a:solidFill>
                <a:effectLst/>
              </a:rPr>
              <a:t>tyto </a:t>
            </a:r>
            <a:r>
              <a:rPr lang="cs-CZ" sz="3600" dirty="0">
                <a:solidFill>
                  <a:srgbClr val="00B0F0"/>
                </a:solidFill>
                <a:effectLst/>
              </a:rPr>
              <a:t>příslovečné </a:t>
            </a:r>
            <a:r>
              <a:rPr lang="cs-CZ" sz="3600" dirty="0" smtClean="0">
                <a:solidFill>
                  <a:srgbClr val="00B0F0"/>
                </a:solidFill>
                <a:effectLst/>
              </a:rPr>
              <a:t>spřežky. </a:t>
            </a:r>
            <a:endParaRPr lang="cs-CZ" sz="36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844824"/>
            <a:ext cx="9144000" cy="475252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000" dirty="0"/>
              <a:t>Žáci se učili básničku od Jiřího Žáčka …..........               </a:t>
            </a:r>
            <a:r>
              <a:rPr lang="cs-CZ" sz="2000" dirty="0" smtClean="0"/>
              <a:t>  </a:t>
            </a:r>
            <a:r>
              <a:rPr lang="cs-CZ" sz="2000" dirty="0"/>
              <a:t>pohromadě </a:t>
            </a:r>
            <a:endParaRPr lang="cs-CZ" sz="2000" dirty="0" smtClean="0"/>
          </a:p>
          <a:p>
            <a:pPr marL="45720" indent="0">
              <a:buNone/>
            </a:pPr>
            <a:endParaRPr lang="cs-CZ" sz="2000" dirty="0"/>
          </a:p>
          <a:p>
            <a:pPr marL="45720" indent="0">
              <a:buNone/>
            </a:pPr>
            <a:r>
              <a:rPr lang="cs-CZ" sz="2000" dirty="0" smtClean="0"/>
              <a:t>Jednou </a:t>
            </a:r>
            <a:r>
              <a:rPr lang="cs-CZ" sz="2000" dirty="0"/>
              <a:t>…............. jsem s ním skončila. </a:t>
            </a:r>
            <a:r>
              <a:rPr lang="cs-CZ" sz="2000" dirty="0" smtClean="0"/>
              <a:t>                          provždy</a:t>
            </a:r>
            <a:endParaRPr lang="cs-CZ" sz="2000" dirty="0"/>
          </a:p>
          <a:p>
            <a:pPr marL="45720" indent="0">
              <a:buNone/>
            </a:pPr>
            <a:r>
              <a:rPr lang="cs-CZ" sz="2000" dirty="0" smtClean="0"/>
              <a:t>                                                         </a:t>
            </a:r>
          </a:p>
          <a:p>
            <a:pPr marL="45720" indent="0">
              <a:buNone/>
            </a:pPr>
            <a:r>
              <a:rPr lang="cs-CZ" sz="2000" dirty="0" smtClean="0"/>
              <a:t>Maminka </a:t>
            </a:r>
            <a:r>
              <a:rPr lang="cs-CZ" sz="2000" dirty="0"/>
              <a:t>mu byla neustále …..........                      </a:t>
            </a:r>
            <a:r>
              <a:rPr lang="cs-CZ" sz="2000" dirty="0" smtClean="0"/>
              <a:t>            zpaměti</a:t>
            </a:r>
          </a:p>
          <a:p>
            <a:endParaRPr lang="cs-CZ" sz="2000" dirty="0"/>
          </a:p>
          <a:p>
            <a:pPr marL="45720" indent="0">
              <a:buNone/>
            </a:pPr>
            <a:r>
              <a:rPr lang="cs-CZ" sz="2000" dirty="0"/>
              <a:t>V neděli obědváme všichni …...........  </a:t>
            </a:r>
            <a:r>
              <a:rPr lang="cs-CZ" sz="2000" dirty="0" smtClean="0"/>
              <a:t>                                zticha</a:t>
            </a:r>
            <a:endParaRPr lang="cs-CZ" sz="2000" dirty="0"/>
          </a:p>
          <a:p>
            <a:pPr marL="45720" indent="0">
              <a:buNone/>
            </a:pPr>
            <a:r>
              <a:rPr lang="cs-CZ" sz="2000" dirty="0" smtClean="0"/>
              <a:t>                                        </a:t>
            </a:r>
            <a:endParaRPr lang="cs-CZ" sz="2000" dirty="0"/>
          </a:p>
          <a:p>
            <a:pPr marL="45720" indent="0">
              <a:buNone/>
            </a:pPr>
            <a:r>
              <a:rPr lang="cs-CZ" sz="2000" dirty="0"/>
              <a:t>Buďte už konečně ….........!                                                </a:t>
            </a:r>
            <a:r>
              <a:rPr lang="cs-CZ" sz="2000" dirty="0" smtClean="0"/>
              <a:t>nablízku</a:t>
            </a:r>
          </a:p>
          <a:p>
            <a:endParaRPr lang="cs-CZ" sz="2000" dirty="0"/>
          </a:p>
          <a:p>
            <a:pPr marL="45720" indent="0">
              <a:buNone/>
            </a:pPr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797246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512511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00B0F0"/>
                </a:solidFill>
              </a:rPr>
              <a:t>Řešení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916832"/>
            <a:ext cx="9252520" cy="4608512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2800" dirty="0"/>
              <a:t>Žáci se učili básničku od Jiřího Žáčka </a:t>
            </a:r>
            <a:r>
              <a:rPr lang="cs-CZ" sz="2800" b="1" dirty="0"/>
              <a:t>zpaměti.</a:t>
            </a:r>
          </a:p>
          <a:p>
            <a:pPr marL="45720" indent="0">
              <a:buNone/>
            </a:pPr>
            <a:r>
              <a:rPr lang="cs-CZ" sz="2800" dirty="0"/>
              <a:t>Jednou </a:t>
            </a:r>
            <a:r>
              <a:rPr lang="cs-CZ" sz="2800" b="1" dirty="0"/>
              <a:t>provždy</a:t>
            </a:r>
            <a:r>
              <a:rPr lang="cs-CZ" sz="2800" dirty="0"/>
              <a:t> jsem s ním skončila.</a:t>
            </a:r>
          </a:p>
          <a:p>
            <a:pPr marL="45720" indent="0">
              <a:buNone/>
            </a:pPr>
            <a:r>
              <a:rPr lang="cs-CZ" sz="2800" dirty="0"/>
              <a:t>Maminka mu byla neustále </a:t>
            </a:r>
            <a:r>
              <a:rPr lang="cs-CZ" sz="2800" b="1" dirty="0"/>
              <a:t>nablízku.</a:t>
            </a:r>
          </a:p>
          <a:p>
            <a:pPr marL="45720" indent="0">
              <a:buNone/>
            </a:pPr>
            <a:r>
              <a:rPr lang="cs-CZ" sz="2800" dirty="0"/>
              <a:t>V  neděli obědváme všichni </a:t>
            </a:r>
            <a:r>
              <a:rPr lang="cs-CZ" sz="2800" b="1" dirty="0"/>
              <a:t>pohromadě.</a:t>
            </a:r>
          </a:p>
          <a:p>
            <a:pPr marL="45720" indent="0">
              <a:buNone/>
            </a:pPr>
            <a:r>
              <a:rPr lang="cs-CZ" sz="2800" dirty="0"/>
              <a:t>Buďte už konečně </a:t>
            </a:r>
            <a:r>
              <a:rPr lang="cs-CZ" sz="2800" b="1" dirty="0"/>
              <a:t>zticha!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053339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512511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cs-CZ" dirty="0">
                <a:solidFill>
                  <a:srgbClr val="00B0F0"/>
                </a:solidFill>
                <a:effectLst/>
              </a:rPr>
              <a:t>Doplň -ě- nebo -</a:t>
            </a:r>
            <a:r>
              <a:rPr lang="cs-CZ" dirty="0" smtClean="0">
                <a:solidFill>
                  <a:srgbClr val="00B0F0"/>
                </a:solidFill>
                <a:effectLst/>
              </a:rPr>
              <a:t>ně:</a:t>
            </a:r>
            <a:r>
              <a:rPr lang="cs-CZ" dirty="0">
                <a:solidFill>
                  <a:srgbClr val="00B0F0"/>
                </a:solidFill>
                <a:effectLst/>
              </a:rPr>
              <a:t/>
            </a:r>
            <a:br>
              <a:rPr lang="cs-CZ" dirty="0">
                <a:solidFill>
                  <a:srgbClr val="00B0F0"/>
                </a:solidFill>
                <a:effectLst/>
              </a:rPr>
            </a:br>
            <a:endParaRPr lang="cs-CZ" dirty="0">
              <a:solidFill>
                <a:srgbClr val="00B0F0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2204864"/>
            <a:ext cx="7056784" cy="2952328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cs-CZ" sz="3800" dirty="0" err="1" smtClean="0"/>
              <a:t>Zřejm</a:t>
            </a:r>
            <a:r>
              <a:rPr lang="cs-CZ" sz="3800" dirty="0" smtClean="0"/>
              <a:t>-  </a:t>
            </a:r>
            <a:r>
              <a:rPr lang="cs-CZ" sz="3800" dirty="0"/>
              <a:t>se cítil </a:t>
            </a:r>
            <a:r>
              <a:rPr lang="cs-CZ" sz="3800" dirty="0" err="1"/>
              <a:t>nepříjem</a:t>
            </a:r>
            <a:r>
              <a:rPr lang="cs-CZ" sz="3800" dirty="0"/>
              <a:t>-</a:t>
            </a:r>
            <a:r>
              <a:rPr lang="cs-CZ" sz="3800" dirty="0" smtClean="0"/>
              <a:t>.</a:t>
            </a:r>
          </a:p>
          <a:p>
            <a:pPr marL="45720" indent="0">
              <a:buNone/>
            </a:pPr>
            <a:r>
              <a:rPr lang="cs-CZ" sz="3800" dirty="0" smtClean="0"/>
              <a:t>Vypadal </a:t>
            </a:r>
            <a:r>
              <a:rPr lang="cs-CZ" sz="3800" dirty="0"/>
              <a:t>tajem-</a:t>
            </a:r>
            <a:r>
              <a:rPr lang="cs-CZ" sz="3800" dirty="0" smtClean="0"/>
              <a:t>.</a:t>
            </a:r>
          </a:p>
          <a:p>
            <a:pPr marL="45720" indent="0">
              <a:buNone/>
            </a:pPr>
            <a:r>
              <a:rPr lang="cs-CZ" sz="3800" dirty="0" smtClean="0"/>
              <a:t>Zkoušku </a:t>
            </a:r>
            <a:r>
              <a:rPr lang="cs-CZ" sz="3800" dirty="0"/>
              <a:t>skládali ústně i písem-</a:t>
            </a:r>
            <a:r>
              <a:rPr lang="cs-CZ" sz="3800" dirty="0" smtClean="0"/>
              <a:t>.</a:t>
            </a:r>
          </a:p>
          <a:p>
            <a:pPr marL="45720" indent="0">
              <a:buNone/>
            </a:pPr>
            <a:r>
              <a:rPr lang="cs-CZ" sz="3800" dirty="0" err="1" smtClean="0"/>
              <a:t>Sebevedom</a:t>
            </a:r>
            <a:r>
              <a:rPr lang="cs-CZ" sz="3800" dirty="0" smtClean="0"/>
              <a:t>- </a:t>
            </a:r>
            <a:r>
              <a:rPr lang="cs-CZ" sz="3800" dirty="0"/>
              <a:t>se rozhlédl po třídě. </a:t>
            </a:r>
          </a:p>
          <a:p>
            <a:pPr marL="45720" indent="0">
              <a:buNone/>
            </a:pPr>
            <a:r>
              <a:rPr lang="cs-CZ" sz="3800" dirty="0" smtClean="0"/>
              <a:t>Jezte </a:t>
            </a:r>
            <a:r>
              <a:rPr lang="cs-CZ" sz="3800" dirty="0" err="1"/>
              <a:t>střídm</a:t>
            </a:r>
            <a:r>
              <a:rPr lang="cs-CZ" sz="3800" dirty="0"/>
              <a:t>-! </a:t>
            </a:r>
            <a:endParaRPr lang="cs-CZ" sz="3800" dirty="0" smtClean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9772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512511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00B0F0"/>
                </a:solidFill>
              </a:rPr>
              <a:t>Řešení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87624" y="2060848"/>
            <a:ext cx="6400800" cy="3474720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cs-CZ" sz="3200" dirty="0" smtClean="0"/>
              <a:t> Zřejmě </a:t>
            </a:r>
            <a:r>
              <a:rPr lang="cs-CZ" sz="3200" dirty="0"/>
              <a:t>se cítil nepříjemně. </a:t>
            </a:r>
            <a:endParaRPr lang="cs-CZ" sz="3200" dirty="0" smtClean="0"/>
          </a:p>
          <a:p>
            <a:pPr marL="45720" indent="0">
              <a:buNone/>
            </a:pPr>
            <a:r>
              <a:rPr lang="cs-CZ" sz="3200" dirty="0" smtClean="0"/>
              <a:t> Vypadal </a:t>
            </a:r>
            <a:r>
              <a:rPr lang="cs-CZ" sz="3200" dirty="0"/>
              <a:t>tajemně</a:t>
            </a:r>
            <a:r>
              <a:rPr lang="cs-CZ" sz="3200" dirty="0" smtClean="0"/>
              <a:t>.</a:t>
            </a:r>
          </a:p>
          <a:p>
            <a:pPr marL="45720" indent="0">
              <a:buNone/>
            </a:pPr>
            <a:r>
              <a:rPr lang="cs-CZ" sz="3200" dirty="0" smtClean="0"/>
              <a:t> Zkoušku </a:t>
            </a:r>
            <a:r>
              <a:rPr lang="cs-CZ" sz="3200" dirty="0"/>
              <a:t>skládali ústně i písemně</a:t>
            </a:r>
            <a:r>
              <a:rPr lang="cs-CZ" sz="3200" dirty="0" smtClean="0"/>
              <a:t>.</a:t>
            </a:r>
          </a:p>
          <a:p>
            <a:pPr marL="45720" indent="0">
              <a:buNone/>
            </a:pPr>
            <a:r>
              <a:rPr lang="cs-CZ" sz="3200" dirty="0" smtClean="0"/>
              <a:t> </a:t>
            </a:r>
            <a:r>
              <a:rPr lang="cs-CZ" sz="3200" dirty="0"/>
              <a:t>Sebevědomě se rozhlédl po třídě</a:t>
            </a:r>
            <a:r>
              <a:rPr lang="cs-CZ" sz="3200" dirty="0" smtClean="0"/>
              <a:t>.</a:t>
            </a:r>
          </a:p>
          <a:p>
            <a:pPr marL="45720" indent="0">
              <a:buNone/>
            </a:pPr>
            <a:r>
              <a:rPr lang="cs-CZ" sz="3200" dirty="0" smtClean="0"/>
              <a:t> </a:t>
            </a:r>
            <a:r>
              <a:rPr lang="cs-CZ" sz="3200" dirty="0"/>
              <a:t>Jezte střídmě! </a:t>
            </a:r>
            <a:endParaRPr lang="cs-CZ" sz="3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16423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6512511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00B0F0"/>
                </a:solidFill>
              </a:rPr>
              <a:t>Použité zdroje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1484784"/>
            <a:ext cx="6400800" cy="4680520"/>
          </a:xfrm>
        </p:spPr>
        <p:txBody>
          <a:bodyPr/>
          <a:lstStyle/>
          <a:p>
            <a:r>
              <a:rPr lang="cs-CZ" sz="2400" dirty="0"/>
              <a:t>KRAUSOVÁ, Zdeňka a Renata TERŠOVÁ. Český jazyk pro 6. ročník </a:t>
            </a:r>
            <a:r>
              <a:rPr lang="cs-CZ" sz="2400"/>
              <a:t>základní </a:t>
            </a:r>
            <a:r>
              <a:rPr lang="cs-CZ" sz="2400" smtClean="0"/>
              <a:t>školy      </a:t>
            </a:r>
            <a:r>
              <a:rPr lang="cs-CZ" sz="2400" dirty="0"/>
              <a:t>a primu víceletého gymnázia. 1. vyd. Plzeň: Fraus, 2003, 136 s. ISBN 80-723-8206-3. </a:t>
            </a:r>
            <a:endParaRPr lang="cs-CZ" sz="2400" dirty="0" smtClean="0"/>
          </a:p>
          <a:p>
            <a:r>
              <a:rPr lang="cs-CZ" sz="2400" dirty="0" smtClean="0"/>
              <a:t>Vlastní zdroje</a:t>
            </a:r>
          </a:p>
          <a:p>
            <a:r>
              <a:rPr lang="cs-CZ" sz="2400" dirty="0" smtClean="0"/>
              <a:t>Otevřená </a:t>
            </a:r>
            <a:r>
              <a:rPr lang="cs-CZ" sz="2400" dirty="0"/>
              <a:t>galerie MS Office </a:t>
            </a:r>
            <a:endParaRPr lang="cs-CZ" sz="2400" dirty="0" smtClean="0"/>
          </a:p>
          <a:p>
            <a:endParaRPr lang="cs-CZ" dirty="0"/>
          </a:p>
          <a:p>
            <a:endParaRPr lang="cs-CZ" sz="2000" dirty="0" smtClean="0"/>
          </a:p>
          <a:p>
            <a:r>
              <a:rPr lang="cs-CZ" sz="2000" dirty="0" smtClean="0"/>
              <a:t>Autorem materiálu a všech jeho částí, není-li uvedeno jinak, je Mgr. Kateřina Palečková.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234083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95</TotalTime>
  <Words>386</Words>
  <Application>Microsoft Office PowerPoint</Application>
  <PresentationFormat>Předvádění na obrazovce (4:3)</PresentationFormat>
  <Paragraphs>73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Anotace</vt:lpstr>
      <vt:lpstr>       PŘÍSLOVCE</vt:lpstr>
      <vt:lpstr>Prezentace aplikace PowerPoint</vt:lpstr>
      <vt:lpstr>Utvořte příslovce od přídavných jmen. </vt:lpstr>
      <vt:lpstr>Řešení</vt:lpstr>
      <vt:lpstr>Doplň do vět  tyto příslovečné spřežky. </vt:lpstr>
      <vt:lpstr>Řešení</vt:lpstr>
      <vt:lpstr>Doplň -ě- nebo -ně: </vt:lpstr>
      <vt:lpstr>Řešení </vt:lpstr>
      <vt:lpstr>Použité zdroje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PŘÍSLOVCE</dc:title>
  <dc:creator>Windows</dc:creator>
  <cp:lastModifiedBy>root</cp:lastModifiedBy>
  <cp:revision>17</cp:revision>
  <dcterms:created xsi:type="dcterms:W3CDTF">2012-05-13T11:15:05Z</dcterms:created>
  <dcterms:modified xsi:type="dcterms:W3CDTF">2013-05-17T11:42:03Z</dcterms:modified>
</cp:coreProperties>
</file>