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9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EB21EC-F78E-49A2-B554-51504F4D55FB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705A66-4EC8-4C1D-A170-676470D38A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748319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JAZYK  PRO </a:t>
                      </a:r>
                      <a:r>
                        <a:rPr lang="cs-CZ" baseline="0" dirty="0" smtClean="0"/>
                        <a:t>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15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260648"/>
            <a:ext cx="6172200" cy="115751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dirty="0" smtClean="0"/>
              <a:t>Anotace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2852936"/>
            <a:ext cx="6604248" cy="2163688"/>
          </a:xfrm>
        </p:spPr>
        <p:txBody>
          <a:bodyPr/>
          <a:lstStyle/>
          <a:p>
            <a:r>
              <a:rPr lang="cs-CZ" dirty="0" smtClean="0"/>
              <a:t>Prezentace je určena pro žáky 8. třídy.</a:t>
            </a:r>
          </a:p>
          <a:p>
            <a:r>
              <a:rPr lang="cs-CZ" dirty="0" smtClean="0"/>
              <a:t>Vysvětluje vztahy mezi větami v souvětí.</a:t>
            </a:r>
          </a:p>
          <a:p>
            <a:r>
              <a:rPr lang="cs-CZ" dirty="0" smtClean="0"/>
              <a:t>Podporuje aktivitu žáků při procvičování interpunkce.</a:t>
            </a:r>
          </a:p>
          <a:p>
            <a:r>
              <a:rPr lang="cs-CZ" dirty="0" smtClean="0"/>
              <a:t>Slouží k použití souvětí v běžném životě.</a:t>
            </a:r>
          </a:p>
          <a:p>
            <a:r>
              <a:rPr lang="cs-CZ" dirty="0" smtClean="0"/>
              <a:t>Prezentaci lze použít i v hodinách slohu.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98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83768" y="2348880"/>
            <a:ext cx="4176464" cy="11521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6600" dirty="0" smtClean="0"/>
              <a:t>Souvětí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1637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251520" y="836712"/>
            <a:ext cx="8640960" cy="5637240"/>
          </a:xfrm>
        </p:spPr>
        <p:txBody>
          <a:bodyPr/>
          <a:lstStyle/>
          <a:p>
            <a:r>
              <a:rPr lang="cs-CZ" sz="2800" dirty="0"/>
              <a:t>je větný celek složený ze dvou nebo více </a:t>
            </a:r>
            <a:r>
              <a:rPr lang="cs-CZ" sz="2800" dirty="0" smtClean="0"/>
              <a:t>vět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věta hlavní – mluvnicky nezávisí na jiné </a:t>
            </a:r>
            <a:r>
              <a:rPr lang="cs-CZ" sz="2800" dirty="0" smtClean="0"/>
              <a:t>větě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věta vedlejší – mluvnicky závisí na jiné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souvětí </a:t>
            </a:r>
            <a:r>
              <a:rPr lang="cs-CZ" sz="2800" dirty="0"/>
              <a:t>podřadné – má pouze jednu větu </a:t>
            </a:r>
            <a:r>
              <a:rPr lang="cs-CZ" sz="2800" dirty="0" smtClean="0"/>
              <a:t>hlavní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souvětí souřadné – má aspoň dvě věty hlavní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721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7467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dirty="0" smtClean="0"/>
              <a:t>Doplňte </a:t>
            </a:r>
            <a:r>
              <a:rPr lang="cs-CZ" sz="3600" dirty="0"/>
              <a:t>interpunkci do </a:t>
            </a:r>
            <a:r>
              <a:rPr lang="cs-CZ" sz="3600" dirty="0" smtClean="0"/>
              <a:t>souvětí.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496944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Nebudeme sledovat scény menší a protože je v Praze několik desítek stálých divadel povíme si pár slov                  o nejvýznamnějším z nich.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Navštívíme </a:t>
            </a:r>
            <a:r>
              <a:rPr lang="cs-CZ" dirty="0"/>
              <a:t>dnes Národní divadlo neboť Novou scénu jsi dosud ještě neviděl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Strávili jsme odpoledne tak že jsme si prohlédli základní kameny Národního divadla.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93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Nebudeme </a:t>
            </a:r>
            <a:r>
              <a:rPr lang="cs-CZ" dirty="0"/>
              <a:t>sledovat scény menší</a:t>
            </a:r>
            <a:r>
              <a:rPr lang="cs-CZ" dirty="0">
                <a:solidFill>
                  <a:srgbClr val="FF0000"/>
                </a:solidFill>
              </a:rPr>
              <a:t>,</a:t>
            </a:r>
            <a:r>
              <a:rPr lang="cs-CZ" dirty="0"/>
              <a:t> a protože je </a:t>
            </a:r>
            <a:r>
              <a:rPr lang="cs-CZ" dirty="0" smtClean="0"/>
              <a:t>          v </a:t>
            </a:r>
            <a:r>
              <a:rPr lang="cs-CZ" dirty="0"/>
              <a:t>Praze několik desítek stálých divadel</a:t>
            </a:r>
            <a:r>
              <a:rPr lang="cs-CZ" dirty="0">
                <a:solidFill>
                  <a:srgbClr val="FF0000"/>
                </a:solidFill>
              </a:rPr>
              <a:t>,</a:t>
            </a:r>
            <a:r>
              <a:rPr lang="cs-CZ" dirty="0"/>
              <a:t> povíme si pár slov o nejvýznamnějším z nich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Navštívíme dnes Národní divadlo</a:t>
            </a:r>
            <a:r>
              <a:rPr lang="cs-CZ" dirty="0">
                <a:solidFill>
                  <a:srgbClr val="FF0000"/>
                </a:solidFill>
              </a:rPr>
              <a:t>,</a:t>
            </a:r>
            <a:r>
              <a:rPr lang="cs-CZ" dirty="0"/>
              <a:t> neboť Novou scénu jsi dosud ještě neviděl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Strávili jsme odpoledne tak</a:t>
            </a:r>
            <a:r>
              <a:rPr lang="cs-CZ" dirty="0">
                <a:solidFill>
                  <a:srgbClr val="FF0000"/>
                </a:solidFill>
              </a:rPr>
              <a:t>,</a:t>
            </a:r>
            <a:r>
              <a:rPr lang="cs-CZ" dirty="0"/>
              <a:t> že jsme si prohlédli základní kameny Národního divadla.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4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/>
              <a:t>Spojte jednotlivé části </a:t>
            </a:r>
            <a:r>
              <a:rPr lang="cs-CZ" dirty="0" smtClean="0"/>
              <a:t>vět.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7992888" cy="44644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/>
              <a:t>Snažil se vyhovět, ale                                                         </a:t>
            </a:r>
            <a:r>
              <a:rPr lang="cs-CZ" sz="1600" dirty="0" smtClean="0"/>
              <a:t>se </a:t>
            </a:r>
            <a:r>
              <a:rPr lang="cs-CZ" sz="1600" dirty="0"/>
              <a:t>neubránila slzám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Hlavní hrdinka byla  hluboce dojata, a tak                          tohle představení bude</a:t>
            </a:r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mít úspěch.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Studenti </a:t>
            </a:r>
            <a:r>
              <a:rPr lang="cs-CZ" sz="1600" dirty="0"/>
              <a:t>se tísnili tam, kde                                                  </a:t>
            </a:r>
            <a:r>
              <a:rPr lang="cs-CZ" sz="1600" dirty="0" smtClean="0"/>
              <a:t>představení </a:t>
            </a:r>
            <a:r>
              <a:rPr lang="cs-CZ" sz="1600" dirty="0"/>
              <a:t>skončilo.   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Herečka odešla zadním schodištěm, </a:t>
            </a:r>
          </a:p>
          <a:p>
            <a:pPr marL="0" indent="0">
              <a:buNone/>
            </a:pPr>
            <a:r>
              <a:rPr lang="cs-CZ" sz="1600" dirty="0" smtClean="0"/>
              <a:t>jakmile                                                                                 nepodařilo se mu práci </a:t>
            </a:r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dokončit.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Tvrdil</a:t>
            </a:r>
            <a:r>
              <a:rPr lang="cs-CZ" sz="1600" dirty="0"/>
              <a:t>, že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 byla </a:t>
            </a:r>
            <a:r>
              <a:rPr lang="cs-CZ" sz="1600" dirty="0"/>
              <a:t>nejlevnější </a:t>
            </a:r>
            <a:r>
              <a:rPr lang="cs-CZ" sz="1600" dirty="0" smtClean="0"/>
              <a:t>místa </a:t>
            </a:r>
            <a:r>
              <a:rPr lang="cs-CZ" sz="1600" dirty="0"/>
              <a:t>k 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 stání.</a:t>
            </a:r>
          </a:p>
          <a:p>
            <a:pPr marL="0" indent="0">
              <a:buNone/>
            </a:pPr>
            <a:endParaRPr lang="cs-CZ" sz="1600" dirty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512443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097216" cy="106613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                                                                               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064896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Snažil se vyhovět, </a:t>
            </a:r>
            <a:r>
              <a:rPr lang="cs-CZ" dirty="0">
                <a:solidFill>
                  <a:srgbClr val="FFC000"/>
                </a:solidFill>
              </a:rPr>
              <a:t>ale</a:t>
            </a:r>
            <a:r>
              <a:rPr lang="cs-CZ" dirty="0"/>
              <a:t> nepodařilo se mu práci dokončit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Hlavní hrdinka byla hluboce dojata, </a:t>
            </a:r>
            <a:r>
              <a:rPr lang="cs-CZ" dirty="0">
                <a:solidFill>
                  <a:srgbClr val="FFC000"/>
                </a:solidFill>
              </a:rPr>
              <a:t>a tak </a:t>
            </a:r>
            <a:r>
              <a:rPr lang="cs-CZ" dirty="0"/>
              <a:t>se neubránila </a:t>
            </a:r>
            <a:r>
              <a:rPr lang="cs-CZ" dirty="0" smtClean="0"/>
              <a:t>slzám.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Studenti se tísnili tam, </a:t>
            </a:r>
            <a:r>
              <a:rPr lang="cs-CZ" dirty="0">
                <a:solidFill>
                  <a:srgbClr val="FFC000"/>
                </a:solidFill>
              </a:rPr>
              <a:t>kde</a:t>
            </a:r>
            <a:r>
              <a:rPr lang="cs-CZ" dirty="0"/>
              <a:t> byla </a:t>
            </a:r>
            <a:r>
              <a:rPr lang="cs-CZ" dirty="0" smtClean="0"/>
              <a:t>nejlevnější </a:t>
            </a:r>
            <a:r>
              <a:rPr lang="cs-CZ" dirty="0"/>
              <a:t>místa k stání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Herečka odešla zadním schodištěm, </a:t>
            </a:r>
            <a:r>
              <a:rPr lang="cs-CZ" dirty="0">
                <a:solidFill>
                  <a:srgbClr val="FFC000"/>
                </a:solidFill>
              </a:rPr>
              <a:t>jakmile</a:t>
            </a:r>
            <a:r>
              <a:rPr lang="cs-CZ" dirty="0"/>
              <a:t> představení skončilo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Tvrdil, </a:t>
            </a:r>
            <a:r>
              <a:rPr lang="cs-CZ" dirty="0">
                <a:solidFill>
                  <a:srgbClr val="FFC000"/>
                </a:solidFill>
              </a:rPr>
              <a:t>že </a:t>
            </a:r>
            <a:r>
              <a:rPr lang="cs-CZ" dirty="0"/>
              <a:t>tohle představení bude mít úspěch.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837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Přepracuj následující vypravování do kratších větných </a:t>
            </a:r>
            <a:r>
              <a:rPr lang="cs-CZ" dirty="0" smtClean="0"/>
              <a:t>celků.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44824"/>
            <a:ext cx="8208912" cy="4176464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V neděli ráno nám maminka oznámila, že půjdeme do divadla, a protože se mi v divadle vždycky moc líbilo a strašně jsem se těšil, den mi utíkal pomalu, ale přece jsem se dočkal, že nás maminka začala pobízet do oblékání, a když jsme byli hotovi, mohli jsme vyrazit do divadla.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67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/>
              <a:t>Řešení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7467600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/>
              <a:t>V neděli ráno nám maminka oznámila, že půjdeme do divadla.</a:t>
            </a:r>
          </a:p>
          <a:p>
            <a:pPr marL="0" indent="0">
              <a:buNone/>
            </a:pPr>
            <a:r>
              <a:rPr lang="cs-CZ" sz="2800" dirty="0"/>
              <a:t>Strašně jsem se těšil, protože se mi v divadle moc líbilo.</a:t>
            </a:r>
          </a:p>
          <a:p>
            <a:pPr marL="0" indent="0">
              <a:buNone/>
            </a:pPr>
            <a:r>
              <a:rPr lang="cs-CZ" sz="2800" dirty="0"/>
              <a:t>Den mi utíkal pomalu, ale přece jsem se dočkal.</a:t>
            </a:r>
          </a:p>
          <a:p>
            <a:pPr marL="0" indent="0">
              <a:buNone/>
            </a:pPr>
            <a:r>
              <a:rPr lang="cs-CZ" sz="2800" dirty="0"/>
              <a:t>Konečně nás maminka začala pobízet do oblékání.</a:t>
            </a:r>
          </a:p>
          <a:p>
            <a:pPr marL="0" indent="0">
              <a:buNone/>
            </a:pPr>
            <a:r>
              <a:rPr lang="cs-CZ" sz="2800" dirty="0"/>
              <a:t>Když jsme byli hotovi, mohli jsme vyrazit do divadla.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856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KRAUSOVÁ, Zdeňka a Martina PAŠKOVÁ. Český jazyk 8: učebnice pro základní školy a víceletá gymnázia. 1. vyd. Plzeň: Fraus, 2005, 128 s. ISBN 80-723-8419-8.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1800" dirty="0" smtClean="0"/>
              <a:t>Autorem materiálu a všech jeho částí, není-li uvedeno jinak, </a:t>
            </a:r>
            <a:r>
              <a:rPr lang="cs-CZ" sz="1800" smtClean="0"/>
              <a:t>je     Mgr</a:t>
            </a:r>
            <a:r>
              <a:rPr lang="cs-CZ" sz="1800" dirty="0" smtClean="0"/>
              <a:t>. Kateřina Palečková.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66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175</TotalTime>
  <Words>520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Souvětí</vt:lpstr>
      <vt:lpstr>Prezentace aplikace PowerPoint</vt:lpstr>
      <vt:lpstr>     Doplňte interpunkci do souvětí. </vt:lpstr>
      <vt:lpstr>Řešení</vt:lpstr>
      <vt:lpstr>Spojte jednotlivé části vět. </vt:lpstr>
      <vt:lpstr>   Řešení                                                                                  </vt:lpstr>
      <vt:lpstr>Přepracuj následující vypravování do kratších větných celků.</vt:lpstr>
      <vt:lpstr>Řešení </vt:lpstr>
      <vt:lpstr>Použité zdroje 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Windows</dc:creator>
  <cp:lastModifiedBy>root</cp:lastModifiedBy>
  <cp:revision>19</cp:revision>
  <dcterms:created xsi:type="dcterms:W3CDTF">2012-06-10T12:14:28Z</dcterms:created>
  <dcterms:modified xsi:type="dcterms:W3CDTF">2013-05-17T11:02:10Z</dcterms:modified>
</cp:coreProperties>
</file>