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C5BA109-5615-47F0-842F-A54E0CEFCF59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48EE5CA-6B69-4C95-BD03-E7C390A1127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BA109-5615-47F0-842F-A54E0CEFCF59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EE5CA-6B69-4C95-BD03-E7C390A112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BA109-5615-47F0-842F-A54E0CEFCF59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EE5CA-6B69-4C95-BD03-E7C390A112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BA109-5615-47F0-842F-A54E0CEFCF59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EE5CA-6B69-4C95-BD03-E7C390A1127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BA109-5615-47F0-842F-A54E0CEFCF59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EE5CA-6B69-4C95-BD03-E7C390A112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BA109-5615-47F0-842F-A54E0CEFCF59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EE5CA-6B69-4C95-BD03-E7C390A112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BA109-5615-47F0-842F-A54E0CEFCF59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EE5CA-6B69-4C95-BD03-E7C390A112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BA109-5615-47F0-842F-A54E0CEFCF59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EE5CA-6B69-4C95-BD03-E7C390A1127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BA109-5615-47F0-842F-A54E0CEFCF59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EE5CA-6B69-4C95-BD03-E7C390A112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BA109-5615-47F0-842F-A54E0CEFCF59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EE5CA-6B69-4C95-BD03-E7C390A112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BA109-5615-47F0-842F-A54E0CEFCF59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EE5CA-6B69-4C95-BD03-E7C390A112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C5BA109-5615-47F0-842F-A54E0CEFCF59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48EE5CA-6B69-4C95-BD03-E7C390A1127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603004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Kateřina</a:t>
                      </a:r>
                      <a:r>
                        <a:rPr lang="cs-CZ" baseline="0" dirty="0" smtClean="0"/>
                        <a:t> Palečková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VY_32_INOVACE_5C_19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r>
                        <a:rPr lang="cs-CZ" baseline="0" dirty="0" smtClean="0"/>
                        <a:t>        ČESKÝ JAZYK PRO 2. STUPEŇ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3469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8. třídy.</a:t>
            </a:r>
          </a:p>
          <a:p>
            <a:r>
              <a:rPr lang="cs-CZ" dirty="0" smtClean="0"/>
              <a:t>Seznamuje žáky s významovými poměry mezi souřadně spojenými hlavními větami.</a:t>
            </a:r>
          </a:p>
          <a:p>
            <a:r>
              <a:rPr lang="cs-CZ" dirty="0" smtClean="0"/>
              <a:t>Podává přehled spojovacích výrazů mezi větami hlavními.</a:t>
            </a:r>
          </a:p>
          <a:p>
            <a:r>
              <a:rPr lang="cs-CZ" dirty="0" smtClean="0"/>
              <a:t>Rozvíjí praktické dovednosti tvoření souvětí.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3543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548680"/>
            <a:ext cx="7024744" cy="16219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Významové                    poměry mezi souřadně spojenými hlavními větami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2600" dirty="0" smtClean="0"/>
              <a:t>Poměr slučovací        – a, i, ani, nebo, také, též, pak,    </a:t>
            </a:r>
          </a:p>
          <a:p>
            <a:pPr marL="6858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                                   jednak – jednak, ani – ani</a:t>
            </a:r>
          </a:p>
          <a:p>
            <a:r>
              <a:rPr lang="cs-CZ" sz="2600" dirty="0" smtClean="0"/>
              <a:t>Poměr stupňovací     – ba, dokonce, ba i, dokonce i,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                                    nejen – ale, nejen – nýbrž i, nejen – ale </a:t>
            </a:r>
          </a:p>
          <a:p>
            <a:pPr marL="0" indent="0">
              <a:buNone/>
            </a:pPr>
            <a:r>
              <a:rPr lang="cs-CZ" sz="2600" dirty="0" smtClean="0"/>
              <a:t>                                              dokonce</a:t>
            </a:r>
          </a:p>
          <a:p>
            <a:r>
              <a:rPr lang="cs-CZ" sz="2600" dirty="0" smtClean="0"/>
              <a:t>Poměr odporovací    – ale, avšak, však, nýbrž, naopak, jenže</a:t>
            </a:r>
          </a:p>
          <a:p>
            <a:pPr marL="0" indent="0">
              <a:buNone/>
            </a:pPr>
            <a:r>
              <a:rPr lang="cs-CZ" sz="2600" dirty="0" smtClean="0"/>
              <a:t>                                               sice – ale </a:t>
            </a:r>
          </a:p>
          <a:p>
            <a:r>
              <a:rPr lang="cs-CZ" sz="2600" dirty="0" smtClean="0"/>
              <a:t>Poměr vylučovací     – nebo, anebo,</a:t>
            </a:r>
          </a:p>
          <a:p>
            <a:pPr marL="0" indent="0">
              <a:buNone/>
            </a:pPr>
            <a:r>
              <a:rPr lang="cs-CZ" sz="2600" dirty="0" smtClean="0"/>
              <a:t>                                              buď – nebo, buď –  anebo</a:t>
            </a:r>
          </a:p>
          <a:p>
            <a:r>
              <a:rPr lang="cs-CZ" sz="2600" dirty="0" smtClean="0"/>
              <a:t>Poměr příčinný          – neboť, vždyť, totiž, však také</a:t>
            </a:r>
          </a:p>
          <a:p>
            <a:r>
              <a:rPr lang="cs-CZ" sz="2600" dirty="0" smtClean="0"/>
              <a:t>Poměr důsledkový    – proto, a proto, a tudíž, tedy, a tedy, </a:t>
            </a:r>
          </a:p>
          <a:p>
            <a:pPr marL="0" indent="0">
              <a:buNone/>
            </a:pPr>
            <a:r>
              <a:rPr lang="cs-CZ" sz="2600" dirty="0" smtClean="0"/>
              <a:t>                                             a tak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9228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Určete významové poměry vět v souvětí souřadném.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Za jevištěm stála skupinka mladých lidí,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ale</a:t>
            </a:r>
            <a:r>
              <a:rPr lang="cs-CZ" dirty="0" smtClean="0"/>
              <a:t> nemohl jsem je ve tmě rozeznat.</a:t>
            </a:r>
          </a:p>
          <a:p>
            <a:pPr marL="0" indent="0">
              <a:buNone/>
            </a:pPr>
            <a:r>
              <a:rPr lang="cs-CZ" dirty="0" smtClean="0"/>
              <a:t>Hlavní hrdinka jásala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i</a:t>
            </a:r>
            <a:r>
              <a:rPr lang="cs-CZ" dirty="0" smtClean="0"/>
              <a:t> propadala zoufalství.</a:t>
            </a:r>
          </a:p>
          <a:p>
            <a:pPr marL="0" indent="0">
              <a:buNone/>
            </a:pPr>
            <a:r>
              <a:rPr lang="cs-CZ" dirty="0" smtClean="0"/>
              <a:t>Autor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buď</a:t>
            </a:r>
            <a:r>
              <a:rPr lang="cs-CZ" dirty="0" smtClean="0"/>
              <a:t> nechtěl přijít,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nebo</a:t>
            </a:r>
            <a:r>
              <a:rPr lang="cs-CZ" dirty="0" smtClean="0"/>
              <a:t> se rozstonal.</a:t>
            </a:r>
          </a:p>
          <a:p>
            <a:pPr marL="0" indent="0">
              <a:buNone/>
            </a:pPr>
            <a:r>
              <a:rPr lang="cs-CZ" dirty="0" smtClean="0"/>
              <a:t>Byla přesvědčena o svém talentu,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a proto </a:t>
            </a:r>
            <a:r>
              <a:rPr lang="cs-CZ" dirty="0" smtClean="0"/>
              <a:t>ji překvapilo rozhodnutí režiséra.</a:t>
            </a:r>
          </a:p>
          <a:p>
            <a:pPr marL="0" indent="0">
              <a:buNone/>
            </a:pPr>
            <a:r>
              <a:rPr lang="cs-CZ" dirty="0" smtClean="0"/>
              <a:t>Divák v první řadě se na nás chvíli díval,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dokonce</a:t>
            </a:r>
            <a:r>
              <a:rPr lang="cs-CZ" dirty="0" smtClean="0"/>
              <a:t> se i trochu usmál.</a:t>
            </a:r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 flipH="1">
            <a:off x="6156176" y="2060848"/>
            <a:ext cx="2880320" cy="36004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/>
              <a:t>s</a:t>
            </a:r>
            <a:r>
              <a:rPr lang="cs-CZ" dirty="0" smtClean="0"/>
              <a:t>lučovací 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/>
              <a:t>d</a:t>
            </a:r>
            <a:r>
              <a:rPr lang="cs-CZ" dirty="0" smtClean="0"/>
              <a:t>ůsledkový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v</a:t>
            </a:r>
            <a:r>
              <a:rPr lang="cs-CZ" dirty="0" smtClean="0"/>
              <a:t>ylučovací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o</a:t>
            </a:r>
            <a:r>
              <a:rPr lang="cs-CZ" dirty="0" smtClean="0"/>
              <a:t>dporovací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stupňovací</a:t>
            </a:r>
          </a:p>
          <a:p>
            <a:pPr algn="ctr"/>
            <a:r>
              <a:rPr lang="cs-CZ" dirty="0" smtClean="0"/>
              <a:t>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2276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                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Za jevištěm stála skupinka mladých lidí,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ale </a:t>
            </a:r>
            <a:r>
              <a:rPr lang="cs-CZ" dirty="0" smtClean="0"/>
              <a:t>nemohl jsem je ve tmě rozeznat.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(vylučovací)</a:t>
            </a:r>
          </a:p>
          <a:p>
            <a:r>
              <a:rPr lang="cs-CZ" dirty="0" smtClean="0"/>
              <a:t>Hlavní hrdinka jásala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i</a:t>
            </a:r>
            <a:r>
              <a:rPr lang="cs-CZ" dirty="0" smtClean="0"/>
              <a:t> propadala zoufalství.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(slučovací)</a:t>
            </a:r>
          </a:p>
          <a:p>
            <a:r>
              <a:rPr lang="cs-CZ" dirty="0" smtClean="0"/>
              <a:t>Autor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buď</a:t>
            </a:r>
            <a:r>
              <a:rPr lang="cs-CZ" dirty="0" smtClean="0"/>
              <a:t> nechtěl přijít,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nebo</a:t>
            </a:r>
            <a:r>
              <a:rPr lang="cs-CZ" dirty="0" smtClean="0"/>
              <a:t> se rozstonal.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(vylučovací)</a:t>
            </a:r>
          </a:p>
          <a:p>
            <a:r>
              <a:rPr lang="cs-CZ" dirty="0" smtClean="0"/>
              <a:t>Byla přesvědčena o svém talentu,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a proto </a:t>
            </a:r>
            <a:r>
              <a:rPr lang="cs-CZ" dirty="0" smtClean="0"/>
              <a:t>ji překvapilo rozhodnutí režiséra.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(důsledkový)</a:t>
            </a:r>
          </a:p>
          <a:p>
            <a:r>
              <a:rPr lang="cs-CZ" dirty="0" smtClean="0"/>
              <a:t>Divák v první  řadě se na nás chvíli díval,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dokonce</a:t>
            </a:r>
            <a:r>
              <a:rPr lang="cs-CZ" dirty="0" smtClean="0"/>
              <a:t> se i trochu usmál.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(stupňovací)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269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Doplňte do vět vhodné spojovací výrazy.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Začali prodávat lístky  …..</a:t>
            </a:r>
          </a:p>
          <a:p>
            <a:pPr marL="68580" indent="0">
              <a:buNone/>
            </a:pPr>
            <a:r>
              <a:rPr lang="cs-CZ" dirty="0" smtClean="0"/>
              <a:t>    fronta se pohnula.</a:t>
            </a:r>
          </a:p>
          <a:p>
            <a:r>
              <a:rPr lang="cs-CZ" dirty="0" smtClean="0"/>
              <a:t>Představení se mi moc líbilo, …..</a:t>
            </a:r>
          </a:p>
          <a:p>
            <a:pPr marL="68580" indent="0">
              <a:buNone/>
            </a:pPr>
            <a:r>
              <a:rPr lang="cs-CZ" dirty="0" smtClean="0"/>
              <a:t>    vám doporučuji jeho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zhlédnutí.</a:t>
            </a:r>
          </a:p>
          <a:p>
            <a:r>
              <a:rPr lang="cs-CZ" dirty="0" smtClean="0"/>
              <a:t>Herečka nejen tancovala, …….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i zpívala.</a:t>
            </a:r>
          </a:p>
          <a:p>
            <a:r>
              <a:rPr lang="cs-CZ" dirty="0" smtClean="0"/>
              <a:t>Zdálo se jí to vtipné, …….</a:t>
            </a:r>
          </a:p>
          <a:p>
            <a:pPr marL="68580" indent="0">
              <a:buNone/>
            </a:pPr>
            <a:r>
              <a:rPr lang="cs-CZ" dirty="0" smtClean="0"/>
              <a:t>   nedokázala se zasmát.</a:t>
            </a:r>
          </a:p>
          <a:p>
            <a:r>
              <a:rPr lang="cs-CZ" dirty="0" smtClean="0"/>
              <a:t>Ráda bych odešla o něco dřív, …….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bych nestihla poslední autobus.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5436096" y="1844824"/>
            <a:ext cx="3240360" cy="367240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roto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                     ale  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n</a:t>
            </a:r>
            <a:r>
              <a:rPr lang="cs-CZ" dirty="0" smtClean="0"/>
              <a:t>eboť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                           a 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a</a:t>
            </a:r>
            <a:r>
              <a:rPr lang="cs-CZ" dirty="0" smtClean="0"/>
              <a:t>le dokonce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1144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276872"/>
            <a:ext cx="6777317" cy="350897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Začali prodávat lístky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a</a:t>
            </a:r>
            <a:r>
              <a:rPr lang="cs-CZ" dirty="0" smtClean="0"/>
              <a:t> fronta se pohnula.</a:t>
            </a:r>
          </a:p>
          <a:p>
            <a:r>
              <a:rPr lang="cs-CZ" dirty="0" smtClean="0"/>
              <a:t>Představení se mi moc líbilo,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proto</a:t>
            </a:r>
            <a:r>
              <a:rPr lang="cs-CZ" dirty="0" smtClean="0"/>
              <a:t> vám doporučuji jeho zhlédnutí.</a:t>
            </a:r>
          </a:p>
          <a:p>
            <a:r>
              <a:rPr lang="cs-CZ" dirty="0" smtClean="0"/>
              <a:t>Herečka nejen tancovala,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ale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dokonce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i </a:t>
            </a:r>
            <a:r>
              <a:rPr lang="cs-CZ" dirty="0" smtClean="0"/>
              <a:t>zpívala.</a:t>
            </a:r>
          </a:p>
          <a:p>
            <a:r>
              <a:rPr lang="cs-CZ" dirty="0" smtClean="0"/>
              <a:t>Zdálo se jí to vtipné,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ale</a:t>
            </a:r>
            <a:r>
              <a:rPr lang="cs-CZ" dirty="0" smtClean="0"/>
              <a:t> nedokázala se zasmát.</a:t>
            </a:r>
          </a:p>
          <a:p>
            <a:r>
              <a:rPr lang="cs-CZ" dirty="0" smtClean="0"/>
              <a:t>Ráda bych odešla o něco dřív,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neboť</a:t>
            </a:r>
            <a:r>
              <a:rPr lang="cs-CZ" dirty="0" smtClean="0"/>
              <a:t> bych nestihla poslední autobus.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3616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Spojte jednotlivé části vět.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sz="1800" dirty="0" smtClean="0"/>
              <a:t>Snažil se vyhovět, ale                neubránila slzám.</a:t>
            </a:r>
          </a:p>
          <a:p>
            <a:pPr marL="68580" indent="0">
              <a:buNone/>
            </a:pPr>
            <a:endParaRPr lang="cs-CZ" sz="1800" dirty="0" smtClean="0"/>
          </a:p>
          <a:p>
            <a:pPr marL="68580" indent="0">
              <a:buNone/>
            </a:pPr>
            <a:r>
              <a:rPr lang="cs-CZ" sz="1800" dirty="0" smtClean="0"/>
              <a:t>Hlavní hrdinka byla                   tohle představení bude mít</a:t>
            </a:r>
          </a:p>
          <a:p>
            <a:pPr marL="68580" indent="0">
              <a:buNone/>
            </a:pPr>
            <a:r>
              <a:rPr lang="cs-CZ" sz="1800" dirty="0" smtClean="0"/>
              <a:t>hluboce dojata, a tak              úspěch.</a:t>
            </a:r>
          </a:p>
          <a:p>
            <a:pPr marL="68580" indent="0">
              <a:buNone/>
            </a:pPr>
            <a:endParaRPr lang="cs-CZ" sz="1800" dirty="0"/>
          </a:p>
          <a:p>
            <a:pPr marL="68580" indent="0">
              <a:buNone/>
            </a:pPr>
            <a:r>
              <a:rPr lang="cs-CZ" sz="1800" dirty="0" smtClean="0"/>
              <a:t>Studenti se tísnili tam, kde        představení skončilo.</a:t>
            </a:r>
          </a:p>
          <a:p>
            <a:pPr marL="68580" indent="0">
              <a:buNone/>
            </a:pPr>
            <a:endParaRPr lang="cs-CZ" sz="1800" dirty="0"/>
          </a:p>
          <a:p>
            <a:pPr marL="68580" indent="0">
              <a:buNone/>
            </a:pPr>
            <a:r>
              <a:rPr lang="cs-CZ" sz="1800" dirty="0" smtClean="0"/>
              <a:t>Herečka odešla zadním           nepodařilo se mu práci</a:t>
            </a:r>
          </a:p>
          <a:p>
            <a:pPr marL="68580" indent="0">
              <a:buNone/>
            </a:pPr>
            <a:r>
              <a:rPr lang="cs-CZ" sz="1800" dirty="0" smtClean="0"/>
              <a:t>schodištěm, jakmile                  dokončit.</a:t>
            </a:r>
          </a:p>
          <a:p>
            <a:pPr marL="68580" indent="0">
              <a:buNone/>
            </a:pPr>
            <a:endParaRPr lang="cs-CZ" sz="1800" dirty="0" smtClean="0"/>
          </a:p>
          <a:p>
            <a:pPr marL="68580" indent="0">
              <a:buNone/>
            </a:pPr>
            <a:r>
              <a:rPr lang="cs-CZ" sz="1800" dirty="0" smtClean="0"/>
              <a:t>Tvrdil, že                                      byla nejlevnější místa k stání.</a:t>
            </a:r>
            <a:endParaRPr lang="cs-CZ" sz="1800" dirty="0"/>
          </a:p>
          <a:p>
            <a:pPr marL="68580" indent="0">
              <a:buNone/>
            </a:pPr>
            <a:endParaRPr lang="cs-CZ" sz="1800" dirty="0" smtClean="0"/>
          </a:p>
          <a:p>
            <a:pPr marL="68580" indent="0">
              <a:buNone/>
            </a:pPr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4826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Snažil se vyhovět, ale nepodařilo se mu práci dokončit.</a:t>
            </a:r>
          </a:p>
          <a:p>
            <a:r>
              <a:rPr lang="cs-CZ" dirty="0" smtClean="0"/>
              <a:t>Hlavní hrdinka byla </a:t>
            </a:r>
            <a:r>
              <a:rPr lang="cs-CZ" smtClean="0"/>
              <a:t>hluboce dojata, </a:t>
            </a:r>
            <a:r>
              <a:rPr lang="cs-CZ" dirty="0" smtClean="0"/>
              <a:t>a tak se neubránila slzám.</a:t>
            </a:r>
          </a:p>
          <a:p>
            <a:r>
              <a:rPr lang="cs-CZ" dirty="0" smtClean="0"/>
              <a:t>Studenti se tísnili tam, kde byla nejlevnější místa k stání.</a:t>
            </a:r>
          </a:p>
          <a:p>
            <a:r>
              <a:rPr lang="cs-CZ" dirty="0" smtClean="0"/>
              <a:t>Herečka odešla zadním schodištěm, jakmile představení skončilo.</a:t>
            </a:r>
          </a:p>
          <a:p>
            <a:r>
              <a:rPr lang="cs-CZ" dirty="0" smtClean="0"/>
              <a:t>Tvrdil, že tohle představení bude mít úspěch.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5511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       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KRAUSOVÁ, Zdeňka a Martina PAŠKOVÁ. Český jazyk 8: učebnice pro základní školy a víceletá gymnázia. 1. vyd. Plzeň: Fraus, 2005, 128 s. ISBN 80-723-8419-8. </a:t>
            </a:r>
            <a:br>
              <a:rPr lang="cs-CZ" dirty="0"/>
            </a:br>
            <a:endParaRPr lang="cs-CZ" dirty="0" smtClean="0"/>
          </a:p>
          <a:p>
            <a:r>
              <a:rPr lang="cs-CZ" dirty="0" smtClean="0"/>
              <a:t>Vlastní zdroje</a:t>
            </a:r>
          </a:p>
          <a:p>
            <a:endParaRPr lang="cs-CZ" sz="1600" dirty="0" smtClean="0"/>
          </a:p>
          <a:p>
            <a:r>
              <a:rPr lang="cs-CZ" sz="1600" dirty="0" smtClean="0"/>
              <a:t>Autorem materiálu a všech jeho částí, není-li uvedeno jinak, je Mgr. Kateřina Palečková.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141588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214</TotalTime>
  <Words>636</Words>
  <Application>Microsoft Office PowerPoint</Application>
  <PresentationFormat>Předvádění na obrazovce (4:3)</PresentationFormat>
  <Paragraphs>104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                Anotace</vt:lpstr>
      <vt:lpstr>                                   Významové                    poměry mezi souřadně spojenými hlavními větami</vt:lpstr>
      <vt:lpstr>Určete významové poměry vět v souvětí souřadném.</vt:lpstr>
      <vt:lpstr>                   Řešení</vt:lpstr>
      <vt:lpstr>Doplňte do vět vhodné spojovací výrazy.</vt:lpstr>
      <vt:lpstr>                   Řešení</vt:lpstr>
      <vt:lpstr>Spojte jednotlivé části vět.</vt:lpstr>
      <vt:lpstr>                   Řešení</vt:lpstr>
      <vt:lpstr>           Použité zdroje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</dc:creator>
  <cp:lastModifiedBy>root</cp:lastModifiedBy>
  <cp:revision>27</cp:revision>
  <dcterms:created xsi:type="dcterms:W3CDTF">2012-07-02T10:10:11Z</dcterms:created>
  <dcterms:modified xsi:type="dcterms:W3CDTF">2013-05-17T11:41:41Z</dcterms:modified>
</cp:coreProperties>
</file>