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2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DDB6BC1-1801-416E-8BE8-D9C6ABA924DD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DDCDC8D-DBD0-4614-927F-30A821E6D93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200328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Kateřina</a:t>
                      </a:r>
                      <a:r>
                        <a:rPr lang="cs-CZ" baseline="0" dirty="0" smtClean="0"/>
                        <a:t> Palečková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VY_32_INOVACE_5C_07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r>
                        <a:rPr lang="cs-CZ" baseline="0" dirty="0" smtClean="0"/>
                        <a:t>        ČESKÝ JAZYK PRO 2. </a:t>
                      </a:r>
                      <a:r>
                        <a:rPr lang="cs-CZ" baseline="0" smtClean="0"/>
                        <a:t>STUPEŇ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71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6. třídy. </a:t>
            </a:r>
          </a:p>
          <a:p>
            <a:r>
              <a:rPr lang="cs-CZ" dirty="0" smtClean="0"/>
              <a:t>Vysvětluje základní větné členy – podmět a přísudek.</a:t>
            </a:r>
          </a:p>
          <a:p>
            <a:r>
              <a:rPr lang="cs-CZ" dirty="0" smtClean="0"/>
              <a:t>Slouží k upevňování poznatků o podmětu a přísudku.</a:t>
            </a:r>
          </a:p>
          <a:p>
            <a:r>
              <a:rPr lang="cs-CZ" dirty="0" smtClean="0"/>
              <a:t>Procvičuje pravopisné dovednosti (shoda podmětu a přísudku).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961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Základní větný člen</a:t>
            </a:r>
          </a:p>
          <a:p>
            <a:r>
              <a:rPr lang="cs-CZ" dirty="0" smtClean="0"/>
              <a:t>Není mluvnicky závislý na žádném členu</a:t>
            </a:r>
          </a:p>
          <a:p>
            <a:r>
              <a:rPr lang="cs-CZ" dirty="0"/>
              <a:t>p</a:t>
            </a:r>
            <a:r>
              <a:rPr lang="cs-CZ" dirty="0" smtClean="0"/>
              <a:t>táme se na něj otázkou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1. pádu </a:t>
            </a:r>
            <a:r>
              <a:rPr lang="cs-CZ" dirty="0" smtClean="0"/>
              <a:t>– kdo? co? a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přísudkem.</a:t>
            </a:r>
          </a:p>
          <a:p>
            <a:r>
              <a:rPr lang="cs-CZ" dirty="0"/>
              <a:t>R</a:t>
            </a:r>
            <a:r>
              <a:rPr lang="cs-CZ" dirty="0" smtClean="0"/>
              <a:t>ozlišujeme podmět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vyjádřený               </a:t>
            </a:r>
            <a:r>
              <a:rPr lang="cs-CZ" dirty="0" smtClean="0"/>
              <a:t> a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nevyjádřený.</a:t>
            </a:r>
          </a:p>
          <a:p>
            <a:r>
              <a:rPr lang="cs-CZ" dirty="0" smtClean="0"/>
              <a:t>Může být vyjádřen – podstatným  jménem, přídavným jménem, zájmenem číslovkou, infinitivem slovesa nebo jiným slovním druhem.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2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725144"/>
            <a:ext cx="8183880" cy="115212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Urči jakým slovním druhem je vyjádřen podmět a zda je vyjádřený nebo nevyjádřený.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Trpělivý nakonec dosáhne úspěchu.</a:t>
            </a:r>
          </a:p>
          <a:p>
            <a:endParaRPr lang="cs-CZ" dirty="0" smtClean="0"/>
          </a:p>
          <a:p>
            <a:r>
              <a:rPr lang="cs-CZ" dirty="0" smtClean="0"/>
              <a:t>I třetí tu hrazdu přeskočil.</a:t>
            </a:r>
          </a:p>
          <a:p>
            <a:endParaRPr lang="cs-CZ" dirty="0" smtClean="0"/>
          </a:p>
          <a:p>
            <a:r>
              <a:rPr lang="cs-CZ" dirty="0" smtClean="0"/>
              <a:t>Na zahradě se ozývalo haf </a:t>
            </a:r>
            <a:r>
              <a:rPr lang="cs-CZ" dirty="0" err="1" smtClean="0"/>
              <a:t>haf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Já jsem tu knihu přečetl o prázdninách.</a:t>
            </a:r>
          </a:p>
          <a:p>
            <a:endParaRPr lang="cs-CZ" dirty="0" smtClean="0"/>
          </a:p>
          <a:p>
            <a:r>
              <a:rPr lang="cs-CZ" dirty="0" smtClean="0"/>
              <a:t>S poctivostí nejdál dojdeš.</a:t>
            </a:r>
          </a:p>
        </p:txBody>
      </p:sp>
    </p:spTree>
    <p:extLst>
      <p:ext uri="{BB962C8B-B14F-4D97-AF65-F5344CB8AC3E}">
        <p14:creationId xmlns:p14="http://schemas.microsoft.com/office/powerpoint/2010/main" val="143875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183880" cy="105156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548680"/>
            <a:ext cx="8183880" cy="4608512"/>
          </a:xfrm>
        </p:spPr>
        <p:txBody>
          <a:bodyPr>
            <a:normAutofit fontScale="40000" lnSpcReduction="20000"/>
          </a:bodyPr>
          <a:lstStyle/>
          <a:p>
            <a:r>
              <a:rPr lang="cs-CZ" sz="8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Trpělivý </a:t>
            </a:r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(přídavné jméno, vyjádřený)</a:t>
            </a:r>
            <a:r>
              <a:rPr lang="cs-CZ" sz="8000" dirty="0" smtClean="0"/>
              <a:t>nakonec </a:t>
            </a:r>
            <a:r>
              <a:rPr lang="cs-CZ" sz="8000" dirty="0"/>
              <a:t>dosáhne úspěchu.</a:t>
            </a:r>
          </a:p>
          <a:p>
            <a:r>
              <a:rPr lang="cs-CZ" sz="8000" dirty="0"/>
              <a:t>I </a:t>
            </a:r>
            <a:r>
              <a:rPr lang="cs-CZ" sz="8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třetí</a:t>
            </a:r>
            <a:r>
              <a:rPr lang="cs-CZ" sz="8000" dirty="0"/>
              <a:t> </a:t>
            </a:r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(číslovka, vyjádřený) </a:t>
            </a:r>
            <a:r>
              <a:rPr lang="cs-CZ" sz="8000" dirty="0" smtClean="0"/>
              <a:t>tu </a:t>
            </a:r>
            <a:r>
              <a:rPr lang="cs-CZ" sz="8000" dirty="0"/>
              <a:t>hrazdu přeskočil.</a:t>
            </a:r>
          </a:p>
          <a:p>
            <a:r>
              <a:rPr lang="cs-CZ" sz="8000" dirty="0" smtClean="0"/>
              <a:t>Na </a:t>
            </a:r>
            <a:r>
              <a:rPr lang="cs-CZ" sz="8000" dirty="0"/>
              <a:t>zahradě se ozývalo </a:t>
            </a:r>
            <a:r>
              <a:rPr lang="cs-CZ" sz="8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haf </a:t>
            </a:r>
            <a:r>
              <a:rPr lang="cs-CZ" sz="80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haf</a:t>
            </a:r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 (citoslovce, vyjádřený)</a:t>
            </a:r>
            <a:endParaRPr lang="cs-CZ" sz="8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sz="8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Já</a:t>
            </a:r>
            <a:r>
              <a:rPr lang="cs-CZ" sz="8000" dirty="0"/>
              <a:t> </a:t>
            </a:r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(zájmeno, vyjádřený) </a:t>
            </a:r>
            <a:r>
              <a:rPr lang="cs-CZ" sz="8000" dirty="0" smtClean="0"/>
              <a:t>jsem </a:t>
            </a:r>
            <a:r>
              <a:rPr lang="cs-CZ" sz="8000" dirty="0"/>
              <a:t>tu knihu přečetl o prázdninách.</a:t>
            </a:r>
          </a:p>
          <a:p>
            <a:r>
              <a:rPr lang="cs-CZ" sz="8000" dirty="0"/>
              <a:t>S poctivostí nejdál dojdeš</a:t>
            </a:r>
            <a:r>
              <a:rPr lang="cs-CZ" sz="8000" dirty="0" smtClean="0"/>
              <a:t>. </a:t>
            </a:r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(ty – zájmeno, nevyjádřený)</a:t>
            </a:r>
            <a:endParaRPr lang="cs-CZ" sz="8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28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Přísudek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9884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Tvoří s podmětem základní skladební dvojici.</a:t>
            </a:r>
          </a:p>
          <a:p>
            <a:endParaRPr lang="cs-CZ" dirty="0" smtClean="0"/>
          </a:p>
          <a:p>
            <a:r>
              <a:rPr lang="cs-CZ" dirty="0" smtClean="0"/>
              <a:t>Mluvnicky závisí na podmětu, shoduje se s ním.</a:t>
            </a:r>
          </a:p>
          <a:p>
            <a:endParaRPr lang="cs-CZ" dirty="0" smtClean="0"/>
          </a:p>
          <a:p>
            <a:r>
              <a:rPr lang="cs-CZ" dirty="0" smtClean="0"/>
              <a:t>Rozlišujeme slovesný tvar jednoduchý     a složený.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98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652" y="4869160"/>
            <a:ext cx="8183880" cy="1051560"/>
          </a:xfrm>
        </p:spPr>
        <p:txBody>
          <a:bodyPr/>
          <a:lstStyle/>
          <a:p>
            <a:r>
              <a:rPr lang="cs-CZ" dirty="0" smtClean="0"/>
              <a:t>Druhy přísudku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slovesný </a:t>
            </a:r>
          </a:p>
          <a:p>
            <a:pPr marL="0" indent="0">
              <a:buNone/>
            </a:pP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dirty="0"/>
              <a:t>         </a:t>
            </a:r>
            <a:r>
              <a:rPr lang="cs-CZ" dirty="0" smtClean="0"/>
              <a:t>Honzík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si hraje </a:t>
            </a:r>
            <a:r>
              <a:rPr lang="cs-CZ" dirty="0"/>
              <a:t>s </a:t>
            </a:r>
            <a:r>
              <a:rPr lang="cs-CZ" dirty="0" smtClean="0"/>
              <a:t>autíčkem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                                              </a:t>
            </a:r>
          </a:p>
          <a:p>
            <a:pPr marL="0" indent="0">
              <a:buNone/>
            </a:pPr>
            <a:r>
              <a:rPr lang="cs-CZ" dirty="0"/>
              <a:t>        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Přišli jste </a:t>
            </a:r>
            <a:r>
              <a:rPr lang="cs-CZ" dirty="0" smtClean="0"/>
              <a:t>včas? 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</a:t>
            </a:r>
          </a:p>
          <a:p>
            <a:pPr marL="0" indent="0">
              <a:buNone/>
            </a:pPr>
            <a:r>
              <a:rPr lang="cs-CZ" dirty="0"/>
              <a:t>   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jmenný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se sponou</a:t>
            </a:r>
          </a:p>
          <a:p>
            <a:pPr marL="0" indent="0">
              <a:buNone/>
            </a:pPr>
            <a:r>
              <a:rPr lang="cs-CZ" dirty="0"/>
              <a:t>         </a:t>
            </a:r>
            <a:r>
              <a:rPr lang="cs-CZ" dirty="0" smtClean="0"/>
              <a:t>Bratr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se stal veterinářem </a:t>
            </a:r>
            <a:r>
              <a:rPr lang="cs-CZ" dirty="0"/>
              <a:t>(spona + podstatné </a:t>
            </a:r>
          </a:p>
          <a:p>
            <a:pPr marL="0" indent="0">
              <a:buNone/>
            </a:pPr>
            <a:r>
              <a:rPr lang="cs-CZ" dirty="0"/>
              <a:t>                                                jméno)</a:t>
            </a:r>
          </a:p>
          <a:p>
            <a:pPr marL="0" indent="0">
              <a:buNone/>
            </a:pPr>
            <a:r>
              <a:rPr lang="cs-CZ" dirty="0"/>
              <a:t>         </a:t>
            </a:r>
            <a:r>
              <a:rPr lang="cs-CZ" dirty="0" smtClean="0"/>
              <a:t>Mladí </a:t>
            </a:r>
            <a:r>
              <a:rPr lang="cs-CZ" dirty="0"/>
              <a:t>lidé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jsou veselí.</a:t>
            </a:r>
            <a:r>
              <a:rPr lang="cs-CZ" dirty="0"/>
              <a:t> (spona + přídavné jméno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Sponová slovesa 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ýt, bývat, stát se, stávat se, nebýt, nestávat se</a:t>
            </a:r>
            <a:endParaRPr lang="cs-CZ" dirty="0"/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505652" y="548680"/>
            <a:ext cx="86829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505652" y="2492896"/>
            <a:ext cx="86829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582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2178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Vyhledejte přísudky a určete jejich druh.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Lesy tam byly hluboké.</a:t>
            </a:r>
          </a:p>
          <a:p>
            <a:endParaRPr lang="cs-CZ" dirty="0" smtClean="0"/>
          </a:p>
          <a:p>
            <a:r>
              <a:rPr lang="cs-CZ" dirty="0" smtClean="0"/>
              <a:t>Vlaštovky odlétají do teplých krajin.</a:t>
            </a:r>
          </a:p>
          <a:p>
            <a:endParaRPr lang="cs-CZ" dirty="0" smtClean="0"/>
          </a:p>
          <a:p>
            <a:r>
              <a:rPr lang="cs-CZ" dirty="0" smtClean="0"/>
              <a:t>Dějiny jsou dobrým učitelem.</a:t>
            </a:r>
          </a:p>
          <a:p>
            <a:endParaRPr lang="cs-CZ" dirty="0" smtClean="0"/>
          </a:p>
          <a:p>
            <a:r>
              <a:rPr lang="cs-CZ" dirty="0" smtClean="0"/>
              <a:t>Sešla se zde skupina mladých lidí.</a:t>
            </a:r>
          </a:p>
          <a:p>
            <a:endParaRPr lang="cs-CZ" dirty="0" smtClean="0"/>
          </a:p>
          <a:p>
            <a:r>
              <a:rPr lang="cs-CZ" dirty="0" smtClean="0"/>
              <a:t>Já i můj bratr budeme hrát na housle.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30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937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Lesy tam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byly hluboké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.(jmenný se sponou)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Vlaštovky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odlétají</a:t>
            </a:r>
            <a:r>
              <a:rPr lang="cs-CZ" dirty="0"/>
              <a:t> do teplých krajin</a:t>
            </a:r>
            <a:r>
              <a:rPr lang="cs-CZ" dirty="0" smtClean="0"/>
              <a:t>.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(slovesný)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Dějiny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jsou</a:t>
            </a:r>
            <a:r>
              <a:rPr lang="cs-CZ" dirty="0"/>
              <a:t> dobrým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učitelem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.(jmenný se sponou)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Sešla se </a:t>
            </a:r>
            <a:r>
              <a:rPr lang="cs-CZ" dirty="0"/>
              <a:t>zde skupina mladých lidí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(slovesný)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cs-CZ" dirty="0"/>
              <a:t>Já i můj bratr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budeme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hrát </a:t>
            </a:r>
            <a:r>
              <a:rPr lang="cs-CZ" dirty="0"/>
              <a:t>na housle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(slovesný)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70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Shoda podmětu s přísudkem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183880" cy="4187952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195402"/>
              </p:ext>
            </p:extLst>
          </p:nvPr>
        </p:nvGraphicFramePr>
        <p:xfrm>
          <a:off x="395536" y="548678"/>
          <a:ext cx="8352928" cy="4104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/>
                <a:gridCol w="4176464"/>
              </a:tblGrid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Podmět v množném čísle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Koncovka příčestí minulého</a:t>
                      </a:r>
                      <a:endParaRPr lang="cs-CZ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všeobecný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-</a:t>
                      </a:r>
                      <a:r>
                        <a:rPr lang="cs-CZ" baseline="0" dirty="0" smtClean="0"/>
                        <a:t> i</a:t>
                      </a:r>
                      <a:endParaRPr lang="cs-CZ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rodu mužského</a:t>
                      </a:r>
                      <a:r>
                        <a:rPr lang="cs-CZ" baseline="0" dirty="0" smtClean="0"/>
                        <a:t> životného                           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-</a:t>
                      </a:r>
                      <a:r>
                        <a:rPr lang="cs-CZ" baseline="0" dirty="0" smtClean="0"/>
                        <a:t> i</a:t>
                      </a:r>
                      <a:endParaRPr lang="cs-CZ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rodu mužského neživotného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- y</a:t>
                      </a:r>
                      <a:endParaRPr lang="cs-CZ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rodu ženského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- y</a:t>
                      </a:r>
                      <a:endParaRPr lang="cs-CZ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dirty="0" smtClean="0"/>
                        <a:t>rodu středního</a:t>
                      </a:r>
                    </a:p>
                    <a:p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- 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22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937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Doplň i/y.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Chlapci skotačil- na hřišti.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Chutnal- vám smažené houby?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festivalu </a:t>
            </a:r>
            <a:r>
              <a:rPr lang="cs-CZ" smtClean="0"/>
              <a:t>se rozezpíval- sbory </a:t>
            </a:r>
            <a:r>
              <a:rPr lang="cs-CZ" dirty="0" smtClean="0"/>
              <a:t>chlapců.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Drazí rodiče k nám přijel- na návštěvu</a:t>
            </a:r>
            <a:r>
              <a:rPr lang="cs-CZ" dirty="0"/>
              <a:t>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výstavu přijel- tisíce cizinců</a:t>
            </a:r>
            <a:r>
              <a:rPr lang="cs-CZ" dirty="0"/>
              <a:t>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00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937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Chlapci skotačil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 </a:t>
            </a:r>
            <a:r>
              <a:rPr lang="cs-CZ" dirty="0" smtClean="0"/>
              <a:t>na hřišti.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Chutnal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y</a:t>
            </a:r>
            <a:r>
              <a:rPr lang="cs-CZ" dirty="0" smtClean="0"/>
              <a:t> vám smažené houby?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festivalu se rozezpíval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y</a:t>
            </a:r>
            <a:r>
              <a:rPr lang="cs-CZ" dirty="0" smtClean="0"/>
              <a:t> sbory chlapců.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Drazí rodiče k nám přijel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</a:t>
            </a:r>
            <a:r>
              <a:rPr lang="cs-CZ" dirty="0" smtClean="0"/>
              <a:t> na návštěvu.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Na výstavu přijel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y</a:t>
            </a:r>
            <a:r>
              <a:rPr lang="cs-CZ" dirty="0" smtClean="0"/>
              <a:t> tisíce cizinců.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65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KRAUSOVÁ, Zdeňka a Renata TERŠOVÁ. Český jazyk pro 7. ročník základní školy a sekundu víceletého gymnázia :. 1. vyd. Plzeň: Fraus, 2004, 136 s. ISBN 80-723-8320-5. </a:t>
            </a:r>
            <a:endParaRPr lang="cs-CZ" dirty="0" smtClean="0"/>
          </a:p>
          <a:p>
            <a:r>
              <a:rPr lang="cs-CZ" dirty="0"/>
              <a:t>KRAUSOVÁ, Zdeňka a Renata TERŠOVÁ. Český jazyk pro 6. ročník základní školy a primu víceletého gymnázia. 1. vyd. Plzeň: Fraus, 2003, 136 s. ISBN 80-723-8206-3. </a:t>
            </a:r>
            <a:endParaRPr lang="cs-CZ" dirty="0" smtClean="0"/>
          </a:p>
          <a:p>
            <a:r>
              <a:rPr lang="cs-CZ" dirty="0" smtClean="0"/>
              <a:t>Vlastní zdroje.</a:t>
            </a:r>
          </a:p>
          <a:p>
            <a:endParaRPr lang="cs-CZ" dirty="0" smtClean="0"/>
          </a:p>
          <a:p>
            <a:r>
              <a:rPr lang="cs-CZ" sz="1900" dirty="0" smtClean="0"/>
              <a:t>Autorem materiálu a všech jeho částí, není-li uvedeno jinak, </a:t>
            </a:r>
            <a:r>
              <a:rPr lang="cs-CZ" sz="1900" smtClean="0"/>
              <a:t>je            Mgr</a:t>
            </a:r>
            <a:r>
              <a:rPr lang="cs-CZ" sz="1900" dirty="0" smtClean="0"/>
              <a:t>. Kateřina Palečková.</a:t>
            </a: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36336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272</TotalTime>
  <Words>612</Words>
  <Application>Microsoft Office PowerPoint</Application>
  <PresentationFormat>Předvádění na obrazovce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Aspekt</vt:lpstr>
      <vt:lpstr>Prezentace aplikace PowerPoint</vt:lpstr>
      <vt:lpstr>Anotace</vt:lpstr>
      <vt:lpstr>Podmět</vt:lpstr>
      <vt:lpstr>Urči jakým slovním druhem je vyjádřen podmět a zda je vyjádřený nebo nevyjádřený.</vt:lpstr>
      <vt:lpstr>Řešení</vt:lpstr>
      <vt:lpstr>Přísudek</vt:lpstr>
      <vt:lpstr>Druhy přísudku</vt:lpstr>
      <vt:lpstr>Vyhledejte přísudky a určete jejich druh.</vt:lpstr>
      <vt:lpstr>Řešení</vt:lpstr>
      <vt:lpstr>Shoda podmětu s přísudkem</vt:lpstr>
      <vt:lpstr>Doplň i/y.</vt:lpstr>
      <vt:lpstr>Řešení</vt:lpstr>
      <vt:lpstr>Použité zdroje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</dc:creator>
  <cp:lastModifiedBy>root</cp:lastModifiedBy>
  <cp:revision>31</cp:revision>
  <dcterms:created xsi:type="dcterms:W3CDTF">2012-07-19T06:38:24Z</dcterms:created>
  <dcterms:modified xsi:type="dcterms:W3CDTF">2013-05-17T11:02:49Z</dcterms:modified>
</cp:coreProperties>
</file>