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7" r:id="rId3"/>
    <p:sldId id="258" r:id="rId4"/>
    <p:sldId id="273" r:id="rId5"/>
    <p:sldId id="274" r:id="rId6"/>
    <p:sldId id="259" r:id="rId7"/>
    <p:sldId id="260" r:id="rId8"/>
    <p:sldId id="271" r:id="rId9"/>
    <p:sldId id="272" r:id="rId10"/>
    <p:sldId id="262" r:id="rId11"/>
    <p:sldId id="264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F5AA2BA-B5DF-4E93-B57D-04306849E073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0D986A4-3CAF-43F2-97F1-A34AE93F247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05581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Kateřina</a:t>
                      </a:r>
                      <a:r>
                        <a:rPr lang="cs-CZ" baseline="0" dirty="0" smtClean="0"/>
                        <a:t>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ČESKÝ</a:t>
                      </a:r>
                      <a:r>
                        <a:rPr lang="cs-CZ" baseline="0" dirty="0" smtClean="0"/>
                        <a:t> JAZYK PRO 2. </a:t>
                      </a:r>
                      <a:r>
                        <a:rPr lang="cs-CZ" baseline="0" smtClean="0"/>
                        <a:t>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86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</a:t>
            </a:r>
          </a:p>
          <a:p>
            <a:r>
              <a:rPr lang="cs-CZ" dirty="0" smtClean="0"/>
              <a:t>Vysvětluje větný člen – předmět.</a:t>
            </a:r>
          </a:p>
          <a:p>
            <a:r>
              <a:rPr lang="cs-CZ" dirty="0" smtClean="0"/>
              <a:t>Žáci se procvičí ve vyhledávání a určování předmětu ve větě.</a:t>
            </a:r>
          </a:p>
          <a:p>
            <a:r>
              <a:rPr lang="cs-CZ" dirty="0" smtClean="0"/>
              <a:t>Prezentaci lze použít v hodinách slohu, slouží                  k praktickému tvoření vět.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75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Předmět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Závisí většinou na slovese</a:t>
            </a:r>
            <a:r>
              <a:rPr lang="cs-CZ" sz="2800" dirty="0"/>
              <a:t>.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Ptáme se na něj pádovými otázkami – kromě     1. a 5. pádu a slovesem (někdy i přídavným jménem).</a:t>
            </a:r>
          </a:p>
          <a:p>
            <a:endParaRPr lang="cs-CZ" sz="2800" dirty="0" smtClean="0"/>
          </a:p>
          <a:p>
            <a:r>
              <a:rPr lang="cs-CZ" sz="2800" dirty="0" smtClean="0"/>
              <a:t>Předmět značíme </a:t>
            </a:r>
            <a:r>
              <a:rPr lang="cs-CZ" sz="2800" dirty="0" err="1" smtClean="0"/>
              <a:t>Pt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691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může být vyjádřen: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podstatným jménem – Upekli jsme </a:t>
            </a:r>
            <a:r>
              <a:rPr lang="cs-CZ" dirty="0" smtClean="0">
                <a:solidFill>
                  <a:srgbClr val="FFFF00"/>
                </a:solidFill>
              </a:rPr>
              <a:t>dort.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přídavným jménem – Silný se vyvyšuje nad </a:t>
            </a:r>
            <a:r>
              <a:rPr lang="cs-CZ" dirty="0" smtClean="0">
                <a:solidFill>
                  <a:srgbClr val="FFFF00"/>
                </a:solidFill>
              </a:rPr>
              <a:t>slabým.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zájmenem – Pozvali </a:t>
            </a:r>
            <a:r>
              <a:rPr lang="cs-CZ" dirty="0" smtClean="0">
                <a:solidFill>
                  <a:srgbClr val="FFFF00"/>
                </a:solidFill>
              </a:rPr>
              <a:t>nás</a:t>
            </a:r>
            <a:r>
              <a:rPr lang="cs-CZ" dirty="0" smtClean="0"/>
              <a:t> na návštěvu.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infinitivem slovesa – Dokážeš </a:t>
            </a:r>
            <a:r>
              <a:rPr lang="cs-CZ" dirty="0" smtClean="0">
                <a:solidFill>
                  <a:srgbClr val="FFFF00"/>
                </a:solidFill>
              </a:rPr>
              <a:t>sestrojit</a:t>
            </a:r>
            <a:r>
              <a:rPr lang="cs-CZ" dirty="0" smtClean="0"/>
              <a:t> trojúhelník?</a:t>
            </a:r>
            <a:endParaRPr lang="cs-CZ" dirty="0"/>
          </a:p>
        </p:txBody>
      </p:sp>
      <p:sp>
        <p:nvSpPr>
          <p:cNvPr id="6" name="Dvojitá šipka 5"/>
          <p:cNvSpPr/>
          <p:nvPr/>
        </p:nvSpPr>
        <p:spPr>
          <a:xfrm>
            <a:off x="722739" y="170080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722739" y="2967335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702393" y="422108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Dvojitá šipka 8"/>
          <p:cNvSpPr/>
          <p:nvPr/>
        </p:nvSpPr>
        <p:spPr>
          <a:xfrm>
            <a:off x="726671" y="5517232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11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může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holý  - Maminka vařila </a:t>
            </a:r>
            <a:r>
              <a:rPr lang="cs-CZ" dirty="0" smtClean="0">
                <a:solidFill>
                  <a:srgbClr val="FFFF00"/>
                </a:solidFill>
              </a:rPr>
              <a:t>brambory.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rozvitý – Maminka vařila </a:t>
            </a:r>
            <a:r>
              <a:rPr lang="cs-CZ" dirty="0" smtClean="0">
                <a:solidFill>
                  <a:srgbClr val="FFFF00"/>
                </a:solidFill>
              </a:rPr>
              <a:t>rané brambory.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několikanásobný – Maminka vařila </a:t>
            </a:r>
            <a:r>
              <a:rPr lang="cs-CZ" dirty="0" smtClean="0">
                <a:solidFill>
                  <a:srgbClr val="FFFF00"/>
                </a:solidFill>
              </a:rPr>
              <a:t>brambory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a omáčku.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Dvojitá šipka 5"/>
          <p:cNvSpPr/>
          <p:nvPr/>
        </p:nvSpPr>
        <p:spPr>
          <a:xfrm>
            <a:off x="1043608" y="206084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991024" y="3356992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1043608" y="472514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54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Vyhledej ve větách předměty a urči jejich pád a slovní druh.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našem jednání jsme se dopustili chyb.</a:t>
            </a:r>
          </a:p>
          <a:p>
            <a:endParaRPr lang="cs-CZ" dirty="0" smtClean="0"/>
          </a:p>
          <a:p>
            <a:r>
              <a:rPr lang="cs-CZ" dirty="0" smtClean="0"/>
              <a:t>Sestra odmítla odletět na dovolenou.</a:t>
            </a:r>
          </a:p>
          <a:p>
            <a:endParaRPr lang="cs-CZ" dirty="0" smtClean="0"/>
          </a:p>
          <a:p>
            <a:r>
              <a:rPr lang="cs-CZ" dirty="0" smtClean="0"/>
              <a:t>Dědeček je už s prací hotov.</a:t>
            </a:r>
          </a:p>
          <a:p>
            <a:endParaRPr lang="cs-CZ" dirty="0" smtClean="0"/>
          </a:p>
          <a:p>
            <a:r>
              <a:rPr lang="cs-CZ" dirty="0" smtClean="0"/>
              <a:t>Tatínek se podobal svému bratrovi.</a:t>
            </a:r>
          </a:p>
          <a:p>
            <a:endParaRPr lang="cs-CZ" dirty="0" smtClean="0"/>
          </a:p>
          <a:p>
            <a:r>
              <a:rPr lang="cs-CZ" dirty="0" smtClean="0"/>
              <a:t>Sytý hladovému nevěří.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40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Při našem jednání jsme se dopustili </a:t>
            </a:r>
            <a:r>
              <a:rPr lang="cs-CZ" dirty="0">
                <a:solidFill>
                  <a:srgbClr val="FFFF00"/>
                </a:solidFill>
              </a:rPr>
              <a:t>chyb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FF00"/>
                </a:solidFill>
              </a:rPr>
              <a:t> - 2. pád, podstatné jméno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/>
              <a:t>Sestra odmítla </a:t>
            </a:r>
            <a:r>
              <a:rPr lang="cs-CZ" dirty="0" smtClean="0">
                <a:solidFill>
                  <a:srgbClr val="FFFF00"/>
                </a:solidFill>
              </a:rPr>
              <a:t>odletět</a:t>
            </a:r>
            <a:r>
              <a:rPr lang="cs-CZ" dirty="0" smtClean="0"/>
              <a:t> </a:t>
            </a:r>
            <a:r>
              <a:rPr lang="cs-CZ" dirty="0"/>
              <a:t>na dovolenou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infinitiv slovesa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/>
              <a:t>Dědeček je už </a:t>
            </a:r>
            <a:r>
              <a:rPr lang="cs-CZ" dirty="0">
                <a:solidFill>
                  <a:srgbClr val="FFFF00"/>
                </a:solidFill>
              </a:rPr>
              <a:t>s prací </a:t>
            </a:r>
            <a:r>
              <a:rPr lang="cs-CZ" dirty="0"/>
              <a:t>hotov</a:t>
            </a:r>
            <a:r>
              <a:rPr lang="cs-CZ" dirty="0" smtClean="0">
                <a:solidFill>
                  <a:srgbClr val="FFFF00"/>
                </a:solidFill>
              </a:rPr>
              <a:t>.  - 7. pád, podstatné jméno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/>
              <a:t>Tatínek se podobal svému </a:t>
            </a:r>
            <a:r>
              <a:rPr lang="cs-CZ" dirty="0">
                <a:solidFill>
                  <a:srgbClr val="FFFF00"/>
                </a:solidFill>
              </a:rPr>
              <a:t>bratrovi</a:t>
            </a:r>
            <a:r>
              <a:rPr lang="cs-CZ" dirty="0" smtClean="0">
                <a:solidFill>
                  <a:srgbClr val="FFFF00"/>
                </a:solidFill>
              </a:rPr>
              <a:t>.    - 3. pád, podstatné jméno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/>
              <a:t>Sytý </a:t>
            </a:r>
            <a:r>
              <a:rPr lang="cs-CZ" dirty="0">
                <a:solidFill>
                  <a:srgbClr val="FFFF00"/>
                </a:solidFill>
              </a:rPr>
              <a:t>hladovému</a:t>
            </a:r>
            <a:r>
              <a:rPr lang="cs-CZ" dirty="0"/>
              <a:t> nevěří</a:t>
            </a:r>
            <a:r>
              <a:rPr lang="cs-CZ" dirty="0" smtClean="0"/>
              <a:t>.  - </a:t>
            </a:r>
            <a:r>
              <a:rPr lang="cs-CZ" dirty="0" smtClean="0">
                <a:solidFill>
                  <a:srgbClr val="FFFF00"/>
                </a:solidFill>
              </a:rPr>
              <a:t>3. pád, přídavné jméno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3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Autofit/>
          </a:bodyPr>
          <a:lstStyle/>
          <a:p>
            <a:r>
              <a:rPr lang="cs-CZ" sz="2800" dirty="0" smtClean="0"/>
              <a:t>Utvoř věty k obrázkům, doplněná slova musí být ve větě předmětem.</a:t>
            </a:r>
            <a:br>
              <a:rPr lang="cs-CZ" sz="2800" dirty="0" smtClean="0"/>
            </a:br>
            <a:r>
              <a:rPr lang="cs-CZ" sz="2800" dirty="0" smtClean="0"/>
              <a:t>Všimni si, v jakém pádě se nejčastěji podstatná jména vyskytují.</a:t>
            </a:r>
            <a:endParaRPr lang="cs-CZ" sz="2800" dirty="0"/>
          </a:p>
        </p:txBody>
      </p:sp>
      <p:pic>
        <p:nvPicPr>
          <p:cNvPr id="1026" name="Picture 2" descr="C:\Program Files\Microsoft Office\MEDIA\CAGCAT10\j02127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25115"/>
            <a:ext cx="1286561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658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328" y="2525115"/>
            <a:ext cx="160934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34131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5662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3531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53136"/>
            <a:ext cx="1784909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\Microsoft Office\MEDIA\CAGCAT10\j025187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652" y="5237437"/>
            <a:ext cx="1904695" cy="12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97906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70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podzim kluci pouštěli na poli papírové </a:t>
            </a:r>
            <a:r>
              <a:rPr lang="cs-CZ" dirty="0" smtClean="0">
                <a:solidFill>
                  <a:srgbClr val="FFFF00"/>
                </a:solidFill>
              </a:rPr>
              <a:t>draky.</a:t>
            </a:r>
          </a:p>
          <a:p>
            <a:r>
              <a:rPr lang="cs-CZ" dirty="0" smtClean="0"/>
              <a:t>Na oslavu mých narozenin jsem rozvěsila po zahradě barevné </a:t>
            </a:r>
            <a:r>
              <a:rPr lang="cs-CZ" dirty="0" smtClean="0">
                <a:solidFill>
                  <a:srgbClr val="FFFF00"/>
                </a:solidFill>
              </a:rPr>
              <a:t>balónky.</a:t>
            </a:r>
          </a:p>
          <a:p>
            <a:r>
              <a:rPr lang="cs-CZ" dirty="0" smtClean="0"/>
              <a:t>Nařídila jsem si </a:t>
            </a:r>
            <a:r>
              <a:rPr lang="cs-CZ" dirty="0" smtClean="0">
                <a:solidFill>
                  <a:srgbClr val="FFFF00"/>
                </a:solidFill>
              </a:rPr>
              <a:t>budík</a:t>
            </a:r>
            <a:r>
              <a:rPr lang="cs-CZ" dirty="0" smtClean="0"/>
              <a:t> na šestou hodinu.</a:t>
            </a:r>
          </a:p>
          <a:p>
            <a:r>
              <a:rPr lang="cs-CZ" dirty="0" smtClean="0"/>
              <a:t>Z dálky jsem zahlédla veliké </a:t>
            </a:r>
            <a:r>
              <a:rPr lang="cs-CZ" dirty="0" smtClean="0">
                <a:solidFill>
                  <a:srgbClr val="FFFF00"/>
                </a:solidFill>
              </a:rPr>
              <a:t>sídliště.</a:t>
            </a:r>
          </a:p>
          <a:p>
            <a:r>
              <a:rPr lang="cs-CZ" dirty="0" smtClean="0"/>
              <a:t>Bratr dostal k Vánocům novou </a:t>
            </a:r>
            <a:r>
              <a:rPr lang="cs-CZ" dirty="0" smtClean="0">
                <a:solidFill>
                  <a:srgbClr val="FFFF00"/>
                </a:solidFill>
              </a:rPr>
              <a:t>motorku.</a:t>
            </a:r>
          </a:p>
          <a:p>
            <a:r>
              <a:rPr lang="cs-CZ" dirty="0" smtClean="0"/>
              <a:t>Na nebi jsem pozorovala obrovské </a:t>
            </a:r>
            <a:r>
              <a:rPr lang="cs-CZ" dirty="0" smtClean="0">
                <a:solidFill>
                  <a:srgbClr val="FFFF00"/>
                </a:solidFill>
              </a:rPr>
              <a:t>mraky.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86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Vyjádřete stručněji jednoduchou větou.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Meteorologové pozorovali, jak se počasí vyvíjí navzdory jejich předpovědi.</a:t>
            </a:r>
          </a:p>
          <a:p>
            <a:endParaRPr lang="cs-CZ" sz="2800" dirty="0" smtClean="0"/>
          </a:p>
          <a:p>
            <a:r>
              <a:rPr lang="cs-CZ" sz="2800" dirty="0" smtClean="0"/>
              <a:t>V životopise uveďte, kdy a kde jste se narodili.</a:t>
            </a:r>
          </a:p>
          <a:p>
            <a:endParaRPr lang="cs-CZ" sz="2800" dirty="0" smtClean="0"/>
          </a:p>
          <a:p>
            <a:r>
              <a:rPr lang="cs-CZ" sz="2800" dirty="0" smtClean="0"/>
              <a:t>Lékař nesdělil pacientovi přesně, jakým způsobem ho bude léčit.</a:t>
            </a:r>
          </a:p>
        </p:txBody>
      </p:sp>
    </p:spTree>
    <p:extLst>
      <p:ext uri="{BB962C8B-B14F-4D97-AF65-F5344CB8AC3E}">
        <p14:creationId xmlns:p14="http://schemas.microsoft.com/office/powerpoint/2010/main" val="190130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Meteorologové </a:t>
            </a:r>
            <a:r>
              <a:rPr lang="cs-CZ" sz="2800" dirty="0" smtClean="0"/>
              <a:t>pozorovali </a:t>
            </a:r>
            <a:r>
              <a:rPr lang="cs-CZ" sz="2800" dirty="0" smtClean="0">
                <a:solidFill>
                  <a:srgbClr val="FFFF00"/>
                </a:solidFill>
              </a:rPr>
              <a:t>vývoj počasí.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/>
              <a:t>V </a:t>
            </a:r>
            <a:r>
              <a:rPr lang="cs-CZ" sz="2800" dirty="0"/>
              <a:t>životopise </a:t>
            </a:r>
            <a:r>
              <a:rPr lang="cs-CZ" sz="2800" dirty="0" smtClean="0"/>
              <a:t>uveďte </a:t>
            </a:r>
            <a:r>
              <a:rPr lang="cs-CZ" sz="2800" dirty="0" smtClean="0">
                <a:solidFill>
                  <a:srgbClr val="FFFF00"/>
                </a:solidFill>
              </a:rPr>
              <a:t>datum a místo narození. 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/>
              <a:t> Lékař nesdělil pacientovi </a:t>
            </a:r>
            <a:r>
              <a:rPr lang="cs-CZ" sz="2800" dirty="0" smtClean="0"/>
              <a:t>přesně </a:t>
            </a:r>
            <a:r>
              <a:rPr lang="cs-CZ" sz="2800" dirty="0" smtClean="0">
                <a:solidFill>
                  <a:srgbClr val="FFFF00"/>
                </a:solidFill>
              </a:rPr>
              <a:t>způsob léčby. 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rgbClr val="FFFF00"/>
                </a:solidFill>
              </a:rPr>
              <a:t>Vyznačená slova jsou předměty.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24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719064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Slohový </a:t>
            </a:r>
            <a:r>
              <a:rPr lang="cs-CZ" sz="2700" dirty="0"/>
              <a:t>úkol – napiš souvislý text, použij následující slovesa a doplň je  vhodnými předměty (domácí úkol)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115616" y="2204864"/>
            <a:ext cx="7056784" cy="33626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tudovat                     odpovídat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          postarat se        stydět se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bát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32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s. ISBN 80-723-8206-3</a:t>
            </a:r>
          </a:p>
          <a:p>
            <a:r>
              <a:rPr lang="cs-CZ" dirty="0"/>
              <a:t>Otevřená galerie MS Office</a:t>
            </a:r>
          </a:p>
          <a:p>
            <a:r>
              <a:rPr lang="cs-CZ" dirty="0"/>
              <a:t>Vlastní </a:t>
            </a:r>
            <a:r>
              <a:rPr lang="cs-CZ" dirty="0" smtClean="0"/>
              <a:t>zdroje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1800" dirty="0" smtClean="0"/>
              <a:t>Autorem materiálu a všech jeho částí, není-li uvedeno jinak, je Mgr. Kateřina Palečková.</a:t>
            </a:r>
            <a:endParaRPr lang="cs-CZ" sz="1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551837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99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176</TotalTime>
  <Words>511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Anotace</vt:lpstr>
      <vt:lpstr>Předmět </vt:lpstr>
      <vt:lpstr>Předmět může být vyjádřen:</vt:lpstr>
      <vt:lpstr>Předmět může být:</vt:lpstr>
      <vt:lpstr>Vyhledej ve větách předměty a urči jejich pád a slovní druh.</vt:lpstr>
      <vt:lpstr>Řešení</vt:lpstr>
      <vt:lpstr>Utvoř věty k obrázkům, doplněná slova musí být ve větě předmětem. Všimni si, v jakém pádě se nejčastěji podstatná jména vyskytují.</vt:lpstr>
      <vt:lpstr>Řešení</vt:lpstr>
      <vt:lpstr>Vyjádřete stručněji jednoduchou větou. </vt:lpstr>
      <vt:lpstr>Řešení</vt:lpstr>
      <vt:lpstr>Slohový úkol – napiš souvislý text, použij následující slovesa a doplň je  vhodnými předměty (domácí úkol) 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21</cp:revision>
  <dcterms:created xsi:type="dcterms:W3CDTF">2012-07-21T11:19:46Z</dcterms:created>
  <dcterms:modified xsi:type="dcterms:W3CDTF">2013-05-17T11:03:07Z</dcterms:modified>
</cp:coreProperties>
</file>