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63" r:id="rId3"/>
    <p:sldId id="256" r:id="rId4"/>
    <p:sldId id="257" r:id="rId5"/>
    <p:sldId id="265" r:id="rId6"/>
    <p:sldId id="259" r:id="rId7"/>
    <p:sldId id="258" r:id="rId8"/>
    <p:sldId id="261" r:id="rId9"/>
    <p:sldId id="260" r:id="rId10"/>
    <p:sldId id="26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D64EE662-8DB1-42E8-BD70-A8D83D046C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C26B4DB-0C49-406D-A5B2-2BE519D04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D64EE662-8DB1-42E8-BD70-A8D83D046C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6B4DB-0C49-406D-A5B2-2BE519D04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D64EE662-8DB1-42E8-BD70-A8D83D046C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C26B4DB-0C49-406D-A5B2-2BE519D0479F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64EE662-8DB1-42E8-BD70-A8D83D046C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C26B4DB-0C49-406D-A5B2-2BE519D04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D64EE662-8DB1-42E8-BD70-A8D83D046C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C26B4DB-0C49-406D-A5B2-2BE519D047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EE662-8DB1-42E8-BD70-A8D83D046C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6B4DB-0C49-406D-A5B2-2BE519D04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64EE662-8DB1-42E8-BD70-A8D83D046C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C26B4DB-0C49-406D-A5B2-2BE519D04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D64EE662-8DB1-42E8-BD70-A8D83D046C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C26B4DB-0C49-406D-A5B2-2BE519D047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D64EE662-8DB1-42E8-BD70-A8D83D046C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C26B4DB-0C49-406D-A5B2-2BE519D047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EE662-8DB1-42E8-BD70-A8D83D046C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6B4DB-0C49-406D-A5B2-2BE519D04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EE662-8DB1-42E8-BD70-A8D83D046C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6B4DB-0C49-406D-A5B2-2BE519D04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D64EE662-8DB1-42E8-BD70-A8D83D046C5F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C26B4DB-0C49-406D-A5B2-2BE519D047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25689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2. </a:t>
                      </a:r>
                      <a:r>
                        <a:rPr lang="cs-CZ" baseline="0" smtClean="0"/>
                        <a:t>STUPEŇ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171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04665"/>
            <a:ext cx="7920880" cy="864095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Anotace</a:t>
            </a:r>
            <a:endParaRPr lang="cs-CZ" b="1" u="sng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988840"/>
            <a:ext cx="8964488" cy="2736304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Prezentace je určena žákům 6. a 7. ročníku. Vysvětluje příslovečné určení a jeho druhy. Slouží k procvičování druhů příslovečného určení.</a:t>
            </a:r>
          </a:p>
          <a:p>
            <a:pPr algn="l"/>
            <a:r>
              <a:rPr lang="cs-CZ" dirty="0" smtClean="0"/>
              <a:t>Upevňuje schopnost rozlišit příslovečné určení ve větě.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9450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692696"/>
            <a:ext cx="8062912" cy="1470025"/>
          </a:xfrm>
        </p:spPr>
        <p:txBody>
          <a:bodyPr>
            <a:normAutofit/>
          </a:bodyPr>
          <a:lstStyle/>
          <a:p>
            <a:r>
              <a:rPr lang="cs-CZ" sz="4800" b="1" kern="50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/>
                <a:ea typeface="Lucida Sans Unicode"/>
              </a:rPr>
              <a:t>PŘÍSLOVEČNÉ  URČENÍ</a:t>
            </a:r>
            <a:endParaRPr lang="cs-CZ" sz="4800" b="1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350944" cy="4104456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b="1" dirty="0" smtClean="0"/>
              <a:t>Je </a:t>
            </a:r>
            <a:r>
              <a:rPr lang="cs-CZ" b="1" dirty="0"/>
              <a:t>rozvíjející větný </a:t>
            </a:r>
            <a:r>
              <a:rPr lang="cs-CZ" b="1" dirty="0" smtClean="0"/>
              <a:t>člen.</a:t>
            </a:r>
          </a:p>
          <a:p>
            <a:pPr algn="l"/>
            <a:endParaRPr lang="cs-CZ" b="1" dirty="0"/>
          </a:p>
          <a:p>
            <a:pPr algn="l"/>
            <a:r>
              <a:rPr lang="cs-CZ" b="1" dirty="0" smtClean="0"/>
              <a:t>Závisí </a:t>
            </a:r>
            <a:r>
              <a:rPr lang="cs-CZ" b="1" dirty="0"/>
              <a:t>na slovese, na přídavném jméně </a:t>
            </a:r>
            <a:r>
              <a:rPr lang="cs-CZ" b="1" dirty="0" smtClean="0"/>
              <a:t>  nebo příslovci.</a:t>
            </a:r>
          </a:p>
          <a:p>
            <a:pPr algn="l"/>
            <a:endParaRPr lang="cs-CZ" b="1" dirty="0"/>
          </a:p>
          <a:p>
            <a:pPr algn="l"/>
            <a:r>
              <a:rPr lang="cs-CZ" b="1" dirty="0" smtClean="0"/>
              <a:t>Vyjadřuje </a:t>
            </a:r>
            <a:r>
              <a:rPr lang="cs-CZ" b="1" dirty="0"/>
              <a:t>různé okolnosti nebo </a:t>
            </a:r>
            <a:r>
              <a:rPr lang="cs-CZ" b="1" dirty="0" smtClean="0"/>
              <a:t>vztahy.</a:t>
            </a:r>
          </a:p>
          <a:p>
            <a:pPr algn="l"/>
            <a:endParaRPr lang="cs-CZ" b="1" dirty="0"/>
          </a:p>
          <a:p>
            <a:pPr algn="l"/>
            <a:r>
              <a:rPr lang="cs-CZ" b="1" dirty="0" smtClean="0"/>
              <a:t>Blíže </a:t>
            </a:r>
            <a:r>
              <a:rPr lang="cs-CZ" b="1" dirty="0"/>
              <a:t>určuje význam řídícího </a:t>
            </a:r>
            <a:r>
              <a:rPr lang="cs-CZ" b="1" dirty="0" smtClean="0"/>
              <a:t>členu.</a:t>
            </a:r>
          </a:p>
          <a:p>
            <a:pPr algn="l"/>
            <a:endParaRPr lang="cs-CZ" b="1" dirty="0"/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3958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Druhy příslovečného určení 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431" y="1412776"/>
            <a:ext cx="9057557" cy="5328592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místa</a:t>
            </a:r>
            <a:r>
              <a:rPr lang="cs-CZ" sz="2800" dirty="0"/>
              <a:t> (na otázky kde, odkud, kudy, kam</a:t>
            </a:r>
            <a:r>
              <a:rPr lang="cs-CZ" sz="2800" dirty="0" smtClean="0"/>
              <a:t>) -           Pum</a:t>
            </a:r>
            <a:endParaRPr lang="cs-CZ" sz="2800" dirty="0"/>
          </a:p>
          <a:p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času </a:t>
            </a:r>
            <a:r>
              <a:rPr lang="cs-CZ" sz="2800" dirty="0"/>
              <a:t>(na otázky kdy, odkdy, dokdy, jak dlouho, jak často)   - Puč</a:t>
            </a:r>
          </a:p>
          <a:p>
            <a:r>
              <a:rPr lang="cs-CZ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způsobu a míry </a:t>
            </a:r>
            <a:r>
              <a:rPr lang="cs-CZ" sz="2800" dirty="0"/>
              <a:t>(na otázky jakým způsobem, kolik, do jaké míry)  - </a:t>
            </a:r>
            <a:r>
              <a:rPr lang="cs-CZ" sz="2800" dirty="0" err="1"/>
              <a:t>Puz</a:t>
            </a:r>
            <a:r>
              <a:rPr lang="cs-CZ" sz="2800" dirty="0"/>
              <a:t>  a </a:t>
            </a:r>
            <a:r>
              <a:rPr lang="cs-CZ" sz="2800" dirty="0" err="1"/>
              <a:t>Pu</a:t>
            </a:r>
            <a:r>
              <a:rPr lang="cs-CZ" sz="2800" dirty="0"/>
              <a:t> mí.</a:t>
            </a:r>
          </a:p>
          <a:p>
            <a:r>
              <a:rPr lang="cs-CZ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příčiny a účelu </a:t>
            </a:r>
            <a:r>
              <a:rPr lang="cs-CZ" sz="2800" dirty="0"/>
              <a:t>(na otázky proč, za jakým účelem)    - </a:t>
            </a:r>
            <a:r>
              <a:rPr lang="cs-CZ" sz="2800" dirty="0" err="1"/>
              <a:t>Pu</a:t>
            </a:r>
            <a:r>
              <a:rPr lang="cs-CZ" sz="2800" dirty="0"/>
              <a:t> př. a </a:t>
            </a:r>
            <a:r>
              <a:rPr lang="cs-CZ" sz="2800" dirty="0" err="1"/>
              <a:t>Pu</a:t>
            </a:r>
            <a:r>
              <a:rPr lang="cs-CZ" sz="2800" dirty="0"/>
              <a:t> úč.</a:t>
            </a:r>
          </a:p>
          <a:p>
            <a:r>
              <a:rPr lang="cs-CZ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podmínky a přípustky </a:t>
            </a:r>
            <a:r>
              <a:rPr lang="cs-CZ" sz="2800" dirty="0"/>
              <a:t>(na otázky za jaké podmínky, v kterém případě)  - </a:t>
            </a:r>
            <a:r>
              <a:rPr lang="cs-CZ" sz="2800" dirty="0" err="1"/>
              <a:t>Pu</a:t>
            </a:r>
            <a:r>
              <a:rPr lang="cs-CZ" sz="2800" dirty="0"/>
              <a:t> pod. a </a:t>
            </a:r>
            <a:r>
              <a:rPr lang="cs-CZ" sz="2800" dirty="0" err="1"/>
              <a:t>Pu</a:t>
            </a:r>
            <a:r>
              <a:rPr lang="cs-CZ" sz="2800" dirty="0"/>
              <a:t> pří.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0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928992" cy="1368152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Spojte jednotlivá příslovečná určení podle toho, na jakou otázku odpovídají.</a:t>
            </a: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sz="2800" dirty="0">
                <a:effectLst/>
              </a:rPr>
              <a:t> </a:t>
            </a:r>
            <a:br>
              <a:rPr lang="cs-CZ" sz="2800" dirty="0">
                <a:effectLst/>
              </a:rPr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34830" cy="4680520"/>
          </a:xfrm>
        </p:spPr>
        <p:txBody>
          <a:bodyPr>
            <a:normAutofit fontScale="92500" lnSpcReduction="20000"/>
          </a:bodyPr>
          <a:lstStyle/>
          <a:p>
            <a:pPr marL="64008" indent="0">
              <a:buNone/>
            </a:pPr>
            <a:r>
              <a:rPr lang="cs-CZ" dirty="0"/>
              <a:t>Z lesa se ozýval hlas kukačky. </a:t>
            </a:r>
            <a:r>
              <a:rPr lang="cs-CZ" dirty="0" smtClean="0"/>
              <a:t>      Za </a:t>
            </a:r>
            <a:r>
              <a:rPr lang="cs-CZ" dirty="0"/>
              <a:t>jakým </a:t>
            </a:r>
            <a:r>
              <a:rPr lang="cs-CZ" dirty="0" smtClean="0"/>
              <a:t>účelem?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r>
              <a:rPr lang="cs-CZ" dirty="0"/>
              <a:t>Pojedu raději autobusem.              </a:t>
            </a:r>
            <a:r>
              <a:rPr lang="cs-CZ" dirty="0" smtClean="0"/>
              <a:t>      </a:t>
            </a:r>
            <a:r>
              <a:rPr lang="cs-CZ" dirty="0"/>
              <a:t>Z jaké příčiny</a:t>
            </a:r>
            <a:r>
              <a:rPr lang="cs-CZ" dirty="0" smtClean="0"/>
              <a:t>?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r>
              <a:rPr lang="cs-CZ" dirty="0"/>
              <a:t>Oči jí září radostí.                          </a:t>
            </a:r>
            <a:r>
              <a:rPr lang="cs-CZ" dirty="0" smtClean="0"/>
              <a:t>  Jakým </a:t>
            </a:r>
            <a:r>
              <a:rPr lang="cs-CZ" dirty="0"/>
              <a:t>způsobem</a:t>
            </a:r>
            <a:r>
              <a:rPr lang="cs-CZ" dirty="0" smtClean="0"/>
              <a:t>?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r>
              <a:rPr lang="cs-CZ" dirty="0"/>
              <a:t>Dvakrát týdně chodím na angličtinu.   </a:t>
            </a:r>
            <a:r>
              <a:rPr lang="cs-CZ" dirty="0" smtClean="0"/>
              <a:t>   Jak </a:t>
            </a:r>
            <a:r>
              <a:rPr lang="cs-CZ" dirty="0"/>
              <a:t>často</a:t>
            </a:r>
            <a:r>
              <a:rPr lang="cs-CZ" dirty="0" smtClean="0"/>
              <a:t>?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r>
              <a:rPr lang="cs-CZ" dirty="0"/>
              <a:t>Některé knihy čtu pro zábavu.           </a:t>
            </a:r>
            <a:r>
              <a:rPr lang="cs-CZ" dirty="0" smtClean="0"/>
              <a:t>           Odkud</a:t>
            </a:r>
            <a:r>
              <a:rPr lang="cs-CZ" dirty="0"/>
              <a:t>?</a:t>
            </a:r>
          </a:p>
          <a:p>
            <a:pPr marL="64008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2522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344817" cy="1052736"/>
          </a:xfrm>
        </p:spPr>
        <p:txBody>
          <a:bodyPr>
            <a:noAutofit/>
          </a:bodyPr>
          <a:lstStyle/>
          <a:p>
            <a:pPr algn="ctr">
              <a:spcAft>
                <a:spcPts val="0"/>
              </a:spcAft>
            </a:pPr>
            <a:r>
              <a:rPr lang="cs-CZ" sz="3200" kern="50" dirty="0" smtClean="0">
                <a:effectLst/>
                <a:latin typeface="Times New Roman"/>
                <a:ea typeface="Lucida Sans Unicode"/>
              </a:rPr>
              <a:t/>
            </a:r>
            <a:br>
              <a:rPr lang="cs-CZ" sz="3200" kern="50" dirty="0" smtClean="0">
                <a:effectLst/>
                <a:latin typeface="Times New Roman"/>
                <a:ea typeface="Lucida Sans Unicode"/>
              </a:rPr>
            </a:br>
            <a:r>
              <a:rPr lang="cs-CZ" sz="3200" kern="50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ea typeface="Lucida Sans Unicode"/>
              </a:rPr>
              <a:t>Řešení</a:t>
            </a:r>
            <a:r>
              <a:rPr lang="cs-CZ" sz="3200" kern="50" dirty="0">
                <a:effectLst/>
                <a:latin typeface="Times New Roman"/>
                <a:ea typeface="Lucida Sans Unicode"/>
              </a:rPr>
              <a:t/>
            </a:r>
            <a:br>
              <a:rPr lang="cs-CZ" sz="3200" kern="50" dirty="0">
                <a:effectLst/>
                <a:latin typeface="Times New Roman"/>
                <a:ea typeface="Lucida Sans Unicode"/>
              </a:rPr>
            </a:br>
            <a:r>
              <a:rPr lang="cs-CZ" sz="3200" kern="50" dirty="0">
                <a:effectLst/>
                <a:latin typeface="Times New Roman"/>
                <a:ea typeface="Lucida Sans Unicode"/>
              </a:rPr>
              <a:t> </a:t>
            </a:r>
            <a:br>
              <a:rPr lang="cs-CZ" sz="3200" kern="50" dirty="0">
                <a:effectLst/>
                <a:latin typeface="Times New Roman"/>
                <a:ea typeface="Lucida Sans Unicode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44824"/>
            <a:ext cx="9036496" cy="4392488"/>
          </a:xfrm>
        </p:spPr>
        <p:txBody>
          <a:bodyPr>
            <a:normAutofit fontScale="92500" lnSpcReduction="10000"/>
          </a:bodyPr>
          <a:lstStyle/>
          <a:p>
            <a:pPr marL="64008" indent="0">
              <a:buNone/>
            </a:pPr>
            <a:r>
              <a:rPr lang="cs-CZ" sz="2600" dirty="0"/>
              <a:t>Z lesa se ozýval hlas kukačky.                    </a:t>
            </a:r>
            <a:r>
              <a:rPr lang="cs-CZ" sz="2600" dirty="0" smtClean="0"/>
              <a:t> </a:t>
            </a:r>
            <a:r>
              <a:rPr lang="cs-CZ" sz="2600" dirty="0"/>
              <a:t>Za jakým účelem</a:t>
            </a:r>
            <a:r>
              <a:rPr lang="cs-CZ" sz="2600" dirty="0" smtClean="0"/>
              <a:t>?</a:t>
            </a:r>
          </a:p>
          <a:p>
            <a:pPr marL="64008" indent="0">
              <a:buNone/>
            </a:pPr>
            <a:endParaRPr lang="cs-CZ" sz="2600" dirty="0"/>
          </a:p>
          <a:p>
            <a:pPr marL="64008" indent="0">
              <a:buNone/>
            </a:pPr>
            <a:r>
              <a:rPr lang="cs-CZ" sz="2600" dirty="0"/>
              <a:t>Pojedu raději autobusem.               </a:t>
            </a:r>
            <a:r>
              <a:rPr lang="cs-CZ" sz="2600" dirty="0" smtClean="0"/>
              <a:t>                   Z </a:t>
            </a:r>
            <a:r>
              <a:rPr lang="cs-CZ" sz="2600" dirty="0"/>
              <a:t>jaké příčiny</a:t>
            </a:r>
            <a:r>
              <a:rPr lang="cs-CZ" sz="2600" dirty="0" smtClean="0"/>
              <a:t>?</a:t>
            </a:r>
          </a:p>
          <a:p>
            <a:pPr marL="64008" indent="0">
              <a:buNone/>
            </a:pPr>
            <a:endParaRPr lang="cs-CZ" sz="2600" dirty="0"/>
          </a:p>
          <a:p>
            <a:pPr marL="64008" indent="0">
              <a:buNone/>
            </a:pPr>
            <a:r>
              <a:rPr lang="cs-CZ" sz="2600" dirty="0" smtClean="0"/>
              <a:t>Oči </a:t>
            </a:r>
            <a:r>
              <a:rPr lang="cs-CZ" sz="2600" dirty="0"/>
              <a:t>jí září radostí.                                  </a:t>
            </a:r>
            <a:r>
              <a:rPr lang="cs-CZ" sz="2600" dirty="0" smtClean="0"/>
              <a:t>        Jakým </a:t>
            </a:r>
            <a:r>
              <a:rPr lang="cs-CZ" sz="2600" dirty="0"/>
              <a:t>způsobem?</a:t>
            </a:r>
          </a:p>
          <a:p>
            <a:pPr marL="64008" indent="0">
              <a:buNone/>
            </a:pPr>
            <a:endParaRPr lang="cs-CZ" sz="2600" dirty="0" smtClean="0"/>
          </a:p>
          <a:p>
            <a:pPr marL="64008" indent="0">
              <a:buNone/>
            </a:pPr>
            <a:r>
              <a:rPr lang="cs-CZ" sz="2600" dirty="0" smtClean="0"/>
              <a:t>Dvakrát </a:t>
            </a:r>
            <a:r>
              <a:rPr lang="cs-CZ" sz="2600" dirty="0"/>
              <a:t>týdně chodím na angličtinu.              </a:t>
            </a:r>
            <a:r>
              <a:rPr lang="cs-CZ" sz="2600" dirty="0" smtClean="0"/>
              <a:t>      Jak </a:t>
            </a:r>
            <a:r>
              <a:rPr lang="cs-CZ" sz="2600" dirty="0"/>
              <a:t>často?</a:t>
            </a:r>
          </a:p>
          <a:p>
            <a:pPr marL="64008" indent="0">
              <a:buNone/>
            </a:pPr>
            <a:endParaRPr lang="cs-CZ" sz="2600" dirty="0" smtClean="0"/>
          </a:p>
          <a:p>
            <a:pPr marL="64008" indent="0">
              <a:buNone/>
            </a:pPr>
            <a:r>
              <a:rPr lang="cs-CZ" sz="2600" dirty="0" smtClean="0"/>
              <a:t>Některé </a:t>
            </a:r>
            <a:r>
              <a:rPr lang="cs-CZ" sz="2600" dirty="0"/>
              <a:t>knihy čtu pro zábavu.                         </a:t>
            </a:r>
            <a:r>
              <a:rPr lang="cs-CZ" sz="2600" dirty="0" smtClean="0"/>
              <a:t>           Odkud</a:t>
            </a:r>
            <a:r>
              <a:rPr lang="cs-CZ" sz="2600" dirty="0"/>
              <a:t>?</a:t>
            </a:r>
          </a:p>
          <a:p>
            <a:pPr marL="64008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4716016" y="2204864"/>
            <a:ext cx="2736304" cy="30243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4211960" y="2924944"/>
            <a:ext cx="208823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3059832" y="2924944"/>
            <a:ext cx="381642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868144" y="4437112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4716016" y="2204864"/>
            <a:ext cx="1584176" cy="30243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9565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678" y="188640"/>
            <a:ext cx="9144000" cy="1412776"/>
          </a:xfrm>
        </p:spPr>
        <p:txBody>
          <a:bodyPr>
            <a:normAutofit fontScale="90000"/>
          </a:bodyPr>
          <a:lstStyle/>
          <a:p>
            <a:r>
              <a:rPr lang="cs-CZ" sz="3600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Určete jakým 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slovním </a:t>
            </a:r>
            <a:r>
              <a:rPr lang="cs-CZ" sz="3600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druhem jsou </a:t>
            </a:r>
            <a:r>
              <a:rPr lang="cs-CZ" sz="3600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vyznačená </a:t>
            </a:r>
            <a:r>
              <a:rPr lang="cs-CZ" sz="3600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příslovečná určení.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44824"/>
            <a:ext cx="8579296" cy="4609984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2400" dirty="0"/>
              <a:t>Čekal </a:t>
            </a:r>
            <a:r>
              <a:rPr lang="cs-CZ" sz="2400" b="1" dirty="0"/>
              <a:t>chvíli</a:t>
            </a:r>
            <a:r>
              <a:rPr lang="cs-CZ" sz="2400" b="1" dirty="0" smtClean="0"/>
              <a:t>.</a:t>
            </a:r>
          </a:p>
          <a:p>
            <a:pPr marL="64008" indent="0">
              <a:buNone/>
            </a:pPr>
            <a:endParaRPr lang="cs-CZ" sz="2400" b="1" dirty="0"/>
          </a:p>
          <a:p>
            <a:pPr marL="64008" indent="0">
              <a:buNone/>
            </a:pPr>
            <a:r>
              <a:rPr lang="cs-CZ" sz="2400" b="1" dirty="0"/>
              <a:t>Odpoledne</a:t>
            </a:r>
            <a:r>
              <a:rPr lang="cs-CZ" sz="2400" dirty="0"/>
              <a:t> zaskočil </a:t>
            </a:r>
            <a:r>
              <a:rPr lang="cs-CZ" sz="2400" b="1" dirty="0"/>
              <a:t>nakoupit.</a:t>
            </a:r>
            <a:r>
              <a:rPr lang="cs-CZ" sz="2400" dirty="0"/>
              <a:t>   </a:t>
            </a:r>
            <a:r>
              <a:rPr lang="cs-CZ" sz="2400" dirty="0" smtClean="0"/>
              <a:t>          podstatné jméno</a:t>
            </a:r>
          </a:p>
          <a:p>
            <a:pPr marL="64008" indent="0">
              <a:buNone/>
            </a:pPr>
            <a:endParaRPr lang="cs-CZ" sz="2400" dirty="0"/>
          </a:p>
          <a:p>
            <a:pPr marL="64008" indent="0">
              <a:buNone/>
            </a:pPr>
            <a:r>
              <a:rPr lang="cs-CZ" sz="2400" dirty="0"/>
              <a:t>Auto vjelo </a:t>
            </a:r>
            <a:r>
              <a:rPr lang="cs-CZ" sz="2400" b="1" dirty="0"/>
              <a:t>prudce</a:t>
            </a:r>
            <a:r>
              <a:rPr lang="cs-CZ" sz="2400" dirty="0"/>
              <a:t> </a:t>
            </a:r>
            <a:r>
              <a:rPr lang="cs-CZ" sz="2400" b="1" dirty="0"/>
              <a:t>do zatáčky</a:t>
            </a:r>
            <a:r>
              <a:rPr lang="cs-CZ" sz="2400" b="1" dirty="0" smtClean="0"/>
              <a:t>.</a:t>
            </a:r>
          </a:p>
          <a:p>
            <a:pPr marL="64008" indent="0">
              <a:buNone/>
            </a:pPr>
            <a:endParaRPr lang="cs-CZ" sz="2400" b="1" dirty="0"/>
          </a:p>
          <a:p>
            <a:pPr marL="64008" indent="0">
              <a:buNone/>
            </a:pPr>
            <a:r>
              <a:rPr lang="cs-CZ" sz="2400" dirty="0"/>
              <a:t>Spěchal </a:t>
            </a:r>
            <a:r>
              <a:rPr lang="cs-CZ" sz="2400" b="1" dirty="0"/>
              <a:t>otevřít.</a:t>
            </a:r>
            <a:r>
              <a:rPr lang="cs-CZ" sz="2400" dirty="0"/>
              <a:t>       </a:t>
            </a:r>
            <a:r>
              <a:rPr lang="cs-CZ" sz="2400" dirty="0" smtClean="0"/>
              <a:t>                                              příslovce </a:t>
            </a:r>
          </a:p>
          <a:p>
            <a:pPr marL="64008" indent="0">
              <a:buNone/>
            </a:pPr>
            <a:endParaRPr lang="cs-CZ" sz="2400" dirty="0"/>
          </a:p>
          <a:p>
            <a:pPr marL="64008" indent="0">
              <a:buNone/>
            </a:pPr>
            <a:r>
              <a:rPr lang="cs-CZ" sz="2400" dirty="0"/>
              <a:t>Vál </a:t>
            </a:r>
            <a:r>
              <a:rPr lang="cs-CZ" sz="2400" b="1" dirty="0"/>
              <a:t>poměrně</a:t>
            </a:r>
            <a:r>
              <a:rPr lang="cs-CZ" sz="2400" dirty="0"/>
              <a:t> teplý </a:t>
            </a:r>
            <a:r>
              <a:rPr lang="cs-CZ" sz="2400" dirty="0" smtClean="0"/>
              <a:t>vítr.                             sloveso</a:t>
            </a:r>
            <a:endParaRPr lang="cs-CZ" sz="2400" dirty="0"/>
          </a:p>
          <a:p>
            <a:pPr marL="64008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5550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28929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Řešení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41" y="1916832"/>
            <a:ext cx="9144000" cy="4570528"/>
          </a:xfrm>
        </p:spPr>
        <p:txBody>
          <a:bodyPr/>
          <a:lstStyle/>
          <a:p>
            <a:pPr marL="64008" indent="0">
              <a:buNone/>
            </a:pPr>
            <a:r>
              <a:rPr lang="cs-CZ" dirty="0"/>
              <a:t>Čekal </a:t>
            </a:r>
            <a:r>
              <a:rPr lang="cs-CZ" b="1" dirty="0"/>
              <a:t>chvíli.</a:t>
            </a:r>
            <a:r>
              <a:rPr lang="cs-CZ" dirty="0"/>
              <a:t> - podstatné jméno</a:t>
            </a:r>
          </a:p>
          <a:p>
            <a:pPr marL="64008" indent="0">
              <a:buNone/>
            </a:pPr>
            <a:r>
              <a:rPr lang="cs-CZ" b="1" dirty="0"/>
              <a:t>Odpoledne</a:t>
            </a:r>
            <a:r>
              <a:rPr lang="cs-CZ" dirty="0"/>
              <a:t> zaskočil </a:t>
            </a:r>
            <a:r>
              <a:rPr lang="cs-CZ" b="1" dirty="0"/>
              <a:t>nakoupit.</a:t>
            </a:r>
            <a:r>
              <a:rPr lang="cs-CZ" dirty="0"/>
              <a:t> - příslovce, sloveso</a:t>
            </a:r>
          </a:p>
          <a:p>
            <a:pPr marL="64008" indent="0">
              <a:buNone/>
            </a:pPr>
            <a:r>
              <a:rPr lang="cs-CZ" dirty="0"/>
              <a:t>Auto vjelo </a:t>
            </a:r>
            <a:r>
              <a:rPr lang="cs-CZ" b="1" dirty="0"/>
              <a:t>prudce do zatáčky. </a:t>
            </a:r>
            <a:r>
              <a:rPr lang="cs-CZ" dirty="0"/>
              <a:t>- příslovce, podstatné jméno</a:t>
            </a:r>
          </a:p>
          <a:p>
            <a:pPr marL="64008" indent="0">
              <a:buNone/>
            </a:pPr>
            <a:r>
              <a:rPr lang="cs-CZ" dirty="0"/>
              <a:t>Spěchal </a:t>
            </a:r>
            <a:r>
              <a:rPr lang="cs-CZ" b="1" dirty="0"/>
              <a:t>otevřít.</a:t>
            </a:r>
            <a:r>
              <a:rPr lang="cs-CZ" dirty="0"/>
              <a:t> - sloveso </a:t>
            </a:r>
            <a:endParaRPr lang="cs-CZ" dirty="0" smtClean="0"/>
          </a:p>
          <a:p>
            <a:pPr marL="64008" indent="0">
              <a:buNone/>
            </a:pPr>
            <a:r>
              <a:rPr lang="cs-CZ" dirty="0" smtClean="0"/>
              <a:t>Vál </a:t>
            </a:r>
            <a:r>
              <a:rPr lang="cs-CZ" b="1" dirty="0"/>
              <a:t>poměrně</a:t>
            </a:r>
            <a:r>
              <a:rPr lang="cs-CZ" dirty="0"/>
              <a:t> teplý vítr. - příslovce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7652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7494"/>
            <a:ext cx="8640960" cy="1361306"/>
          </a:xfrm>
        </p:spPr>
        <p:txBody>
          <a:bodyPr>
            <a:normAutofit fontScale="90000"/>
          </a:bodyPr>
          <a:lstStyle/>
          <a:p>
            <a:r>
              <a:rPr lang="cs-CZ" dirty="0">
                <a:effectLst/>
              </a:rPr>
              <a:t>Určete druh příslovečných </a:t>
            </a:r>
            <a:r>
              <a:rPr lang="cs-CZ" dirty="0" smtClean="0">
                <a:effectLst/>
              </a:rPr>
              <a:t>určení.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64008" indent="0">
              <a:buNone/>
            </a:pPr>
            <a:r>
              <a:rPr lang="cs-CZ" b="1" dirty="0"/>
              <a:t>V pátek konečně</a:t>
            </a:r>
            <a:r>
              <a:rPr lang="cs-CZ" dirty="0"/>
              <a:t> odjíždím na </a:t>
            </a:r>
            <a:r>
              <a:rPr lang="cs-CZ" b="1" dirty="0"/>
              <a:t>chalupu se zrekreovat</a:t>
            </a:r>
            <a:r>
              <a:rPr lang="cs-CZ" b="1" dirty="0" smtClean="0"/>
              <a:t>.</a:t>
            </a:r>
          </a:p>
          <a:p>
            <a:pPr marL="64008" indent="0">
              <a:buNone/>
            </a:pPr>
            <a:endParaRPr lang="cs-CZ" b="1" dirty="0"/>
          </a:p>
          <a:p>
            <a:pPr marL="64008" indent="0">
              <a:buNone/>
            </a:pPr>
            <a:r>
              <a:rPr lang="cs-CZ" b="1" dirty="0" smtClean="0"/>
              <a:t>Určitě</a:t>
            </a:r>
            <a:r>
              <a:rPr lang="cs-CZ" dirty="0" smtClean="0"/>
              <a:t> </a:t>
            </a:r>
            <a:r>
              <a:rPr lang="cs-CZ" dirty="0"/>
              <a:t>nás přijďte </a:t>
            </a:r>
            <a:r>
              <a:rPr lang="cs-CZ" b="1" dirty="0"/>
              <a:t>navštívit</a:t>
            </a:r>
            <a:r>
              <a:rPr lang="cs-CZ" b="1" dirty="0" smtClean="0"/>
              <a:t>.</a:t>
            </a:r>
          </a:p>
          <a:p>
            <a:pPr marL="64008" indent="0">
              <a:buNone/>
            </a:pPr>
            <a:endParaRPr lang="cs-CZ" b="1" dirty="0"/>
          </a:p>
          <a:p>
            <a:pPr marL="64008" indent="0">
              <a:buNone/>
            </a:pPr>
            <a:r>
              <a:rPr lang="cs-CZ" dirty="0"/>
              <a:t>Je zdravý </a:t>
            </a:r>
            <a:r>
              <a:rPr lang="cs-CZ" b="1" dirty="0"/>
              <a:t>jako ryba</a:t>
            </a:r>
            <a:r>
              <a:rPr lang="cs-CZ" b="1" dirty="0" smtClean="0"/>
              <a:t>.</a:t>
            </a:r>
          </a:p>
          <a:p>
            <a:pPr marL="64008" indent="0">
              <a:buNone/>
            </a:pPr>
            <a:endParaRPr lang="cs-CZ" b="1" dirty="0"/>
          </a:p>
          <a:p>
            <a:pPr marL="64008" indent="0">
              <a:buNone/>
            </a:pPr>
            <a:r>
              <a:rPr lang="cs-CZ" dirty="0"/>
              <a:t>Pojedeme </a:t>
            </a:r>
            <a:r>
              <a:rPr lang="cs-CZ" b="1" dirty="0"/>
              <a:t>vlakem</a:t>
            </a:r>
            <a:r>
              <a:rPr lang="cs-CZ" b="1" dirty="0" smtClean="0"/>
              <a:t>.</a:t>
            </a:r>
          </a:p>
          <a:p>
            <a:pPr marL="64008" indent="0">
              <a:buNone/>
            </a:pPr>
            <a:endParaRPr lang="cs-CZ" b="1" dirty="0"/>
          </a:p>
          <a:p>
            <a:pPr marL="64008" indent="0">
              <a:buNone/>
            </a:pPr>
            <a:r>
              <a:rPr lang="cs-CZ" dirty="0"/>
              <a:t>Skákal </a:t>
            </a:r>
            <a:r>
              <a:rPr lang="cs-CZ" b="1" dirty="0"/>
              <a:t>radostí.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336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21729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>
                <a:effectLst/>
              </a:rPr>
              <a:t>Řešení</a:t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8964488" cy="4464496"/>
          </a:xfrm>
        </p:spPr>
        <p:txBody>
          <a:bodyPr/>
          <a:lstStyle/>
          <a:p>
            <a:pPr marL="64008" indent="0">
              <a:buNone/>
            </a:pPr>
            <a:r>
              <a:rPr lang="cs-CZ" b="1" dirty="0"/>
              <a:t>V pátek </a:t>
            </a:r>
            <a:r>
              <a:rPr lang="cs-CZ" dirty="0"/>
              <a:t>(Puč) </a:t>
            </a:r>
            <a:r>
              <a:rPr lang="cs-CZ" b="1" dirty="0"/>
              <a:t>konečně</a:t>
            </a:r>
            <a:r>
              <a:rPr lang="cs-CZ" dirty="0"/>
              <a:t> (</a:t>
            </a:r>
            <a:r>
              <a:rPr lang="cs-CZ" dirty="0" err="1"/>
              <a:t>Puz</a:t>
            </a:r>
            <a:r>
              <a:rPr lang="cs-CZ" dirty="0"/>
              <a:t>) odjíždím </a:t>
            </a:r>
            <a:r>
              <a:rPr lang="cs-CZ" b="1" dirty="0"/>
              <a:t>na chalupu</a:t>
            </a:r>
            <a:r>
              <a:rPr lang="cs-CZ" dirty="0"/>
              <a:t> (Pum) </a:t>
            </a:r>
            <a:r>
              <a:rPr lang="cs-CZ" b="1" dirty="0"/>
              <a:t>se zrekreovat.</a:t>
            </a:r>
            <a:r>
              <a:rPr lang="cs-CZ" dirty="0"/>
              <a:t>(</a:t>
            </a:r>
            <a:r>
              <a:rPr lang="cs-CZ" dirty="0" err="1"/>
              <a:t>Pu</a:t>
            </a:r>
            <a:r>
              <a:rPr lang="cs-CZ" dirty="0"/>
              <a:t> úč.)</a:t>
            </a:r>
          </a:p>
          <a:p>
            <a:pPr marL="64008" indent="0">
              <a:buNone/>
            </a:pPr>
            <a:r>
              <a:rPr lang="cs-CZ" b="1" dirty="0"/>
              <a:t>Určitě</a:t>
            </a:r>
            <a:r>
              <a:rPr lang="cs-CZ" dirty="0"/>
              <a:t> (</a:t>
            </a:r>
            <a:r>
              <a:rPr lang="cs-CZ" dirty="0" err="1"/>
              <a:t>Puz</a:t>
            </a:r>
            <a:r>
              <a:rPr lang="cs-CZ" dirty="0"/>
              <a:t>) nás přijďte </a:t>
            </a:r>
            <a:r>
              <a:rPr lang="cs-CZ" b="1" dirty="0"/>
              <a:t>navštívit.</a:t>
            </a:r>
            <a:r>
              <a:rPr lang="cs-CZ" dirty="0"/>
              <a:t> (</a:t>
            </a:r>
            <a:r>
              <a:rPr lang="cs-CZ" dirty="0" err="1"/>
              <a:t>Pu</a:t>
            </a:r>
            <a:r>
              <a:rPr lang="cs-CZ" dirty="0"/>
              <a:t> úč.)</a:t>
            </a:r>
          </a:p>
          <a:p>
            <a:pPr marL="64008" indent="0">
              <a:buNone/>
            </a:pPr>
            <a:r>
              <a:rPr lang="cs-CZ" dirty="0"/>
              <a:t>Je zdravý </a:t>
            </a:r>
            <a:r>
              <a:rPr lang="cs-CZ" b="1" dirty="0"/>
              <a:t>jako ryba. </a:t>
            </a:r>
            <a:r>
              <a:rPr lang="cs-CZ" dirty="0"/>
              <a:t>(</a:t>
            </a:r>
            <a:r>
              <a:rPr lang="cs-CZ" dirty="0" err="1"/>
              <a:t>Pu</a:t>
            </a:r>
            <a:r>
              <a:rPr lang="cs-CZ" dirty="0"/>
              <a:t> mí.)</a:t>
            </a:r>
          </a:p>
          <a:p>
            <a:pPr marL="64008" indent="0">
              <a:buNone/>
            </a:pPr>
            <a:r>
              <a:rPr lang="cs-CZ" dirty="0"/>
              <a:t>Pojedeme </a:t>
            </a:r>
            <a:r>
              <a:rPr lang="cs-CZ" b="1" dirty="0"/>
              <a:t>vlakem. </a:t>
            </a:r>
            <a:r>
              <a:rPr lang="cs-CZ" dirty="0"/>
              <a:t>(</a:t>
            </a:r>
            <a:r>
              <a:rPr lang="cs-CZ" dirty="0" err="1"/>
              <a:t>Puz</a:t>
            </a:r>
            <a:r>
              <a:rPr lang="cs-CZ" dirty="0"/>
              <a:t>)</a:t>
            </a:r>
          </a:p>
          <a:p>
            <a:pPr marL="64008" indent="0">
              <a:buNone/>
            </a:pPr>
            <a:r>
              <a:rPr lang="cs-CZ" dirty="0"/>
              <a:t>Skákal </a:t>
            </a:r>
            <a:r>
              <a:rPr lang="cs-CZ" b="1" dirty="0"/>
              <a:t>radostí.</a:t>
            </a:r>
            <a:r>
              <a:rPr lang="cs-CZ" dirty="0"/>
              <a:t> (</a:t>
            </a:r>
            <a:r>
              <a:rPr lang="cs-CZ" dirty="0" err="1"/>
              <a:t>Pu</a:t>
            </a:r>
            <a:r>
              <a:rPr lang="cs-CZ" dirty="0"/>
              <a:t> př.)</a:t>
            </a:r>
          </a:p>
          <a:p>
            <a:pPr marL="64008" indent="0">
              <a:buNone/>
            </a:pP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96990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147248" cy="1217290"/>
          </a:xfrm>
        </p:spPr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Použité zdroje</a:t>
            </a:r>
            <a:endParaRPr lang="cs-CZ" sz="4400" b="1" u="sng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KRAUSOVÁ, Zdeňka a Renata TERŠOVÁ. Český jazyk pro 6. ročník základní školy a primu víceletého gymnázia. 1. vyd. Plzeň: Fraus, 2003, 136 s. ISBN 80-723-8206-3. </a:t>
            </a:r>
            <a:endParaRPr lang="cs-CZ" dirty="0" smtClean="0"/>
          </a:p>
          <a:p>
            <a:r>
              <a:rPr lang="cs-CZ" dirty="0"/>
              <a:t>KRAUSOVÁ, Zdeňka a Renata TERŠOVÁ. Český jazyk pro 7. ročník základní školy a sekundu víceletého gymnázia :. 1. vyd. Plzeň: Fraus, 2004, 136 s. ISBN 80-723-8320-5. </a:t>
            </a:r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endParaRPr lang="cs-CZ" dirty="0" smtClean="0"/>
          </a:p>
          <a:p>
            <a:r>
              <a:rPr lang="cs-CZ" sz="2400" dirty="0" smtClean="0"/>
              <a:t>Autorem materiálu a všech jeho částí, není-li uvedeno jinak, je Mgr. Kateřina Palečková.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22845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111</TotalTime>
  <Words>558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Prezentace aplikace PowerPoint</vt:lpstr>
      <vt:lpstr>Anotace</vt:lpstr>
      <vt:lpstr>PŘÍSLOVEČNÉ  URČENÍ</vt:lpstr>
      <vt:lpstr>Druhy příslovečného určení </vt:lpstr>
      <vt:lpstr>Spojte jednotlivá příslovečná určení podle toho, na jakou otázku odpovídají.   </vt:lpstr>
      <vt:lpstr> Řešení   </vt:lpstr>
      <vt:lpstr>Určete jakým slovním druhem jsou vyznačená příslovečná určení. </vt:lpstr>
      <vt:lpstr>Řešení </vt:lpstr>
      <vt:lpstr>Určete druh příslovečných určení.</vt:lpstr>
      <vt:lpstr>Řešení 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PŘÍSLOVEČNÉ  URČENÍ</dc:title>
  <dc:creator>Windows</dc:creator>
  <cp:lastModifiedBy>root</cp:lastModifiedBy>
  <cp:revision>16</cp:revision>
  <dcterms:created xsi:type="dcterms:W3CDTF">2012-06-09T16:39:17Z</dcterms:created>
  <dcterms:modified xsi:type="dcterms:W3CDTF">2013-05-17T11:03:30Z</dcterms:modified>
</cp:coreProperties>
</file>