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6"/>
  </p:notesMasterIdLst>
  <p:sldIdLst>
    <p:sldId id="271" r:id="rId2"/>
    <p:sldId id="257" r:id="rId3"/>
    <p:sldId id="272" r:id="rId4"/>
    <p:sldId id="273" r:id="rId5"/>
    <p:sldId id="276" r:id="rId6"/>
    <p:sldId id="275" r:id="rId7"/>
    <p:sldId id="274" r:id="rId8"/>
    <p:sldId id="278" r:id="rId9"/>
    <p:sldId id="279" r:id="rId10"/>
    <p:sldId id="267" r:id="rId11"/>
    <p:sldId id="280" r:id="rId12"/>
    <p:sldId id="265" r:id="rId13"/>
    <p:sldId id="264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5AFF23-DE9A-42D4-92DD-BE78F0EC8578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3BA606-9B50-42DF-B6CF-5FBCA7718A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54027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3BA606-9B50-42DF-B6CF-5FBCA7718A2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96625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D213F484-0241-4D41-8749-2E7DBB4B99AD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9B77838-478A-4669-9C47-1B768144547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3F484-0241-4D41-8749-2E7DBB4B99AD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9B77838-478A-4669-9C47-1B768144547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3F484-0241-4D41-8749-2E7DBB4B99AD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59B77838-478A-4669-9C47-1B768144547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D213F484-0241-4D41-8749-2E7DBB4B99AD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59B77838-478A-4669-9C47-1B768144547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D213F484-0241-4D41-8749-2E7DBB4B99AD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59B77838-478A-4669-9C47-1B768144547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3F484-0241-4D41-8749-2E7DBB4B99AD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9B77838-478A-4669-9C47-1B76814454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3F484-0241-4D41-8749-2E7DBB4B99AD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9B77838-478A-4669-9C47-1B76814454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3F484-0241-4D41-8749-2E7DBB4B99AD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9B77838-478A-4669-9C47-1B768144547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D213F484-0241-4D41-8749-2E7DBB4B99AD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59B77838-478A-4669-9C47-1B768144547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3F484-0241-4D41-8749-2E7DBB4B99AD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77838-478A-4669-9C47-1B76814454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D213F484-0241-4D41-8749-2E7DBB4B99AD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59B77838-478A-4669-9C47-1B768144547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D213F484-0241-4D41-8749-2E7DBB4B99AD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9B77838-478A-4669-9C47-1B768144547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6829915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Kateřina</a:t>
                      </a:r>
                      <a:r>
                        <a:rPr lang="cs-CZ" baseline="0" dirty="0" smtClean="0"/>
                        <a:t> Palečková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VY_32_INOVACE_5C_11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ČESKÝ</a:t>
                      </a:r>
                      <a:r>
                        <a:rPr lang="cs-CZ" baseline="0" dirty="0" smtClean="0"/>
                        <a:t> JAZYK PRO 2. STUPEŇ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4703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je určena žákům 6. třídy.</a:t>
            </a:r>
          </a:p>
          <a:p>
            <a:r>
              <a:rPr lang="cs-CZ" dirty="0" smtClean="0"/>
              <a:t>Vysvětluje větný člen - přívlastek.</a:t>
            </a:r>
          </a:p>
          <a:p>
            <a:r>
              <a:rPr lang="cs-CZ" dirty="0" smtClean="0"/>
              <a:t>Procvičuje určování přívlastku shodného         a neshodného.</a:t>
            </a:r>
          </a:p>
          <a:p>
            <a:r>
              <a:rPr lang="cs-CZ" dirty="0" smtClean="0"/>
              <a:t>Slouží k praktickému rozlišení a použití přívlastku ve větě.</a:t>
            </a:r>
          </a:p>
          <a:p>
            <a:pPr marL="13716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5486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Přívlastek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dirty="0" smtClean="0"/>
              <a:t>Je rozvíjející větný člen.</a:t>
            </a:r>
          </a:p>
          <a:p>
            <a:r>
              <a:rPr lang="cs-CZ" sz="3200" dirty="0" smtClean="0"/>
              <a:t>Závisí na podstatném jméně .</a:t>
            </a:r>
          </a:p>
          <a:p>
            <a:r>
              <a:rPr lang="cs-CZ" sz="3200" dirty="0" smtClean="0"/>
              <a:t>Blíže určuje význam podstatného jména.</a:t>
            </a:r>
          </a:p>
          <a:p>
            <a:r>
              <a:rPr lang="cs-CZ" sz="3200" dirty="0" smtClean="0"/>
              <a:t>Tvoří s podstatným jménem skladební dvojici.</a:t>
            </a:r>
          </a:p>
          <a:p>
            <a:r>
              <a:rPr lang="cs-CZ" sz="3200" dirty="0" smtClean="0"/>
              <a:t>Ptáme se otázkami jaký?, </a:t>
            </a:r>
            <a:r>
              <a:rPr lang="cs-CZ" sz="3200" dirty="0"/>
              <a:t>k</a:t>
            </a:r>
            <a:r>
              <a:rPr lang="cs-CZ" sz="3200" dirty="0" smtClean="0"/>
              <a:t>terý?, </a:t>
            </a:r>
            <a:r>
              <a:rPr lang="cs-CZ" sz="3200" dirty="0"/>
              <a:t>č</a:t>
            </a:r>
            <a:r>
              <a:rPr lang="cs-CZ" sz="3200" dirty="0" smtClean="0"/>
              <a:t>í?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5333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Přívlastek shodný a neshodný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85192" y="1556792"/>
            <a:ext cx="8229600" cy="5184576"/>
          </a:xfrm>
        </p:spPr>
        <p:txBody>
          <a:bodyPr>
            <a:normAutofit fontScale="85000" lnSpcReduction="10000"/>
          </a:bodyPr>
          <a:lstStyle/>
          <a:p>
            <a:pPr marL="137160" indent="0">
              <a:buNone/>
            </a:pPr>
            <a:r>
              <a:rPr lang="cs-CZ" dirty="0" smtClean="0"/>
              <a:t>                                                                              </a:t>
            </a:r>
          </a:p>
          <a:p>
            <a:pPr marL="137160" indent="0">
              <a:buNone/>
            </a:pPr>
            <a:endParaRPr lang="cs-CZ" sz="2400" dirty="0"/>
          </a:p>
          <a:p>
            <a:pPr marL="137160" indent="0">
              <a:buNone/>
            </a:pPr>
            <a:r>
              <a:rPr lang="cs-CZ" sz="24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            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shodný - 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Pks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          neshodný  -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Pkn</a:t>
            </a:r>
            <a:endParaRPr lang="cs-CZ" sz="24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37160" indent="0">
              <a:buNone/>
            </a:pPr>
            <a:r>
              <a:rPr lang="cs-CZ" sz="2400" dirty="0"/>
              <a:t>s</a:t>
            </a:r>
            <a:r>
              <a:rPr lang="cs-CZ" sz="2400" dirty="0" smtClean="0"/>
              <a:t>hoduje se s podstatným                        neshoduje se </a:t>
            </a:r>
            <a:r>
              <a:rPr lang="cs-CZ" sz="2400" dirty="0"/>
              <a:t>s podstatným </a:t>
            </a:r>
            <a:endParaRPr lang="cs-CZ" sz="2400" dirty="0" smtClean="0"/>
          </a:p>
          <a:p>
            <a:pPr marL="137160" indent="0">
              <a:buNone/>
            </a:pPr>
            <a:r>
              <a:rPr lang="cs-CZ" sz="2400" dirty="0"/>
              <a:t>j</a:t>
            </a:r>
            <a:r>
              <a:rPr lang="cs-CZ" sz="2400" dirty="0" smtClean="0"/>
              <a:t>ménem v pádě, čísle a rodě                   jménem v pádě, čísle a rodě </a:t>
            </a:r>
          </a:p>
          <a:p>
            <a:pPr marL="137160" indent="0">
              <a:buNone/>
            </a:pPr>
            <a:endParaRPr lang="cs-CZ" sz="2400" dirty="0" smtClean="0"/>
          </a:p>
          <a:p>
            <a:pPr marL="13716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</a:t>
            </a:r>
            <a:r>
              <a:rPr lang="cs-CZ" sz="2400" b="1" dirty="0" smtClean="0">
                <a:solidFill>
                  <a:srgbClr val="92D050"/>
                </a:solidFill>
              </a:rPr>
              <a:t>    </a:t>
            </a:r>
            <a:r>
              <a:rPr lang="cs-CZ" sz="2400" dirty="0" smtClean="0"/>
              <a:t>   strýc </a:t>
            </a:r>
          </a:p>
          <a:p>
            <a:pPr marL="137160" indent="0">
              <a:buNone/>
            </a:pPr>
            <a:endParaRPr lang="cs-CZ" sz="2400" dirty="0"/>
          </a:p>
          <a:p>
            <a:pPr marL="13716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náš                                     z Pelhřimova </a:t>
            </a:r>
          </a:p>
          <a:p>
            <a:pPr marL="137160" indent="0">
              <a:buNone/>
            </a:pPr>
            <a:endParaRPr lang="cs-CZ" sz="2400" dirty="0"/>
          </a:p>
          <a:p>
            <a:pPr marL="137160" indent="0">
              <a:buNone/>
            </a:pPr>
            <a:r>
              <a:rPr lang="cs-CZ" sz="2400" dirty="0" smtClean="0"/>
              <a:t>                                                  tábor   </a:t>
            </a:r>
          </a:p>
          <a:p>
            <a:pPr marL="137160" indent="0">
              <a:buNone/>
            </a:pPr>
            <a:r>
              <a:rPr lang="cs-CZ" sz="2400" dirty="0" smtClean="0"/>
              <a:t>                                               </a:t>
            </a:r>
          </a:p>
          <a:p>
            <a:pPr marL="137160" indent="0">
              <a:buNone/>
            </a:pPr>
            <a:endParaRPr lang="cs-CZ" sz="2400" dirty="0"/>
          </a:p>
          <a:p>
            <a:pPr marL="137160" indent="0">
              <a:buNone/>
            </a:pPr>
            <a:r>
              <a:rPr lang="cs-CZ" sz="2400" dirty="0" smtClean="0"/>
              <a:t>                            letní                                        v Rokycanech</a:t>
            </a:r>
            <a:endParaRPr lang="cs-CZ" sz="2400" dirty="0"/>
          </a:p>
        </p:txBody>
      </p:sp>
      <p:sp>
        <p:nvSpPr>
          <p:cNvPr id="4" name="Šipka dolů 3"/>
          <p:cNvSpPr/>
          <p:nvPr/>
        </p:nvSpPr>
        <p:spPr>
          <a:xfrm>
            <a:off x="1979712" y="1628800"/>
            <a:ext cx="484632" cy="7920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ů 4"/>
          <p:cNvSpPr/>
          <p:nvPr/>
        </p:nvSpPr>
        <p:spPr>
          <a:xfrm>
            <a:off x="6253641" y="1654173"/>
            <a:ext cx="484632" cy="76671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4341676" y="4401108"/>
            <a:ext cx="91440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3347864" y="4401108"/>
            <a:ext cx="720080" cy="5400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4644008" y="5805264"/>
            <a:ext cx="864096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3146030" y="5733256"/>
            <a:ext cx="921914" cy="57606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4373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Přívlastek může být: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137160" indent="0">
              <a:buNone/>
            </a:pPr>
            <a:r>
              <a:rPr lang="cs-CZ" dirty="0" smtClean="0"/>
              <a:t>                  </a:t>
            </a:r>
          </a:p>
          <a:p>
            <a:pPr marL="13716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holý              zimní sporty</a:t>
            </a:r>
          </a:p>
          <a:p>
            <a:pPr marL="137160" indent="0">
              <a:buNone/>
            </a:pPr>
            <a:endParaRPr lang="cs-CZ" dirty="0"/>
          </a:p>
          <a:p>
            <a:pPr marL="137160" indent="0">
              <a:buNone/>
            </a:pPr>
            <a:endParaRPr lang="cs-CZ" dirty="0" smtClean="0"/>
          </a:p>
          <a:p>
            <a:pPr marL="13716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rozvitý           nejoblíbenější zimní sporty</a:t>
            </a:r>
          </a:p>
          <a:p>
            <a:pPr marL="137160" indent="0">
              <a:buNone/>
            </a:pPr>
            <a:endParaRPr lang="cs-CZ" dirty="0"/>
          </a:p>
          <a:p>
            <a:pPr marL="137160" indent="0">
              <a:buNone/>
            </a:pPr>
            <a:endParaRPr lang="cs-CZ" dirty="0" smtClean="0"/>
          </a:p>
          <a:p>
            <a:pPr marL="13716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několikanásobný         zimní a letní sporty  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832030" y="213285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790456" y="3702257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804919" y="522920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3419871" y="3819223"/>
            <a:ext cx="770449" cy="15553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3203848" y="2298650"/>
            <a:ext cx="770449" cy="15553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4932040" y="5348033"/>
            <a:ext cx="626433" cy="12348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5677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363272" cy="1368152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/>
              <a:t>Vyhledej všechny přívlastky. Urči jejich slovní druh.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Náš host ze zahraničí si přál navštívit naše hlavní město. Chtěl si prohlédnout pamětihodnosti města na vlastní oči.                                                          </a:t>
            </a:r>
            <a:r>
              <a:rPr lang="cs-CZ" sz="1800" dirty="0" smtClean="0"/>
              <a:t>Poznáš tyto památky?</a:t>
            </a:r>
          </a:p>
        </p:txBody>
      </p:sp>
      <p:pic>
        <p:nvPicPr>
          <p:cNvPr id="1026" name="Picture 2" descr="C:\Documents and Settings\Dominika\Local Settings\Temporary Internet Files\Content.IE5\XWCLI2SP\MP90042788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51358"/>
            <a:ext cx="9144000" cy="2758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Dominika\Local Settings\Temporary Internet Files\Content.IE5\2FC34GOL\MP90044244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390470"/>
            <a:ext cx="1691681" cy="1414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Dominika\Local Settings\Temporary Internet Files\Content.IE5\E8R9X1HE\MP90042794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0818" y="4907739"/>
            <a:ext cx="1361058" cy="1922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Dominika\Local Settings\Temporary Internet Files\Content.IE5\F2326A4E\MP90040713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5008" y="4870831"/>
            <a:ext cx="1559828" cy="1950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Dominika\Local Settings\Temporary Internet Files\Content.IE5\QWY5UUDD\MP90042795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763688" y="5381761"/>
            <a:ext cx="2159840" cy="1439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Dominika\Local Settings\Temporary Internet Files\Content.IE5\R0NO8KTW\MP90042803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7427" y="5390469"/>
            <a:ext cx="1824420" cy="1430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5632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Řešení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556792"/>
            <a:ext cx="8363272" cy="4896584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Náš</a:t>
            </a:r>
            <a:r>
              <a:rPr lang="cs-CZ" dirty="0" smtClean="0"/>
              <a:t> host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ze zahraničí </a:t>
            </a:r>
            <a:r>
              <a:rPr lang="cs-CZ" dirty="0" smtClean="0"/>
              <a:t>si přál navštívit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naše hlavní </a:t>
            </a:r>
            <a:r>
              <a:rPr lang="cs-CZ" dirty="0" smtClean="0"/>
              <a:t>město. Chtěl si prohlédnout pamětihodnosti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města na vlastní</a:t>
            </a: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</a:t>
            </a:r>
            <a:r>
              <a:rPr lang="cs-CZ" dirty="0"/>
              <a:t>o</a:t>
            </a:r>
            <a:r>
              <a:rPr lang="cs-CZ" dirty="0" smtClean="0"/>
              <a:t>či.</a:t>
            </a:r>
          </a:p>
          <a:p>
            <a:pPr marL="13716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n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áš</a:t>
            </a:r>
            <a:r>
              <a:rPr lang="cs-CZ" dirty="0" smtClean="0"/>
              <a:t> host – </a:t>
            </a:r>
            <a:r>
              <a:rPr lang="cs-CZ" dirty="0" err="1" smtClean="0"/>
              <a:t>Pks</a:t>
            </a:r>
            <a:r>
              <a:rPr lang="cs-CZ" dirty="0" smtClean="0"/>
              <a:t> - zájmeno</a:t>
            </a:r>
          </a:p>
          <a:p>
            <a:pPr marL="137160" indent="0">
              <a:buNone/>
            </a:pPr>
            <a:r>
              <a:rPr lang="cs-CZ" dirty="0"/>
              <a:t>h</a:t>
            </a:r>
            <a:r>
              <a:rPr lang="cs-CZ" dirty="0" smtClean="0"/>
              <a:t>ost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ze zahraničí </a:t>
            </a:r>
            <a:r>
              <a:rPr lang="cs-CZ" dirty="0" smtClean="0"/>
              <a:t>– </a:t>
            </a:r>
            <a:r>
              <a:rPr lang="cs-CZ" dirty="0" err="1" smtClean="0"/>
              <a:t>Pkn</a:t>
            </a:r>
            <a:r>
              <a:rPr lang="cs-CZ" dirty="0" smtClean="0"/>
              <a:t> – podstatné jméno</a:t>
            </a:r>
          </a:p>
          <a:p>
            <a:pPr marL="13716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n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aše hlavní </a:t>
            </a:r>
            <a:r>
              <a:rPr lang="cs-CZ" dirty="0" smtClean="0"/>
              <a:t>město – </a:t>
            </a:r>
            <a:r>
              <a:rPr lang="cs-CZ" dirty="0" err="1" smtClean="0"/>
              <a:t>Pks</a:t>
            </a:r>
            <a:r>
              <a:rPr lang="cs-CZ" dirty="0" smtClean="0"/>
              <a:t> – zájmeno, přídavné jméno</a:t>
            </a:r>
          </a:p>
          <a:p>
            <a:pPr marL="137160" indent="0">
              <a:buNone/>
            </a:pPr>
            <a:r>
              <a:rPr lang="cs-CZ" dirty="0"/>
              <a:t>p</a:t>
            </a:r>
            <a:r>
              <a:rPr lang="cs-CZ" dirty="0" smtClean="0"/>
              <a:t>amětihodnosti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města </a:t>
            </a:r>
            <a:r>
              <a:rPr lang="cs-CZ" dirty="0" smtClean="0"/>
              <a:t>– </a:t>
            </a:r>
            <a:r>
              <a:rPr lang="cs-CZ" dirty="0" err="1" smtClean="0"/>
              <a:t>Pkn</a:t>
            </a:r>
            <a:r>
              <a:rPr lang="cs-CZ" dirty="0" smtClean="0"/>
              <a:t> – podstatné jméno</a:t>
            </a:r>
          </a:p>
          <a:p>
            <a:pPr marL="137160" indent="0">
              <a:buNone/>
            </a:pPr>
            <a:r>
              <a:rPr lang="cs-CZ" dirty="0"/>
              <a:t>n</a:t>
            </a:r>
            <a:r>
              <a:rPr lang="cs-CZ" dirty="0" smtClean="0"/>
              <a:t>a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vlastní</a:t>
            </a:r>
            <a:r>
              <a:rPr lang="cs-CZ" dirty="0" smtClean="0"/>
              <a:t> oči – </a:t>
            </a:r>
            <a:r>
              <a:rPr lang="cs-CZ" dirty="0" err="1" smtClean="0"/>
              <a:t>Pks</a:t>
            </a:r>
            <a:r>
              <a:rPr lang="cs-CZ" dirty="0" smtClean="0"/>
              <a:t> – přídavné jméno</a:t>
            </a:r>
          </a:p>
          <a:p>
            <a:pPr marL="137160" indent="0">
              <a:buNone/>
            </a:pPr>
            <a:endParaRPr lang="cs-CZ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137160" indent="0">
              <a:buNone/>
            </a:pPr>
            <a:endParaRPr lang="cs-CZ" dirty="0" smtClean="0"/>
          </a:p>
          <a:p>
            <a:pPr marL="137160" indent="0"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Památky: </a:t>
            </a:r>
            <a:r>
              <a:rPr lang="cs-CZ" dirty="0" smtClean="0"/>
              <a:t>Staroměstský orloj, Týnský chrám, Karlův most, Obecní dům, katedrála sv. Víta.</a:t>
            </a:r>
          </a:p>
          <a:p>
            <a:pPr marL="137160" indent="0">
              <a:buNone/>
            </a:pPr>
            <a:endParaRPr lang="cs-CZ" dirty="0"/>
          </a:p>
          <a:p>
            <a:pPr marL="13716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4492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60648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dirty="0" smtClean="0"/>
              <a:t>Změňte ve větách přívlastky neshodné na přívlastky shodné.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Procházka pro zdraví je součástí léčení.</a:t>
            </a:r>
          </a:p>
          <a:p>
            <a:r>
              <a:rPr lang="cs-CZ" dirty="0" smtClean="0"/>
              <a:t>K tradičním lidovým výrobkům patřily lžíce ze dřeva.</a:t>
            </a:r>
          </a:p>
          <a:p>
            <a:r>
              <a:rPr lang="cs-CZ" dirty="0" smtClean="0"/>
              <a:t>Ve dveřích stál chlap jako hora.</a:t>
            </a:r>
          </a:p>
          <a:p>
            <a:r>
              <a:rPr lang="cs-CZ" dirty="0" smtClean="0"/>
              <a:t>K narozeninám jsem dostala řetízek ze zlata.</a:t>
            </a:r>
          </a:p>
          <a:p>
            <a:r>
              <a:rPr lang="cs-CZ" dirty="0" smtClean="0"/>
              <a:t>Dám si šípkový čaj pro zahřátí.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6317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Řešení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Zdravotní </a:t>
            </a:r>
            <a:r>
              <a:rPr lang="cs-CZ" dirty="0" smtClean="0"/>
              <a:t>procházka je součástí léčby.</a:t>
            </a:r>
          </a:p>
          <a:p>
            <a:r>
              <a:rPr lang="cs-CZ" dirty="0" smtClean="0"/>
              <a:t>K tradičním lidovým výrobkům patřily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dřevěné </a:t>
            </a:r>
            <a:r>
              <a:rPr lang="cs-CZ" dirty="0" smtClean="0"/>
              <a:t>lžíce.</a:t>
            </a:r>
          </a:p>
          <a:p>
            <a:r>
              <a:rPr lang="cs-CZ" dirty="0" smtClean="0"/>
              <a:t>Ve dveřích stál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urostlý</a:t>
            </a:r>
            <a:r>
              <a:rPr lang="cs-CZ" dirty="0" smtClean="0"/>
              <a:t> chlap.</a:t>
            </a:r>
          </a:p>
          <a:p>
            <a:r>
              <a:rPr lang="cs-CZ" dirty="0" smtClean="0"/>
              <a:t>K narozeninám jsem dostala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zlatý</a:t>
            </a:r>
            <a:r>
              <a:rPr lang="cs-CZ" dirty="0" smtClean="0"/>
              <a:t> řetízek.</a:t>
            </a:r>
          </a:p>
          <a:p>
            <a:r>
              <a:rPr lang="cs-CZ" dirty="0" smtClean="0"/>
              <a:t>Dám si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horký</a:t>
            </a:r>
            <a:r>
              <a:rPr lang="cs-CZ" dirty="0" smtClean="0"/>
              <a:t> šípkový čaj.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8538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Doplňte tabulku</a:t>
            </a:r>
            <a:endParaRPr lang="cs-CZ" sz="3600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251531066"/>
              </p:ext>
            </p:extLst>
          </p:nvPr>
        </p:nvGraphicFramePr>
        <p:xfrm>
          <a:off x="179512" y="2204864"/>
          <a:ext cx="8784975" cy="31203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8325"/>
                <a:gridCol w="2928325"/>
                <a:gridCol w="2928325"/>
              </a:tblGrid>
              <a:tr h="78008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přívlastek shodný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podstatné 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přívlastek neshodný</a:t>
                      </a:r>
                      <a:endParaRPr lang="cs-CZ" dirty="0"/>
                    </a:p>
                  </a:txBody>
                  <a:tcPr/>
                </a:tc>
              </a:tr>
              <a:tr h="78008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    srdce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8008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    ořechy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8008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    prsten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16134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Řešení</a:t>
            </a:r>
            <a:endParaRPr lang="cs-CZ" sz="3600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910738920"/>
              </p:ext>
            </p:extLst>
          </p:nvPr>
        </p:nvGraphicFramePr>
        <p:xfrm>
          <a:off x="179512" y="2060848"/>
          <a:ext cx="8784975" cy="270602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8325"/>
                <a:gridCol w="2928325"/>
                <a:gridCol w="2928325"/>
              </a:tblGrid>
              <a:tr h="132015">
                <a:tc>
                  <a:txBody>
                    <a:bodyPr/>
                    <a:lstStyle/>
                    <a:p>
                      <a:r>
                        <a:rPr lang="cs-CZ" dirty="0" smtClean="0"/>
                        <a:t>     přívlastek shodný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podstatné</a:t>
                      </a:r>
                      <a:r>
                        <a:rPr lang="cs-CZ" baseline="0" dirty="0" smtClean="0"/>
                        <a:t> 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přívlastek neshodný</a:t>
                      </a:r>
                      <a:endParaRPr lang="cs-CZ" dirty="0"/>
                    </a:p>
                  </a:txBody>
                  <a:tcPr/>
                </a:tc>
              </a:tr>
              <a:tr h="78008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zdobené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   srdce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</a:p>
                    <a:p>
                      <a:r>
                        <a:rPr lang="cs-CZ" dirty="0" smtClean="0"/>
                        <a:t>        z perníku</a:t>
                      </a:r>
                      <a:endParaRPr lang="cs-CZ" dirty="0"/>
                    </a:p>
                  </a:txBody>
                  <a:tcPr/>
                </a:tc>
              </a:tr>
              <a:tr h="78008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rozemleté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   ořechy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od babičky</a:t>
                      </a:r>
                      <a:endParaRPr lang="cs-CZ" dirty="0"/>
                    </a:p>
                  </a:txBody>
                  <a:tcPr/>
                </a:tc>
              </a:tr>
              <a:tr h="78008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nádherný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   prsten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ze stříbra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3549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Zvládnete nahradit rozvité přívlastky větou?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Toužil mít pokoj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patřící jen jemu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Zájezdu na hory se zúčastnili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všichni přihlášení </a:t>
            </a:r>
            <a:r>
              <a:rPr lang="cs-CZ" dirty="0" smtClean="0"/>
              <a:t>zájemci.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Nejznámější naše lázně </a:t>
            </a:r>
            <a:r>
              <a:rPr lang="cs-CZ" dirty="0" smtClean="0"/>
              <a:t>Karlovy Vary leží        v Západočeském kraji.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1769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Řešení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Toužil mít pokoj,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jenž bude patřit jen jemu.</a:t>
            </a:r>
          </a:p>
          <a:p>
            <a:endParaRPr lang="cs-CZ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cs-CZ" dirty="0" smtClean="0"/>
              <a:t>Zájezdu na hory se zúčastnili všichni zájemci,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kteří se přihlásili.</a:t>
            </a:r>
          </a:p>
          <a:p>
            <a:endParaRPr lang="cs-CZ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cs-CZ" dirty="0" smtClean="0"/>
              <a:t>Karlovy Vary,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které jsou naše neznámější lázně</a:t>
            </a:r>
            <a:r>
              <a:rPr lang="cs-CZ" dirty="0" smtClean="0"/>
              <a:t>, leží v Západočeském kraji.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0472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KRAUSOVÁ, Zdeňka a Renata TERŠOVÁ. Český jazyk pro 6. ročník základní školy </a:t>
            </a:r>
            <a:r>
              <a:rPr lang="cs-CZ" dirty="0" smtClean="0"/>
              <a:t>         a </a:t>
            </a:r>
            <a:r>
              <a:rPr lang="cs-CZ" dirty="0"/>
              <a:t>primu víceletého gymnázia. 1. vyd. Plzeň: Fraus, 2003, 136 s. ISBN </a:t>
            </a:r>
            <a:r>
              <a:rPr lang="cs-CZ" dirty="0" smtClean="0"/>
              <a:t>80-723-8206-3</a:t>
            </a:r>
          </a:p>
          <a:p>
            <a:r>
              <a:rPr lang="cs-CZ" dirty="0" smtClean="0"/>
              <a:t>Otevřená galerie MS Office</a:t>
            </a:r>
          </a:p>
          <a:p>
            <a:r>
              <a:rPr lang="cs-CZ" dirty="0" smtClean="0"/>
              <a:t>Vlastní zdroje</a:t>
            </a:r>
          </a:p>
          <a:p>
            <a:endParaRPr lang="cs-CZ" dirty="0"/>
          </a:p>
          <a:p>
            <a:r>
              <a:rPr lang="cs-CZ" sz="2400" dirty="0" smtClean="0"/>
              <a:t>Autorem materiálu a všech jeho částí, není-li uvedeno jinak, je Mgr. Kateřina Palečková.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38598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273</TotalTime>
  <Words>551</Words>
  <Application>Microsoft Office PowerPoint</Application>
  <PresentationFormat>Předvádění na obrazovce (4:3)</PresentationFormat>
  <Paragraphs>120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Medián</vt:lpstr>
      <vt:lpstr>Prezentace aplikace PowerPoint</vt:lpstr>
      <vt:lpstr>Anotace</vt:lpstr>
      <vt:lpstr>Přívlastek</vt:lpstr>
      <vt:lpstr>Přívlastek shodný a neshodný</vt:lpstr>
      <vt:lpstr>Přívlastek může být:</vt:lpstr>
      <vt:lpstr>Vyhledej všechny přívlastky. Urči jejich slovní druh.</vt:lpstr>
      <vt:lpstr>Řešení</vt:lpstr>
      <vt:lpstr>Změňte ve větách přívlastky neshodné na přívlastky shodné.</vt:lpstr>
      <vt:lpstr>Řešení</vt:lpstr>
      <vt:lpstr>Doplňte tabulku</vt:lpstr>
      <vt:lpstr>Řešení</vt:lpstr>
      <vt:lpstr>Zvládnete nahradit rozvité přívlastky větou?</vt:lpstr>
      <vt:lpstr>Řešení</vt:lpstr>
      <vt:lpstr>Použité zdroje</vt:lpstr>
    </vt:vector>
  </TitlesOfParts>
  <Company>Windows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</dc:creator>
  <cp:lastModifiedBy>root</cp:lastModifiedBy>
  <cp:revision>35</cp:revision>
  <dcterms:created xsi:type="dcterms:W3CDTF">2012-07-19T19:08:46Z</dcterms:created>
  <dcterms:modified xsi:type="dcterms:W3CDTF">2013-05-17T11:38:35Z</dcterms:modified>
</cp:coreProperties>
</file>