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5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EFB9-F173-4C48-84A7-CB492A6B216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993E-D324-44A4-8FC4-A63E57F2B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EFB9-F173-4C48-84A7-CB492A6B216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993E-D324-44A4-8FC4-A63E57F2B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0EFB9-F173-4C48-84A7-CB492A6B216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B993E-D324-44A4-8FC4-A63E57F2B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EFB9-F173-4C48-84A7-CB492A6B216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993E-D324-44A4-8FC4-A63E57F2B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EFB9-F173-4C48-84A7-CB492A6B216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993E-D324-44A4-8FC4-A63E57F2B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EFB9-F173-4C48-84A7-CB492A6B216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993E-D324-44A4-8FC4-A63E57F2B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EFB9-F173-4C48-84A7-CB492A6B216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993E-D324-44A4-8FC4-A63E57F2B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EFB9-F173-4C48-84A7-CB492A6B216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993E-D324-44A4-8FC4-A63E57F2B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EFB9-F173-4C48-84A7-CB492A6B216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993E-D324-44A4-8FC4-A63E57F2B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EFB9-F173-4C48-84A7-CB492A6B216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993E-D324-44A4-8FC4-A63E57F2B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C460EFB9-F173-4C48-84A7-CB492A6B216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CF1B993E-D324-44A4-8FC4-A63E57F2B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EFB9-F173-4C48-84A7-CB492A6B216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993E-D324-44A4-8FC4-A63E57F2B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C460EFB9-F173-4C48-84A7-CB492A6B216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CF1B993E-D324-44A4-8FC4-A63E57F2BA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692697"/>
            <a:ext cx="8640960" cy="2448272"/>
          </a:xfrm>
        </p:spPr>
        <p:txBody>
          <a:bodyPr>
            <a:normAutofit/>
          </a:bodyPr>
          <a:lstStyle/>
          <a:p>
            <a:r>
              <a:rPr lang="cs-CZ" smtClean="0"/>
              <a:t>Šablona 32 VY_32_INOVACE_01_22_OD </a:t>
            </a:r>
            <a:r>
              <a:rPr lang="cs-CZ" dirty="0" smtClean="0"/>
              <a:t>PRAVĚKU K BÍLÉ HOŘE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789040"/>
            <a:ext cx="6480720" cy="12007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40747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7448" y="188640"/>
            <a:ext cx="88569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Arial" pitchFamily="34" charset="0"/>
                <a:cs typeface="Arial" pitchFamily="34" charset="0"/>
              </a:rPr>
              <a:t>Anotace : </a:t>
            </a:r>
            <a:r>
              <a:rPr lang="pl-PL" sz="2400" dirty="0" smtClean="0">
                <a:latin typeface="Arial" pitchFamily="34" charset="0"/>
                <a:cs typeface="Arial" pitchFamily="34" charset="0"/>
              </a:rPr>
              <a:t>Prezentace, ktera může sloužit jako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výkladové učivo nebo opakování učiva ze čtvrtého ročníku.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Autor: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Mgr. Milan Knápek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Jazyk: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Čeština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Očekávaný výstup: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opakuje a prohlubuje si učivo o nejstarším období našich dějin.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Speciální vzdělávací potřeby: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přistup k internetu, interaktivní tabule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Klíčová slova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pravěk, doba kamenná, bronzová, železná, Přemyslovci,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Lucemburkové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Habsburkové na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českém trůně.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Druh učebního materiálu: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Prezentace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Druh interaktivity: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Aktivita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Cílová skupina: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Žák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Stupeň a typ vzdělávání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základní vzdělávání – první stupeň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Typická věková skupina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9 - 11 let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706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85545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České země v pravěku</a:t>
            </a:r>
          </a:p>
          <a:p>
            <a:r>
              <a:rPr lang="cs-CZ" sz="2400" dirty="0" smtClean="0"/>
              <a:t>- doba kamenná</a:t>
            </a:r>
          </a:p>
          <a:p>
            <a:r>
              <a:rPr lang="cs-CZ" sz="2400" dirty="0" smtClean="0"/>
              <a:t>- doba bronzová</a:t>
            </a:r>
          </a:p>
          <a:p>
            <a:r>
              <a:rPr lang="cs-CZ" sz="2400" dirty="0" smtClean="0"/>
              <a:t>- doba železná</a:t>
            </a:r>
          </a:p>
          <a:p>
            <a:r>
              <a:rPr lang="cs-CZ" sz="2400" dirty="0" smtClean="0"/>
              <a:t>Postupně se měnily přírodní podmínky, nastalo teplejší podnebí. Lidé začali obdělávat půdu, lov a sběr vystřídalo zemědělství a chov dobytka.</a:t>
            </a:r>
          </a:p>
          <a:p>
            <a:endParaRPr lang="cs-CZ" sz="2400" dirty="0"/>
          </a:p>
          <a:p>
            <a:r>
              <a:rPr lang="cs-CZ" sz="2400" dirty="0" smtClean="0"/>
              <a:t>Na našem území se vystřídalo v průběhu let mnoho kmenů.</a:t>
            </a:r>
          </a:p>
          <a:p>
            <a:pPr marL="342900" indent="-342900">
              <a:buFontTx/>
              <a:buChar char="-"/>
            </a:pPr>
            <a:r>
              <a:rPr lang="cs-CZ" sz="2400" b="1" dirty="0" smtClean="0"/>
              <a:t>Keltové </a:t>
            </a:r>
            <a:r>
              <a:rPr lang="cs-CZ" sz="2400" dirty="0" smtClean="0"/>
              <a:t>– zruční řemeslníci a stavitelé.</a:t>
            </a:r>
          </a:p>
          <a:p>
            <a:endParaRPr lang="cs-CZ" sz="2400" dirty="0" smtClean="0"/>
          </a:p>
          <a:p>
            <a:pPr marL="342900" indent="-342900">
              <a:buFontTx/>
              <a:buChar char="-"/>
            </a:pPr>
            <a:r>
              <a:rPr lang="cs-CZ" sz="2400" b="1" dirty="0" smtClean="0"/>
              <a:t>Germáni </a:t>
            </a:r>
          </a:p>
          <a:p>
            <a:endParaRPr lang="cs-CZ" sz="2400" dirty="0" smtClean="0"/>
          </a:p>
          <a:p>
            <a:pPr marL="342900" indent="-342900">
              <a:buFontTx/>
              <a:buChar char="-"/>
            </a:pPr>
            <a:r>
              <a:rPr lang="cs-CZ" sz="2400" b="1" dirty="0" smtClean="0"/>
              <a:t>Slované</a:t>
            </a:r>
            <a:r>
              <a:rPr lang="cs-CZ" sz="2400" dirty="0" smtClean="0"/>
              <a:t> – přišli asi v 5. století, usazovali se podél řek, živili se pastevectvím, žili v malých osadách.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9750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85689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Velkomoravská říše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9</a:t>
            </a:r>
            <a:r>
              <a:rPr lang="cs-CZ" sz="2400" dirty="0"/>
              <a:t>. Vznikla v průběhu  </a:t>
            </a:r>
            <a:r>
              <a:rPr lang="cs-CZ" sz="2400" dirty="0" smtClean="0"/>
              <a:t>století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Zasahovala Moravu a část Slovenska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Bylo zde šířeno křesťanství kněžími z Německa, </a:t>
            </a:r>
            <a:r>
              <a:rPr lang="cs-CZ" sz="2400" dirty="0"/>
              <a:t>S</a:t>
            </a:r>
            <a:r>
              <a:rPr lang="cs-CZ" sz="2400" dirty="0" smtClean="0"/>
              <a:t>lované jim však nerozuměli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Rastislav povolal dva bratry ze Soluně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Konstantin (Cyril) a Metoděj ovládali staroslověnštinu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Přinesli i písmo (Hlaholici)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Slované se stali kulturním národem v rámci Evropy</a:t>
            </a:r>
          </a:p>
        </p:txBody>
      </p:sp>
    </p:spTree>
    <p:extLst>
      <p:ext uri="{BB962C8B-B14F-4D97-AF65-F5344CB8AC3E}">
        <p14:creationId xmlns:p14="http://schemas.microsoft.com/office/powerpoint/2010/main" xmlns="" val="359039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84249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Vznik českého státu, první Přemyslovci</a:t>
            </a:r>
            <a:endParaRPr lang="cs-CZ" sz="2400" b="1" dirty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Začal vznikat po rozpadu Velkomoravské říše na počátku 10.století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Území dnešních Čech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Kníže </a:t>
            </a:r>
            <a:r>
              <a:rPr lang="cs-CZ" sz="2400" b="1" dirty="0" smtClean="0"/>
              <a:t>Bořivoj </a:t>
            </a:r>
            <a:r>
              <a:rPr lang="cs-CZ" sz="2400" dirty="0" smtClean="0"/>
              <a:t>– první Přemyslovec o němž jsou dochovány písemné zprávy</a:t>
            </a:r>
          </a:p>
          <a:p>
            <a:pPr marL="342900" indent="-342900">
              <a:buFontTx/>
              <a:buChar char="-"/>
            </a:pPr>
            <a:r>
              <a:rPr lang="cs-CZ" sz="2400" b="1" dirty="0" smtClean="0"/>
              <a:t>Václav </a:t>
            </a:r>
            <a:r>
              <a:rPr lang="cs-CZ" sz="2400" dirty="0" smtClean="0"/>
              <a:t>– Bořivojův vnuk, později prohlášen za svatého, patron české země</a:t>
            </a:r>
          </a:p>
          <a:p>
            <a:pPr marL="342900" indent="-342900">
              <a:buFontTx/>
              <a:buChar char="-"/>
            </a:pPr>
            <a:r>
              <a:rPr lang="cs-CZ" sz="2400" b="1" dirty="0" smtClean="0"/>
              <a:t>Boleslav</a:t>
            </a:r>
            <a:r>
              <a:rPr lang="cs-CZ" sz="2400" dirty="0" smtClean="0"/>
              <a:t> – zavraždil svého bratra Václava</a:t>
            </a:r>
          </a:p>
          <a:p>
            <a:endParaRPr lang="cs-CZ" sz="2400" dirty="0"/>
          </a:p>
          <a:p>
            <a:r>
              <a:rPr lang="cs-CZ" sz="2400" dirty="0" smtClean="0"/>
              <a:t>Bydlelo se v jednoduchých dřevěných domech, v malých vesnicích, opevněné stavby na vyvýšených místech – hrady – pro šlechtu.</a:t>
            </a:r>
          </a:p>
          <a:p>
            <a:endParaRPr lang="cs-CZ" sz="2400" dirty="0"/>
          </a:p>
          <a:p>
            <a:r>
              <a:rPr lang="cs-CZ" sz="2400" dirty="0" smtClean="0"/>
              <a:t>Církevní stavby byly z kamene v </a:t>
            </a:r>
            <a:r>
              <a:rPr lang="cs-CZ" sz="2400" b="1" dirty="0" smtClean="0"/>
              <a:t>románském slohu </a:t>
            </a:r>
            <a:r>
              <a:rPr lang="cs-CZ" sz="2400" dirty="0" smtClean="0"/>
              <a:t>(tlusté kamenné zdi, úzká okna, kruhovité stavby).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27906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84249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Rozkvět Českého království 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Nastal ve 13. století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Přemyslovci se stali uznávanými panovníky ve střední Evropě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Došlo k povýšení knížat na krále – dědičný titul</a:t>
            </a:r>
          </a:p>
          <a:p>
            <a:pPr marL="342900" indent="-342900">
              <a:buFontTx/>
              <a:buChar char="-"/>
            </a:pPr>
            <a:r>
              <a:rPr lang="cs-CZ" sz="2400" b="1" dirty="0" smtClean="0"/>
              <a:t>Přemysl Otakar II. </a:t>
            </a:r>
            <a:r>
              <a:rPr lang="cs-CZ" sz="2400" dirty="0" smtClean="0"/>
              <a:t>– král železný a zlatý, podmanil si panovníky v Evropě</a:t>
            </a:r>
          </a:p>
          <a:p>
            <a:pPr marL="342900" indent="-342900">
              <a:buFontTx/>
              <a:buChar char="-"/>
            </a:pPr>
            <a:r>
              <a:rPr lang="cs-CZ" sz="2400" b="1" dirty="0" smtClean="0"/>
              <a:t>Václav III. </a:t>
            </a:r>
            <a:r>
              <a:rPr lang="cs-CZ" sz="2400" dirty="0" smtClean="0"/>
              <a:t>– poslední Přemyslovec, zavražděn v Olomouci. Jeho smrtí vymřeli Přemyslovci po meči – neměli mužského potomka, česká šlechta se musela poohlédnout po panovníkovi z jiného rodu.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544558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82089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Vláda Lucemburků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Vlády se ujal </a:t>
            </a:r>
            <a:r>
              <a:rPr lang="cs-CZ" sz="2400" b="1" dirty="0" smtClean="0"/>
              <a:t>Jan Lucemburský,</a:t>
            </a:r>
            <a:r>
              <a:rPr lang="cs-CZ" sz="2400" dirty="0" smtClean="0"/>
              <a:t> válečník, vláda ho moc nezajímala, vedl nákladný život středověkého rytíře</a:t>
            </a:r>
          </a:p>
          <a:p>
            <a:pPr marL="342900" indent="-342900">
              <a:buFontTx/>
              <a:buChar char="-"/>
            </a:pPr>
            <a:r>
              <a:rPr lang="cs-CZ" sz="2400" b="1" dirty="0" smtClean="0"/>
              <a:t>Karel IV.</a:t>
            </a:r>
            <a:r>
              <a:rPr lang="cs-CZ" sz="2400" dirty="0" smtClean="0"/>
              <a:t>, skvělý diplomat, zvelebil a rozšířil České království, z Prahy udělal evropskou metropoli, napsal několik knih, navrhoval stavby, založil univerzitu …</a:t>
            </a:r>
          </a:p>
          <a:p>
            <a:pPr marL="342900" indent="-342900">
              <a:buFontTx/>
              <a:buChar char="-"/>
            </a:pPr>
            <a:r>
              <a:rPr lang="cs-CZ" sz="2400" b="1" dirty="0" smtClean="0"/>
              <a:t>Václav IV., </a:t>
            </a:r>
            <a:r>
              <a:rPr lang="cs-CZ" sz="2400" dirty="0" smtClean="0"/>
              <a:t>jeho syn, o vládu se moc nezajímal, království i Praha pomalu upadaly, v zemi se množí nepokoje.</a:t>
            </a:r>
          </a:p>
          <a:p>
            <a:pPr marL="342900" indent="-342900">
              <a:buFontTx/>
              <a:buChar char="-"/>
            </a:pPr>
            <a:r>
              <a:rPr lang="cs-CZ" sz="2400" b="1" dirty="0" smtClean="0"/>
              <a:t>Zikmund</a:t>
            </a:r>
            <a:r>
              <a:rPr lang="cs-CZ" sz="2400" dirty="0" smtClean="0"/>
              <a:t>, Václavův bratr, usiloval po jeho smrti o český trůn, podařilo se mu ho získat až po dlouhých letech husitských válek na sklonku svého života.</a:t>
            </a:r>
            <a:endParaRPr lang="cs-CZ" sz="24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3037406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48680"/>
            <a:ext cx="82089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Husitské války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Rozpory v katolické církvi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Nespokojenost obyvatel z útlaku 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Kázání </a:t>
            </a:r>
            <a:r>
              <a:rPr lang="cs-CZ" sz="2400" b="1" dirty="0" smtClean="0"/>
              <a:t>Jana Husa </a:t>
            </a:r>
            <a:endParaRPr lang="cs-CZ" sz="2400" dirty="0" smtClean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Upálení Husa v Kostnici 6. července 1415 (státní svátek)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Proti Čechám vyrazily křižácké výpravy, Čechy se nechtěly podvolit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V čele husitských vojsk stál </a:t>
            </a:r>
            <a:r>
              <a:rPr lang="cs-CZ" sz="2400" b="1" dirty="0" smtClean="0"/>
              <a:t>Jan Žižka z Trocnova </a:t>
            </a:r>
            <a:endParaRPr lang="cs-CZ" sz="2400" dirty="0" smtClean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Po jeho smrti další boje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Husitské války skončily </a:t>
            </a:r>
            <a:r>
              <a:rPr lang="cs-CZ" sz="2400" b="1" dirty="0" smtClean="0"/>
              <a:t>bitvou u Lipan 1434 </a:t>
            </a:r>
            <a:endParaRPr lang="cs-CZ" sz="2400" dirty="0" smtClean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Země zničená dlouhými boji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Vlády se ujímá </a:t>
            </a:r>
            <a:r>
              <a:rPr lang="cs-CZ" sz="2400" b="1" dirty="0" smtClean="0"/>
              <a:t>Jiří z Poděbrad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Nový stavební sloh – </a:t>
            </a:r>
            <a:r>
              <a:rPr lang="cs-CZ" sz="2400" b="1" dirty="0" smtClean="0"/>
              <a:t>Gotika</a:t>
            </a:r>
            <a:r>
              <a:rPr lang="cs-CZ" sz="2400" dirty="0" smtClean="0"/>
              <a:t> – vysoké stavby, hodně věží a věžiček, sloupy, okna s lomeným obloukem, </a:t>
            </a:r>
            <a:r>
              <a:rPr lang="cs-CZ" sz="2400" dirty="0" smtClean="0"/>
              <a:t>vitráže </a:t>
            </a:r>
            <a:r>
              <a:rPr lang="cs-CZ" sz="2400" dirty="0" smtClean="0"/>
              <a:t>v oknech.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350172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7632" y="332656"/>
            <a:ext cx="84249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Nástup Habsburků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Nastoupili na </a:t>
            </a:r>
            <a:r>
              <a:rPr lang="cs-CZ" sz="2400" dirty="0"/>
              <a:t>Č</a:t>
            </a:r>
            <a:r>
              <a:rPr lang="cs-CZ" sz="2400" dirty="0" smtClean="0"/>
              <a:t>eský trůn roku 1526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Naše země se staly součástí středoevropské říše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Postavení lidí se zhoršovalo</a:t>
            </a:r>
          </a:p>
          <a:p>
            <a:pPr marL="342900" indent="-342900">
              <a:buFontTx/>
              <a:buChar char="-"/>
            </a:pPr>
            <a:r>
              <a:rPr lang="cs-CZ" sz="2400" b="1" dirty="0" smtClean="0"/>
              <a:t>Rudolf II.</a:t>
            </a:r>
            <a:r>
              <a:rPr lang="cs-CZ" sz="2400" dirty="0" smtClean="0"/>
              <a:t> – za jeho vlády došlo opět ke zvelebování Prahy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Bylo zde mnoho učenců, ale i šarlatánů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Končí období gotiky a nastupuje </a:t>
            </a:r>
            <a:r>
              <a:rPr lang="cs-CZ" sz="2400" b="1" dirty="0" smtClean="0"/>
              <a:t>Renesance  </a:t>
            </a:r>
            <a:r>
              <a:rPr lang="cs-CZ" sz="2400" dirty="0" smtClean="0"/>
              <a:t> 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Panstvo přestalo obydlovat hrady a stěhovalo se do příjemnějších zámků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Byl vynalezen </a:t>
            </a:r>
            <a:r>
              <a:rPr lang="cs-CZ" sz="2400" b="1" dirty="0" smtClean="0"/>
              <a:t>knihtisk</a:t>
            </a:r>
            <a:r>
              <a:rPr lang="cs-CZ" sz="2400" dirty="0" smtClean="0"/>
              <a:t> – což dopomohlo k rozvoji vzdělanosti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V Evropě opět docházelo opět k nepokojům, tentokrát k náboženským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Začala třicetiletá válka 1618 – 1648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Její součástí byla i </a:t>
            </a:r>
            <a:r>
              <a:rPr lang="cs-CZ" sz="2400" b="1" dirty="0" smtClean="0"/>
              <a:t>bitva na Bílé hoře 1620</a:t>
            </a:r>
            <a:r>
              <a:rPr lang="cs-CZ" sz="2400" dirty="0" smtClean="0"/>
              <a:t> 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749551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08624" y="1769408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Zdroje :</a:t>
            </a:r>
            <a:r>
              <a:rPr lang="cs-CZ" sz="2400" dirty="0" smtClean="0"/>
              <a:t>  </a:t>
            </a:r>
          </a:p>
          <a:p>
            <a:r>
              <a:rPr lang="cs-CZ" sz="2400" dirty="0" smtClean="0"/>
              <a:t>Doc. </a:t>
            </a:r>
            <a:r>
              <a:rPr lang="cs-CZ" sz="2400" dirty="0" err="1" smtClean="0"/>
              <a:t>PHDr.</a:t>
            </a:r>
            <a:r>
              <a:rPr lang="cs-CZ" sz="2400" dirty="0" smtClean="0"/>
              <a:t> </a:t>
            </a:r>
            <a:r>
              <a:rPr lang="cs-CZ" sz="2400" dirty="0"/>
              <a:t>FRANTIŠEK Č</a:t>
            </a:r>
            <a:r>
              <a:rPr lang="cs-CZ" sz="2400" dirty="0" smtClean="0"/>
              <a:t>APKA</a:t>
            </a:r>
            <a:r>
              <a:rPr lang="cs-CZ" sz="2400" dirty="0"/>
              <a:t>, </a:t>
            </a:r>
            <a:r>
              <a:rPr lang="cs-CZ" sz="2400" dirty="0" smtClean="0"/>
              <a:t>CSc. </a:t>
            </a:r>
            <a:r>
              <a:rPr lang="cs-CZ" sz="2400" i="1" dirty="0" smtClean="0"/>
              <a:t>Vlastivěda </a:t>
            </a:r>
            <a:r>
              <a:rPr lang="cs-CZ" sz="2400" i="1" dirty="0"/>
              <a:t>5</a:t>
            </a:r>
            <a:r>
              <a:rPr lang="cs-CZ" sz="2400" dirty="0"/>
              <a:t>: </a:t>
            </a:r>
            <a:r>
              <a:rPr lang="cs-CZ" sz="2400" i="1" dirty="0"/>
              <a:t>Významné události nových </a:t>
            </a:r>
            <a:r>
              <a:rPr lang="cs-CZ" sz="2400" i="1" dirty="0" smtClean="0"/>
              <a:t>českých dějin</a:t>
            </a:r>
            <a:r>
              <a:rPr lang="cs-CZ" sz="2400" dirty="0"/>
              <a:t>. 2005.</a:t>
            </a:r>
          </a:p>
          <a:p>
            <a:r>
              <a:rPr lang="cs-CZ" sz="2400" dirty="0"/>
              <a:t>Brno: Nová škola, 2005. ISBN 80-7289-070-0.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292764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YamatoPainting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Yamato Painting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100000"/>
              </a:schemeClr>
            </a:gs>
            <a:gs pos="100000">
              <a:schemeClr val="phClr">
                <a:tint val="100000"/>
                <a:shade val="2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  <a:tile tx="0" ty="0" sx="35000" sy="35000" flip="none" algn="tl"/>
        </a:blipFill>
      </a:fillStyleLst>
      <a:lnStyleLst>
        <a:ln w="9525" cap="flat" cmpd="sng" algn="ctr">
          <a:solidFill>
            <a:schemeClr val="phClr">
              <a:alpha val="60000"/>
            </a:schemeClr>
          </a:solidFill>
          <a:prstDash val="solid"/>
        </a:ln>
        <a:ln w="19525" cap="flat" cmpd="sng" algn="ctr">
          <a:solidFill>
            <a:schemeClr val="phClr">
              <a:alpha val="90000"/>
            </a:schemeClr>
          </a:solidFill>
          <a:prstDash val="solid"/>
        </a:ln>
        <a:ln w="38100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prst="angle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glow rad="51600">
              <a:schemeClr val="phClr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3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TC010219417[[fn=Motiv japonského obrazu]]</Template>
  <TotalTime>374</TotalTime>
  <Words>715</Words>
  <Application>Microsoft Office PowerPoint</Application>
  <PresentationFormat>Předvádění na obrazovce (4:3)</PresentationFormat>
  <Paragraphs>80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YamatoPainting</vt:lpstr>
      <vt:lpstr>Šablona 32 VY_32_INOVACE_01_22_OD PRAVĚKU K BÍLÉ HOŘE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VY_32_INOVACE_01_22_OD PRAVĚKU K BÍLÉ HOŘE</dc:title>
  <dc:creator>Milan</dc:creator>
  <cp:lastModifiedBy>Dum</cp:lastModifiedBy>
  <cp:revision>18</cp:revision>
  <dcterms:created xsi:type="dcterms:W3CDTF">2011-12-27T14:17:04Z</dcterms:created>
  <dcterms:modified xsi:type="dcterms:W3CDTF">2012-03-15T09:24:04Z</dcterms:modified>
</cp:coreProperties>
</file>