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65" r:id="rId3"/>
    <p:sldId id="259" r:id="rId4"/>
    <p:sldId id="260" r:id="rId5"/>
    <p:sldId id="261" r:id="rId6"/>
    <p:sldId id="263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30" y="15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EAB0777-4C60-462E-A92C-CDAFD498799C}" type="datetimeFigureOut">
              <a:rPr lang="en-US" smtClean="0"/>
              <a:t>5/17/2013</a:t>
            </a:fld>
            <a:endParaRPr lang="en-US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59DE6EB8-52AB-45EA-A660-3E1EBFA72987}" type="slidenum">
              <a:rPr lang="en-US" smtClean="0"/>
              <a:t>‹#›</a:t>
            </a:fld>
            <a:endParaRPr lang="en-US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6304" b="6725"/>
          <a:stretch/>
        </p:blipFill>
        <p:spPr bwMode="auto">
          <a:xfrm>
            <a:off x="1835696" y="332656"/>
            <a:ext cx="5472608" cy="12543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79466726"/>
              </p:ext>
            </p:extLst>
          </p:nvPr>
        </p:nvGraphicFramePr>
        <p:xfrm>
          <a:off x="1151620" y="4508634"/>
          <a:ext cx="6840760" cy="2232735"/>
        </p:xfrm>
        <a:graphic>
          <a:graphicData uri="http://schemas.openxmlformats.org/drawingml/2006/table">
            <a:tbl>
              <a:tblPr firstRow="1" bandRow="1">
                <a:tableStyleId>{0E3FDE45-AF77-4B5C-9715-49D594BDF05E}</a:tableStyleId>
              </a:tblPr>
              <a:tblGrid>
                <a:gridCol w="6840760"/>
              </a:tblGrid>
              <a:tr h="441469"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Základní škola a Mateřská škola generála Pattona Dýšina,    příspěvková organizace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AUTOR:      Mgr. Jitka Křížková, MBA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r>
                        <a:rPr lang="cs-CZ" smtClean="0"/>
                        <a:t>:      VY_32_INOVACE_1C_01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408965">
                <a:tc>
                  <a:txBody>
                    <a:bodyPr/>
                    <a:lstStyle/>
                    <a:p>
                      <a:r>
                        <a:rPr lang="cs-CZ" dirty="0" smtClean="0"/>
                        <a:t>TÉMA:       SLAVNÍ  MATEMATIKOVÉ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  <a:tr h="221257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  </a:t>
                      </a:r>
                      <a:r>
                        <a:rPr lang="cs-CZ" i="1" dirty="0" smtClean="0"/>
                        <a:t>CZ.</a:t>
                      </a:r>
                      <a:r>
                        <a:rPr lang="cs-CZ" i="1" baseline="0" dirty="0" smtClean="0"/>
                        <a:t> 1. 07/ 1. 4. 00/ 21. 1843</a:t>
                      </a:r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pic>
        <p:nvPicPr>
          <p:cNvPr id="2" name="Picture 4" descr="C:\Users\jitka\Desktop\DSC_0935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586971"/>
            <a:ext cx="4626171" cy="29171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9807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7200" dirty="0" smtClean="0"/>
              <a:t>Anotace</a:t>
            </a:r>
            <a:endParaRPr lang="cs-CZ" sz="7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cs-CZ" dirty="0"/>
              <a:t>Prezentace seznamuje žáky druhého stupně základní </a:t>
            </a:r>
            <a:r>
              <a:rPr lang="cs-CZ" dirty="0" smtClean="0"/>
              <a:t>školy, studenty středních škol a jejich učitele </a:t>
            </a:r>
            <a:r>
              <a:rPr lang="cs-CZ" dirty="0"/>
              <a:t>se životopisnými údaji o matematikovi. </a:t>
            </a:r>
            <a:r>
              <a:rPr lang="cs-CZ" dirty="0" smtClean="0"/>
              <a:t>Informuje o </a:t>
            </a:r>
            <a:r>
              <a:rPr lang="cs-CZ" dirty="0"/>
              <a:t>jeho </a:t>
            </a:r>
            <a:r>
              <a:rPr lang="cs-CZ" dirty="0" smtClean="0"/>
              <a:t>přínosu </a:t>
            </a:r>
            <a:r>
              <a:rPr lang="cs-CZ" dirty="0"/>
              <a:t>pro </a:t>
            </a:r>
            <a:r>
              <a:rPr lang="cs-CZ" dirty="0" smtClean="0"/>
              <a:t>matematiku, připomíná poučky, které souvisí s jeho zkoumáním a odkazuje na školskou matematiku.</a:t>
            </a: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r>
              <a:rPr lang="cs-CZ" i="1" dirty="0"/>
              <a:t>Autorem materiálu a všech jeho </a:t>
            </a:r>
            <a:r>
              <a:rPr lang="cs-CZ" i="1" dirty="0" smtClean="0"/>
              <a:t>částí, </a:t>
            </a:r>
            <a:r>
              <a:rPr lang="cs-CZ" i="1" dirty="0"/>
              <a:t>není-li uvedeno jinak, </a:t>
            </a:r>
            <a:r>
              <a:rPr lang="cs-CZ" i="1" dirty="0" smtClean="0"/>
              <a:t>je Mgr. Jitka Křížková, MBA.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4841442"/>
      </p:ext>
    </p:extLst>
  </p:cSld>
  <p:clrMapOvr>
    <a:masterClrMapping/>
  </p:clrMapOvr>
  <p:transition spd="slow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Niels </a:t>
            </a:r>
            <a:r>
              <a:rPr lang="cs-CZ" b="1" dirty="0"/>
              <a:t>Henrik </a:t>
            </a:r>
            <a:r>
              <a:rPr lang="cs-CZ" b="1" dirty="0" smtClean="0"/>
              <a:t>Abel</a:t>
            </a:r>
            <a:br>
              <a:rPr lang="cs-CZ" b="1" dirty="0" smtClean="0"/>
            </a:br>
            <a:r>
              <a:rPr lang="cs-CZ" sz="1800" b="1" dirty="0"/>
              <a:t>1802 - 1829</a:t>
            </a:r>
            <a:r>
              <a:rPr lang="cs-CZ" b="1" dirty="0" smtClean="0"/>
              <a:t/>
            </a:r>
            <a:br>
              <a:rPr lang="cs-CZ" b="1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-7137" y="2996952"/>
            <a:ext cx="8229600" cy="4389120"/>
          </a:xfrm>
        </p:spPr>
        <p:txBody>
          <a:bodyPr/>
          <a:lstStyle/>
          <a:p>
            <a:r>
              <a:rPr lang="cs-CZ" dirty="0"/>
              <a:t>B</a:t>
            </a:r>
            <a:r>
              <a:rPr lang="cs-CZ" dirty="0" smtClean="0"/>
              <a:t>yl </a:t>
            </a:r>
            <a:r>
              <a:rPr lang="cs-CZ" dirty="0"/>
              <a:t>norský matematik, který významně ovlivnil funkcionální analýzu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roce 2002 po něm byla </a:t>
            </a:r>
            <a:r>
              <a:rPr lang="cs-CZ" dirty="0"/>
              <a:t>pojmenována Abelova </a:t>
            </a:r>
            <a:r>
              <a:rPr lang="cs-CZ" dirty="0" smtClean="0"/>
              <a:t>cena.</a:t>
            </a:r>
            <a:endParaRPr lang="cs-CZ" dirty="0"/>
          </a:p>
        </p:txBody>
      </p:sp>
      <p:pic>
        <p:nvPicPr>
          <p:cNvPr id="1026" name="Picture 2" descr="http://media-3.web.britannica.com/eb-media/42/28742-004-EB928CC2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4200" y="908720"/>
            <a:ext cx="172627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04534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Život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V roce 1815 začal Abel studovat katedrální </a:t>
            </a:r>
            <a:r>
              <a:rPr lang="cs-CZ" dirty="0" smtClean="0"/>
              <a:t>školu            </a:t>
            </a:r>
            <a:r>
              <a:rPr lang="cs-CZ" dirty="0"/>
              <a:t>v Oslu. V roce 1818 upozornil na svůj talent brilantním řešením problémů, které předložil matematik Bernt Holmboe. Ten si všiml jeho velkého nadání a od té doby </a:t>
            </a:r>
            <a:r>
              <a:rPr lang="cs-CZ" dirty="0" smtClean="0"/>
              <a:t>ho začal vyučovat.</a:t>
            </a:r>
          </a:p>
          <a:p>
            <a:r>
              <a:rPr lang="cs-CZ" dirty="0" smtClean="0"/>
              <a:t>V roce 1821 nastoupil </a:t>
            </a:r>
            <a:r>
              <a:rPr lang="cs-CZ" dirty="0"/>
              <a:t>na univerzitu v </a:t>
            </a:r>
            <a:r>
              <a:rPr lang="cs-CZ" dirty="0" smtClean="0"/>
              <a:t>Oslu, kterou o rok později dokončil.</a:t>
            </a:r>
          </a:p>
          <a:p>
            <a:r>
              <a:rPr lang="cs-CZ" dirty="0" smtClean="0"/>
              <a:t>V polovině roku 1823 odjel do Kodaně, kde potkal Ferdinanda Degena a jiné </a:t>
            </a:r>
            <a:r>
              <a:rPr lang="cs-CZ" dirty="0"/>
              <a:t>významné </a:t>
            </a:r>
            <a:r>
              <a:rPr lang="cs-CZ" dirty="0" smtClean="0"/>
              <a:t>matematiky, což </a:t>
            </a:r>
            <a:r>
              <a:rPr lang="cs-CZ" dirty="0"/>
              <a:t>výrazně pomohlo v rozvoji jeho práce.</a:t>
            </a:r>
          </a:p>
        </p:txBody>
      </p:sp>
    </p:spTree>
    <p:extLst>
      <p:ext uri="{BB962C8B-B14F-4D97-AF65-F5344CB8AC3E}">
        <p14:creationId xmlns:p14="http://schemas.microsoft.com/office/powerpoint/2010/main" val="27718619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9675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/>
              <a:t>Matematická práce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 </a:t>
            </a:r>
            <a:r>
              <a:rPr lang="cs-CZ" dirty="0"/>
              <a:t>návratu z Dánska vydal svou první významnější </a:t>
            </a:r>
            <a:r>
              <a:rPr lang="cs-CZ" dirty="0" smtClean="0"/>
              <a:t>práci - </a:t>
            </a:r>
            <a:r>
              <a:rPr lang="cs-CZ" dirty="0"/>
              <a:t>Rozprava o rovnicích, v které je dokázána nemožnost </a:t>
            </a:r>
            <a:r>
              <a:rPr lang="cs-CZ" dirty="0" smtClean="0"/>
              <a:t>obecného </a:t>
            </a:r>
            <a:r>
              <a:rPr lang="cs-CZ" dirty="0"/>
              <a:t>řešení rovnic pátého </a:t>
            </a:r>
            <a:r>
              <a:rPr lang="cs-CZ" dirty="0" smtClean="0"/>
              <a:t>stupně.</a:t>
            </a:r>
          </a:p>
          <a:p>
            <a:pPr marL="0" indent="0">
              <a:buNone/>
            </a:pPr>
            <a:endParaRPr lang="cs-CZ" dirty="0" smtClean="0"/>
          </a:p>
          <a:p>
            <a:r>
              <a:rPr lang="cs-CZ" dirty="0"/>
              <a:t>Přispěl k upřesnění teorie konvergence řad, obšírně zpracoval základy teorie eliptických funkcí.</a:t>
            </a:r>
          </a:p>
        </p:txBody>
      </p:sp>
    </p:spTree>
    <p:extLst>
      <p:ext uri="{BB962C8B-B14F-4D97-AF65-F5344CB8AC3E}">
        <p14:creationId xmlns:p14="http://schemas.microsoft.com/office/powerpoint/2010/main" val="424974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Abelova cena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b="1" dirty="0"/>
              <a:t>Abelova cena</a:t>
            </a:r>
            <a:r>
              <a:rPr lang="cs-CZ" dirty="0"/>
              <a:t> je ocenění udělované každoročně norským králem vynikajícím matematikům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/>
              <a:t>Cena byla zavedena v roce 2002 při příležitosti dvoustého narození </a:t>
            </a:r>
            <a:r>
              <a:rPr lang="cs-CZ" dirty="0" smtClean="0"/>
              <a:t>Nielse </a:t>
            </a:r>
            <a:r>
              <a:rPr lang="cs-CZ" dirty="0"/>
              <a:t>Henrika </a:t>
            </a:r>
            <a:r>
              <a:rPr lang="cs-CZ" dirty="0" smtClean="0"/>
              <a:t>Abela.</a:t>
            </a:r>
          </a:p>
          <a:p>
            <a:endParaRPr lang="cs-CZ" dirty="0" smtClean="0"/>
          </a:p>
          <a:p>
            <a:r>
              <a:rPr lang="cs-CZ" dirty="0"/>
              <a:t>O nositeli ceny každoročně rozhoduje komise pěti matematiků na norské akademii věd. </a:t>
            </a:r>
            <a:r>
              <a:rPr lang="cs-CZ" dirty="0" smtClean="0"/>
              <a:t>Nositel </a:t>
            </a:r>
            <a:r>
              <a:rPr lang="cs-CZ" dirty="0"/>
              <a:t>ceny obdrží </a:t>
            </a:r>
            <a:r>
              <a:rPr lang="cs-CZ" dirty="0" smtClean="0"/>
              <a:t>odměnu </a:t>
            </a:r>
            <a:r>
              <a:rPr lang="cs-CZ" dirty="0"/>
              <a:t>ve výši 6 milionů norských korun (téměř 19 milionů českých korun).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pic>
        <p:nvPicPr>
          <p:cNvPr id="1026" name="Picture 2" descr="http://sidk.info/blog/sites/default/files/abel_prize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98357" y="1196752"/>
            <a:ext cx="3888432" cy="47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5670554" y="5737230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/>
              <a:t>l</a:t>
            </a:r>
            <a:r>
              <a:rPr lang="cs-CZ" i="1" dirty="0" smtClean="0"/>
              <a:t>ogo Abelovy ceny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42383769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solidFill>
                  <a:srgbClr val="04617B"/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/>
              <a:t>Obrázky z otevřené galerie Microsoft Office.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r>
              <a:rPr lang="cs-CZ" dirty="0"/>
              <a:t>BEČVÁŘ, J. a  FUCHS, E. </a:t>
            </a:r>
            <a:r>
              <a:rPr lang="cs-CZ" i="1" dirty="0"/>
              <a:t>Historie matematiky I: Seminář pro vyučující</a:t>
            </a:r>
            <a:r>
              <a:rPr lang="cs-CZ" dirty="0"/>
              <a:t>. 1. vyd. Jevíčko: ČVUT Brno, 1991.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Historie matematiky II.: Seminář pro vyučující.</a:t>
            </a:r>
            <a:r>
              <a:rPr lang="cs-CZ" dirty="0"/>
              <a:t> 1. vyd. Praha: Prometheus, 1997. ISBN </a:t>
            </a:r>
            <a:r>
              <a:rPr lang="cs-CZ" dirty="0" err="1"/>
              <a:t>ISBN</a:t>
            </a:r>
            <a:r>
              <a:rPr lang="cs-CZ" dirty="0"/>
              <a:t> 80-7196-046-2.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I.</a:t>
            </a:r>
            <a:r>
              <a:rPr lang="cs-CZ" dirty="0"/>
              <a:t> 1. vyd. Praha: Prométheus, 1998. ISBN 80-7196-107-8.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II.</a:t>
            </a:r>
            <a:r>
              <a:rPr lang="cs-CZ" dirty="0"/>
              <a:t> 1. vyd. Praha: Prométheus, 2001. ISBN 80-7196-218-X.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III.</a:t>
            </a:r>
            <a:r>
              <a:rPr lang="cs-CZ" dirty="0"/>
              <a:t> 1. vyd. Praha: Prométheus, 2004. ISBN 80-7285-040-7.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IV.</a:t>
            </a:r>
            <a:r>
              <a:rPr lang="cs-CZ" dirty="0"/>
              <a:t> 1. vyd. Praha: Prométheus, 2007. ISBN  978-80-7204-536-5.</a:t>
            </a:r>
          </a:p>
          <a:p>
            <a:r>
              <a:rPr lang="cs-CZ" dirty="0"/>
              <a:t>BEČVÁŘ, J. a FUCHS, E. </a:t>
            </a:r>
            <a:r>
              <a:rPr lang="cs-CZ" i="1" dirty="0"/>
              <a:t>Matematika v proměnách věků V.</a:t>
            </a:r>
            <a:r>
              <a:rPr lang="cs-CZ" dirty="0"/>
              <a:t> 1. vyd. Praha: Prométheus, 2007. ISBN 978-80-7378-017-3. 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901762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68</TotalTime>
  <Words>303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Anotace</vt:lpstr>
      <vt:lpstr> Niels Henrik Abel 1802 - 1829 </vt:lpstr>
      <vt:lpstr>Život</vt:lpstr>
      <vt:lpstr>Matematická práce </vt:lpstr>
      <vt:lpstr>Abelova cena</vt:lpstr>
      <vt:lpstr>Použité zdroje</vt:lpstr>
    </vt:vector>
  </TitlesOfParts>
  <Company>Hewlett-Packard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Filip</dc:creator>
  <cp:lastModifiedBy>root</cp:lastModifiedBy>
  <cp:revision>16</cp:revision>
  <dcterms:created xsi:type="dcterms:W3CDTF">2012-08-26T17:08:24Z</dcterms:created>
  <dcterms:modified xsi:type="dcterms:W3CDTF">2013-05-17T09:09:28Z</dcterms:modified>
</cp:coreProperties>
</file>