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C6182787-EFCE-4053-A7F1-2E474F9D9EBB}">
          <p14:sldIdLst>
            <p14:sldId id="264"/>
            <p14:sldId id="265"/>
            <p14:sldId id="259"/>
            <p14:sldId id="260"/>
            <p14:sldId id="261"/>
            <p14:sldId id="262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30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5015606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VY_32_INOVACE_1C_02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TÉMA:       SLAVNÍ MATEMATIKOVÉ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80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Prezentace seznamuje žáky druhého stupně základní školy, studenty středních škol a jejich učitele se životopisnými údaji o matematikovi. </a:t>
            </a:r>
            <a:r>
              <a:rPr lang="cs-CZ"/>
              <a:t>Informuje o jeho přínosu pro matematiku, připomíná poučky, které souvisí s jeho zkoumáním a odkazuje na školskou matematiku</a:t>
            </a:r>
            <a:r>
              <a:rPr lang="cs-CZ" smtClean="0"/>
              <a:t>.</a:t>
            </a:r>
          </a:p>
          <a:p>
            <a:pPr algn="just"/>
            <a:endParaRPr lang="cs-CZ"/>
          </a:p>
          <a:p>
            <a:r>
              <a:rPr lang="cs-CZ" i="1" dirty="0" smtClean="0"/>
              <a:t>Autorem </a:t>
            </a:r>
            <a:r>
              <a:rPr lang="cs-CZ" i="1" dirty="0"/>
              <a:t>materiálu a všech jeho částí, není-li uvedeno jinak, </a:t>
            </a:r>
            <a:r>
              <a:rPr lang="cs-CZ" i="1" dirty="0" smtClean="0"/>
              <a:t>je Mgr. Jitka Křížková, MBA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48414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92696"/>
            <a:ext cx="8229600" cy="22951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</a:t>
            </a:r>
            <a:r>
              <a:rPr lang="cs-CZ" sz="6700" dirty="0"/>
              <a:t>Bertrand </a:t>
            </a:r>
            <a:r>
              <a:rPr lang="cs-CZ" sz="6700" dirty="0" smtClean="0"/>
              <a:t>Russell</a:t>
            </a:r>
            <a:br>
              <a:rPr lang="cs-CZ" sz="6700" dirty="0" smtClean="0"/>
            </a:b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</a:t>
            </a:r>
            <a:endParaRPr lang="cs-CZ" sz="13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780928"/>
            <a:ext cx="8229600" cy="4389120"/>
          </a:xfrm>
        </p:spPr>
        <p:txBody>
          <a:bodyPr/>
          <a:lstStyle/>
          <a:p>
            <a:r>
              <a:rPr lang="cs-CZ" dirty="0" smtClean="0"/>
              <a:t>Významný </a:t>
            </a:r>
            <a:r>
              <a:rPr lang="cs-CZ" dirty="0"/>
              <a:t>britský matematik, filosof, logik </a:t>
            </a:r>
            <a:r>
              <a:rPr lang="cs-CZ" dirty="0" smtClean="0"/>
              <a:t>                   a spisovatel.</a:t>
            </a:r>
          </a:p>
          <a:p>
            <a:r>
              <a:rPr lang="cs-CZ" dirty="0"/>
              <a:t>N</a:t>
            </a:r>
            <a:r>
              <a:rPr lang="cs-CZ" dirty="0" smtClean="0"/>
              <a:t>ositel </a:t>
            </a:r>
            <a:r>
              <a:rPr lang="cs-CZ" dirty="0"/>
              <a:t>Nobelovy ceny za literaturu za rok 1950. </a:t>
            </a: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matematice je znám svým paradoxem v naivní teorii množin.</a:t>
            </a:r>
          </a:p>
        </p:txBody>
      </p:sp>
      <p:pic>
        <p:nvPicPr>
          <p:cNvPr id="1026" name="Picture 2" descr="http://www.clivejames.com/files/images/Bertrand_Russ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898" y="908720"/>
            <a:ext cx="179732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1700251"/>
            <a:ext cx="223224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dirty="0">
                <a:solidFill>
                  <a:schemeClr val="accent2">
                    <a:lumMod val="75000"/>
                  </a:schemeClr>
                </a:solidFill>
              </a:rPr>
              <a:t>1872-1970</a:t>
            </a:r>
          </a:p>
        </p:txBody>
      </p:sp>
    </p:spTree>
    <p:extLst>
      <p:ext uri="{BB962C8B-B14F-4D97-AF65-F5344CB8AC3E}">
        <p14:creationId xmlns:p14="http://schemas.microsoft.com/office/powerpoint/2010/main" val="27651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Život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/>
              <a:t>Bertrand </a:t>
            </a:r>
            <a:r>
              <a:rPr lang="cs-CZ" dirty="0" smtClean="0"/>
              <a:t>Russell již </a:t>
            </a:r>
            <a:r>
              <a:rPr lang="cs-CZ" dirty="0"/>
              <a:t>v dětství prokázal své schopnosti pro </a:t>
            </a:r>
            <a:r>
              <a:rPr lang="cs-CZ" dirty="0" smtClean="0"/>
              <a:t>matematiku a </a:t>
            </a:r>
            <a:r>
              <a:rPr lang="cs-CZ" dirty="0"/>
              <a:t>vyvinul se v něm zájem o filozofii</a:t>
            </a:r>
            <a:r>
              <a:rPr lang="cs-CZ" dirty="0" smtClean="0"/>
              <a:t>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V roce 1894 absolvoval Cambridgskou univerzitu </a:t>
            </a:r>
            <a:r>
              <a:rPr lang="cs-CZ" dirty="0"/>
              <a:t>(studoval zde matematiku a etiku)</a:t>
            </a:r>
            <a:r>
              <a:rPr lang="cs-CZ" dirty="0" smtClean="0"/>
              <a:t> a o rok později zde pracoval jako odborný asistent.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/>
              <a:t>Svým obsáhlým dílem, zaměřeným na logiku, matematiku, filozofii, ekonomii, sociologii, psychologii, náboženství, etiku a politiku patří Russell k nejvýznamnějším myslitelům 20. století.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42862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noAutofit/>
          </a:bodyPr>
          <a:lstStyle/>
          <a:p>
            <a:r>
              <a:rPr lang="cs-CZ" sz="5400" b="1" dirty="0"/>
              <a:t>Russellův logický atomismus</a:t>
            </a:r>
            <a:br>
              <a:rPr lang="cs-CZ" sz="5400" b="1" dirty="0"/>
            </a:b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2000" b="1" dirty="0"/>
              <a:t>Logický atomismus</a:t>
            </a:r>
            <a:r>
              <a:rPr lang="cs-CZ" sz="2000" dirty="0"/>
              <a:t> je filosofický názor na povahu jazyka </a:t>
            </a:r>
            <a:r>
              <a:rPr lang="cs-CZ" sz="2000" dirty="0" smtClean="0"/>
              <a:t>a </a:t>
            </a:r>
            <a:r>
              <a:rPr lang="cs-CZ" sz="2000" dirty="0"/>
              <a:t>světa formulovaný především Russellem a </a:t>
            </a:r>
            <a:r>
              <a:rPr lang="cs-CZ" sz="2000" dirty="0" err="1" smtClean="0"/>
              <a:t>Wittgensteinem</a:t>
            </a:r>
            <a:r>
              <a:rPr lang="cs-CZ" sz="2000" dirty="0" smtClean="0"/>
              <a:t>.</a:t>
            </a:r>
          </a:p>
          <a:p>
            <a:pPr algn="just"/>
            <a:endParaRPr lang="cs-CZ" sz="2000" dirty="0" smtClean="0"/>
          </a:p>
          <a:p>
            <a:pPr algn="just"/>
            <a:r>
              <a:rPr lang="cs-CZ" sz="2000" dirty="0"/>
              <a:t>Podle Russella skutečno jsou jednotlivá smyslová data (</a:t>
            </a:r>
            <a:r>
              <a:rPr lang="cs-CZ" sz="2000" i="1" dirty="0" err="1"/>
              <a:t>sense</a:t>
            </a:r>
            <a:r>
              <a:rPr lang="cs-CZ" sz="2000" i="1" dirty="0"/>
              <a:t>-data</a:t>
            </a:r>
            <a:r>
              <a:rPr lang="cs-CZ" sz="2000" dirty="0"/>
              <a:t>), jež spolu navzájem souvisejí logicky, mezi věcmi neexistují vnitřní vztahy, neexistuje ani hmota, ani duch, dokonce ani já, nýbrž pouze smyslová </a:t>
            </a:r>
            <a:r>
              <a:rPr lang="cs-CZ" sz="2000" dirty="0" smtClean="0"/>
              <a:t>data</a:t>
            </a:r>
          </a:p>
          <a:p>
            <a:pPr marL="0" indent="0" algn="just">
              <a:buNone/>
            </a:pPr>
            <a:endParaRPr lang="cs-CZ" sz="2000" dirty="0" smtClean="0"/>
          </a:p>
          <a:p>
            <a:pPr algn="just"/>
            <a:r>
              <a:rPr lang="cs-CZ" sz="2000" dirty="0"/>
              <a:t>Přírodní věda, která jediná je pravým zdrojem poznávání </a:t>
            </a:r>
            <a:r>
              <a:rPr lang="cs-CZ" sz="2000" dirty="0" smtClean="0"/>
              <a:t>   a </a:t>
            </a:r>
            <a:r>
              <a:rPr lang="cs-CZ" sz="2000" dirty="0"/>
              <a:t>našeho vědění o světě, poznává smyslová data a jinak nic. Nedává prostor žádné víře v nesmrtelnost či boha(y). Náboženství je podle Russella postradatelné, ne-li dokonce zlem. Je typické pro nevyspělého člověka.</a:t>
            </a:r>
          </a:p>
        </p:txBody>
      </p:sp>
    </p:spTree>
    <p:extLst>
      <p:ext uri="{BB962C8B-B14F-4D97-AF65-F5344CB8AC3E}">
        <p14:creationId xmlns:p14="http://schemas.microsoft.com/office/powerpoint/2010/main" val="20659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/>
            </a:r>
            <a:br>
              <a:rPr lang="cs-CZ" b="1" dirty="0"/>
            </a:br>
            <a:r>
              <a:rPr lang="cs-CZ" sz="8000" dirty="0" smtClean="0">
                <a:cs typeface="Aharoni" pitchFamily="2" charset="-79"/>
              </a:rPr>
              <a:t>Citáty</a:t>
            </a:r>
            <a:endParaRPr lang="cs-CZ" sz="8000" dirty="0"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„Smutné </a:t>
            </a:r>
            <a:r>
              <a:rPr lang="cs-CZ" dirty="0"/>
              <a:t>je, že hlupáci jsou tak sebejistí, zatímco moudří lidé jsou vždy plní </a:t>
            </a:r>
            <a:r>
              <a:rPr lang="cs-CZ" dirty="0" smtClean="0"/>
              <a:t>pochybností.“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„Jestliže </a:t>
            </a:r>
            <a:r>
              <a:rPr lang="cs-CZ" dirty="0"/>
              <a:t>je moudrost v životě zbraní, hloupost obvykle bývá dobrým pacientem</a:t>
            </a:r>
            <a:r>
              <a:rPr lang="cs-CZ" dirty="0" smtClean="0"/>
              <a:t>.“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„Bát </a:t>
            </a:r>
            <a:r>
              <a:rPr lang="cs-CZ" dirty="0"/>
              <a:t>se lásky znamená bát se života a ti, kdo se života bojí, jsou již ze tří čtvrtin mrtvi</a:t>
            </a:r>
            <a:r>
              <a:rPr lang="cs-CZ" dirty="0" smtClean="0"/>
              <a:t>.“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548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04617B"/>
                </a:solidFill>
              </a:rPr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Obrázky z otevřené galerie Microsoft Office.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r>
              <a:rPr lang="cs-CZ" dirty="0"/>
              <a:t>BEČVÁŘ, J. a  FUCHS, E. </a:t>
            </a:r>
            <a:r>
              <a:rPr lang="cs-CZ" i="1" dirty="0"/>
              <a:t>Historie matematiky I: Seminář pro vyučující</a:t>
            </a:r>
            <a:r>
              <a:rPr lang="cs-CZ" dirty="0"/>
              <a:t>. 1. vyd. Jevíčko: ČVUT Brno, 1991.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Historie matematiky II.: Seminář pro vyučující.</a:t>
            </a:r>
            <a:r>
              <a:rPr lang="cs-CZ" dirty="0"/>
              <a:t> 1. vyd. Praha: Prometheus, 1997. ISBN </a:t>
            </a:r>
            <a:r>
              <a:rPr lang="cs-CZ" dirty="0" err="1"/>
              <a:t>ISBN</a:t>
            </a:r>
            <a:r>
              <a:rPr lang="cs-CZ" dirty="0"/>
              <a:t> 80-7196-046-2.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I.</a:t>
            </a:r>
            <a:r>
              <a:rPr lang="cs-CZ" dirty="0"/>
              <a:t> 1. vyd. Praha: Prométheus, 1998. ISBN 80-7196-107-8.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II.</a:t>
            </a:r>
            <a:r>
              <a:rPr lang="cs-CZ" dirty="0"/>
              <a:t> 1. vyd. Praha: Prométheus, 2001. ISBN 80-7196-218-X.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III.</a:t>
            </a:r>
            <a:r>
              <a:rPr lang="cs-CZ" dirty="0"/>
              <a:t> 1. vyd. Praha: Prométheus, 2004. ISBN 80-7285-040-7.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IV.</a:t>
            </a:r>
            <a:r>
              <a:rPr lang="cs-CZ" dirty="0"/>
              <a:t> 1. vyd. Praha: Prométheus, 2007. ISBN  978-80-7204-536-5.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V.</a:t>
            </a:r>
            <a:r>
              <a:rPr lang="cs-CZ" dirty="0"/>
              <a:t> 1. vyd. Praha: Prométheus, 2007. ISBN 978-80-7378-017-3.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009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172</TotalTime>
  <Words>375</Words>
  <Application>Microsoft Office PowerPoint</Application>
  <PresentationFormat>Předvádění na obrazovce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   Bertrand Russell           </vt:lpstr>
      <vt:lpstr>Život</vt:lpstr>
      <vt:lpstr>Russellův logický atomismus </vt:lpstr>
      <vt:lpstr> Citáty</vt:lpstr>
      <vt:lpstr>Použité zdroje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Filip</dc:creator>
  <cp:lastModifiedBy>root</cp:lastModifiedBy>
  <cp:revision>19</cp:revision>
  <dcterms:created xsi:type="dcterms:W3CDTF">2012-08-30T13:31:06Z</dcterms:created>
  <dcterms:modified xsi:type="dcterms:W3CDTF">2013-05-17T06:55:44Z</dcterms:modified>
</cp:coreProperties>
</file>