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9" r:id="rId4"/>
    <p:sldId id="260" r:id="rId5"/>
    <p:sldId id="263" r:id="rId6"/>
    <p:sldId id="266" r:id="rId7"/>
    <p:sldId id="267" r:id="rId8"/>
    <p:sldId id="268" r:id="rId9"/>
    <p:sldId id="269" r:id="rId10"/>
    <p:sldId id="270" r:id="rId11"/>
    <p:sldId id="27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244539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0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r>
              <a:rPr lang="cs-CZ" dirty="0">
                <a:solidFill>
                  <a:prstClr val="black"/>
                </a:solidFill>
              </a:rPr>
              <a:t>Prezentace seznamuje žáky druhého stupně základní školy, studenty středních škol a jejich učitele se životopisnými údaji o matematikovi. Informuje o jeho přínosu pro matematiku, připomíná poučky, které souvisí s jeho zkoumáním a odkazuje na školskou matematiku.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412776"/>
            <a:ext cx="8229600" cy="3156960"/>
          </a:xfrm>
        </p:spPr>
        <p:txBody>
          <a:bodyPr>
            <a:normAutofit fontScale="90000"/>
          </a:bodyPr>
          <a:lstStyle/>
          <a:p>
            <a:r>
              <a:rPr lang="cs-CZ" sz="4800" dirty="0" err="1" smtClean="0"/>
              <a:t>Euklidés</a:t>
            </a: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300" dirty="0" smtClean="0"/>
              <a:t>asi 325 př.n.l. – asi 260 př. n. l.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/>
              <a:t>Řecký matematik a geometr</a:t>
            </a:r>
            <a:br>
              <a:rPr lang="cs-CZ" sz="4800" dirty="0"/>
            </a:b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4293096"/>
            <a:ext cx="8229600" cy="215687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http://library.thinkquest.org/06aug/00905/pic/eucli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3568" y="3614444"/>
            <a:ext cx="3528392" cy="2760394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1026" name="Picture 2" descr="https://encrypted-tbn1.gstatic.com/images?q=tbn:ANd9GcR9drQMZsw8BKText5xit6hlDta5yd_6lZYZcUWE3wmzV7gjLX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56992"/>
            <a:ext cx="3240360" cy="3017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96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n w="11430"/>
              </a:rPr>
              <a:t>O </a:t>
            </a:r>
            <a:r>
              <a:rPr lang="cs-CZ" sz="2400" dirty="0" smtClean="0">
                <a:ln w="11430"/>
              </a:rPr>
              <a:t>Euklidově životě </a:t>
            </a:r>
            <a:r>
              <a:rPr lang="cs-CZ" sz="2400" dirty="0">
                <a:ln w="11430"/>
              </a:rPr>
              <a:t>víme velmi málo.. Narodil se v </a:t>
            </a:r>
            <a:r>
              <a:rPr lang="cs-CZ" sz="2400" dirty="0" smtClean="0">
                <a:ln w="11430"/>
              </a:rPr>
              <a:t>Řecku.</a:t>
            </a:r>
          </a:p>
          <a:p>
            <a:pPr marL="0" indent="0">
              <a:buNone/>
            </a:pPr>
            <a:endParaRPr lang="cs-CZ" sz="2400" dirty="0" smtClean="0">
              <a:ln w="11430"/>
            </a:endParaRPr>
          </a:p>
          <a:p>
            <a:r>
              <a:rPr lang="cs-CZ" sz="2400" dirty="0" smtClean="0">
                <a:ln w="11430"/>
              </a:rPr>
              <a:t>Studoval </a:t>
            </a:r>
            <a:r>
              <a:rPr lang="cs-CZ" sz="2400" dirty="0">
                <a:ln w="11430"/>
              </a:rPr>
              <a:t>snad v Athénách na Platonově </a:t>
            </a:r>
            <a:r>
              <a:rPr lang="cs-CZ" sz="2400" dirty="0" smtClean="0">
                <a:ln w="11430"/>
              </a:rPr>
              <a:t>Akademii.</a:t>
            </a:r>
          </a:p>
          <a:p>
            <a:pPr marL="0" indent="0">
              <a:buNone/>
            </a:pPr>
            <a:endParaRPr lang="cs-CZ" sz="2400" dirty="0">
              <a:ln w="11430"/>
            </a:endParaRPr>
          </a:p>
          <a:p>
            <a:r>
              <a:rPr lang="cs-CZ" sz="2400" dirty="0">
                <a:ln w="11430"/>
              </a:rPr>
              <a:t>Vynikající antický matematik . Zabýval se </a:t>
            </a:r>
            <a:r>
              <a:rPr lang="cs-CZ" sz="2400" dirty="0" smtClean="0">
                <a:ln w="11430"/>
              </a:rPr>
              <a:t>snad  všemi </a:t>
            </a:r>
            <a:r>
              <a:rPr lang="cs-CZ" sz="2400" dirty="0">
                <a:ln w="11430"/>
              </a:rPr>
              <a:t>oblastmi matematiky. </a:t>
            </a:r>
            <a:endParaRPr lang="cs-CZ" sz="2400" dirty="0" smtClean="0">
              <a:ln w="11430"/>
            </a:endParaRPr>
          </a:p>
          <a:p>
            <a:pPr marL="0" indent="0">
              <a:buNone/>
            </a:pPr>
            <a:endParaRPr lang="cs-CZ" sz="2400" dirty="0" smtClean="0">
              <a:ln w="11430"/>
            </a:endParaRPr>
          </a:p>
          <a:p>
            <a:r>
              <a:rPr lang="cs-CZ" sz="2800" dirty="0" smtClean="0">
                <a:ln w="11430"/>
              </a:rPr>
              <a:t> </a:t>
            </a:r>
            <a:r>
              <a:rPr lang="cs-CZ" sz="2400" dirty="0">
                <a:ln w="11430"/>
              </a:rPr>
              <a:t>Nejvíce ho </a:t>
            </a:r>
            <a:r>
              <a:rPr lang="cs-CZ" sz="2400" dirty="0" smtClean="0">
                <a:ln w="11430"/>
              </a:rPr>
              <a:t>proslavilo 13 </a:t>
            </a:r>
            <a:r>
              <a:rPr lang="cs-CZ" sz="2400" dirty="0">
                <a:ln w="11430"/>
              </a:rPr>
              <a:t>knih základů Stoicheia </a:t>
            </a:r>
            <a:r>
              <a:rPr lang="cs-CZ" sz="2400" dirty="0" smtClean="0">
                <a:ln w="11430"/>
              </a:rPr>
              <a:t> ve  kterých shrnul veškeré poznatky </a:t>
            </a:r>
            <a:r>
              <a:rPr lang="cs-CZ" sz="2400" dirty="0">
                <a:ln w="11430"/>
              </a:rPr>
              <a:t>tehdejší </a:t>
            </a:r>
            <a:r>
              <a:rPr lang="cs-CZ" sz="2400" dirty="0" smtClean="0">
                <a:ln w="11430"/>
              </a:rPr>
              <a:t>matematiky  a Euklidův algoritmus.</a:t>
            </a:r>
            <a:endParaRPr lang="cs-CZ" sz="2400" dirty="0">
              <a:ln w="11430"/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1492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2212848" cy="1582621"/>
          </a:xfrm>
        </p:spPr>
        <p:txBody>
          <a:bodyPr>
            <a:normAutofit/>
          </a:bodyPr>
          <a:lstStyle/>
          <a:p>
            <a:r>
              <a:rPr lang="cs-CZ" sz="3600" dirty="0"/>
              <a:t>Euklidův algoritmus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896" y="2924944"/>
            <a:ext cx="2567880" cy="3624551"/>
          </a:xfrm>
        </p:spPr>
        <p:txBody>
          <a:bodyPr>
            <a:normAutofit/>
          </a:bodyPr>
          <a:lstStyle/>
          <a:p>
            <a:pPr marL="285750" indent="-285750" algn="ctr">
              <a:buFont typeface="Arial" pitchFamily="34" charset="0"/>
              <a:buChar char="•"/>
            </a:pPr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Euklides se zabýval teorií čísel </a:t>
            </a:r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               a nalezl postup </a:t>
            </a:r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 </a:t>
            </a:r>
          </a:p>
          <a:p>
            <a:pPr algn="ctr"/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</a:t>
            </a:r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vyhledávání </a:t>
            </a:r>
          </a:p>
          <a:p>
            <a:pPr algn="ctr"/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</a:t>
            </a:r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největšího </a:t>
            </a:r>
          </a:p>
          <a:p>
            <a:pPr algn="ctr"/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společného </a:t>
            </a:r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dělitele </a:t>
            </a:r>
          </a:p>
          <a:p>
            <a:pPr algn="ctr"/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dvou </a:t>
            </a:r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celých </a:t>
            </a:r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čísel –       </a:t>
            </a:r>
          </a:p>
          <a:p>
            <a:pPr algn="ctr"/>
            <a:r>
              <a:rPr lang="cs-CZ" sz="1600" b="1" dirty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Euklidův algoritmus.</a:t>
            </a:r>
            <a:endParaRPr lang="cs-CZ" sz="1600" b="1" dirty="0">
              <a:ln w="11430"/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16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endParaRPr lang="cs-CZ" sz="1600" b="1" dirty="0">
              <a:ln w="11430"/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endParaRPr lang="cs-CZ" sz="1600" dirty="0"/>
          </a:p>
        </p:txBody>
      </p:sp>
      <p:pic>
        <p:nvPicPr>
          <p:cNvPr id="1030" name="Zástupný symbol pro obrázek 1029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25" r="1932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032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Euklidův 1 a 2 postulát</a:t>
            </a:r>
            <a:endParaRPr lang="cs-CZ" dirty="0"/>
          </a:p>
        </p:txBody>
      </p:sp>
      <p:pic>
        <p:nvPicPr>
          <p:cNvPr id="16" name="Zástupný symbol pro obsah 15" descr="geg - Malování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7" t="25364" r="25385" b="19197"/>
          <a:stretch/>
        </p:blipFill>
        <p:spPr>
          <a:xfrm>
            <a:off x="4644008" y="3356992"/>
            <a:ext cx="4236510" cy="1738567"/>
          </a:xfrm>
        </p:spPr>
      </p:pic>
      <p:pic>
        <p:nvPicPr>
          <p:cNvPr id="13" name="Zástupný symbol pro obsah 12" descr="geg - Malování"/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6" t="30180" r="44494" b="29103"/>
          <a:stretch/>
        </p:blipFill>
        <p:spPr>
          <a:xfrm>
            <a:off x="683568" y="3573016"/>
            <a:ext cx="2978727" cy="1260764"/>
          </a:xfrm>
        </p:spPr>
      </p:pic>
      <p:sp>
        <p:nvSpPr>
          <p:cNvPr id="15" name="TextovéPole 14"/>
          <p:cNvSpPr txBox="1"/>
          <p:nvPr/>
        </p:nvSpPr>
        <p:spPr>
          <a:xfrm>
            <a:off x="611560" y="2319335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Máme-li dva </a:t>
            </a:r>
            <a:r>
              <a:rPr lang="cs-CZ" dirty="0" smtClean="0">
                <a:solidFill>
                  <a:srgbClr val="FF0000"/>
                </a:solidFill>
              </a:rPr>
              <a:t>body </a:t>
            </a:r>
            <a:r>
              <a:rPr lang="cs-CZ" dirty="0" smtClean="0"/>
              <a:t>pak existuje přímka která jimi prochází.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2319335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Úsečku můžeme </a:t>
            </a:r>
            <a:r>
              <a:rPr lang="cs-CZ" dirty="0" smtClean="0">
                <a:solidFill>
                  <a:schemeClr val="accent5"/>
                </a:solidFill>
              </a:rPr>
              <a:t>prodloužit</a:t>
            </a:r>
            <a:r>
              <a:rPr lang="cs-CZ" dirty="0" smtClean="0"/>
              <a:t> tak, že vznikne opět úsečka.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44" y="763814"/>
            <a:ext cx="8931349" cy="5919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431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62068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083372"/>
            <a:ext cx="4038600" cy="2108893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3000"/>
            <a:ext cx="7537226" cy="5612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902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28485"/>
            <a:ext cx="7598845" cy="576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816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49644"/>
            <a:ext cx="7596336" cy="5770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179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19324"/>
            <a:ext cx="7682624" cy="5824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1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4617B"/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BEČVÁŘ</a:t>
            </a:r>
            <a:r>
              <a:rPr lang="cs-CZ" dirty="0"/>
              <a:t>, J. a  FUCHS, E. </a:t>
            </a:r>
            <a:r>
              <a:rPr lang="cs-CZ" i="1" dirty="0"/>
              <a:t>Historie matematiky I: Seminář pro vyučující</a:t>
            </a:r>
            <a:r>
              <a:rPr lang="cs-CZ" dirty="0"/>
              <a:t>. 1. vyd. Jevíčko: ČVUT Brno, 1991.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Historie matematiky II.: Seminář pro vyučující.</a:t>
            </a:r>
            <a:r>
              <a:rPr lang="cs-CZ" dirty="0"/>
              <a:t>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I.</a:t>
            </a:r>
            <a:r>
              <a:rPr lang="cs-CZ" dirty="0"/>
              <a:t> 1. vyd. Praha: Prométheus, 1998. ISBN 80-7196-107-8.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II.</a:t>
            </a:r>
            <a:r>
              <a:rPr lang="cs-CZ" dirty="0"/>
              <a:t> 1. vyd. Praha: Prométheus, 2001. ISBN 80-7196-218-X.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III.</a:t>
            </a:r>
            <a:r>
              <a:rPr lang="cs-CZ" dirty="0"/>
              <a:t> 1. vyd. Praha: Prométheus, 2004. ISBN 80-7285-040-7.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IV.</a:t>
            </a:r>
            <a:r>
              <a:rPr lang="cs-CZ" dirty="0"/>
              <a:t> 1. vyd. Praha: Prométheus, 2007. ISBN  978-80-7204-536-5.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V.</a:t>
            </a:r>
            <a:r>
              <a:rPr lang="cs-CZ" dirty="0"/>
              <a:t> 1. vyd. Praha: Prométheus, 2007. ISBN 978-80-7378-017-3. </a:t>
            </a:r>
          </a:p>
        </p:txBody>
      </p:sp>
    </p:spTree>
    <p:extLst>
      <p:ext uri="{BB962C8B-B14F-4D97-AF65-F5344CB8AC3E}">
        <p14:creationId xmlns:p14="http://schemas.microsoft.com/office/powerpoint/2010/main" val="194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119</TotalTime>
  <Words>213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</vt:lpstr>
      <vt:lpstr>Euklidés asi 325 př.n.l. – asi 260 př. n. l.  Řecký matematik a geometr  </vt:lpstr>
      <vt:lpstr>Život </vt:lpstr>
      <vt:lpstr>Euklidův algoritmus</vt:lpstr>
      <vt:lpstr>Euklidův 1 a 2 postulát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root</cp:lastModifiedBy>
  <cp:revision>18</cp:revision>
  <dcterms:created xsi:type="dcterms:W3CDTF">2012-08-27T15:37:33Z</dcterms:created>
  <dcterms:modified xsi:type="dcterms:W3CDTF">2013-05-17T06:56:28Z</dcterms:modified>
</cp:coreProperties>
</file>