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730745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247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</a:t>
            </a:r>
            <a:r>
              <a:rPr lang="cs-CZ"/>
              <a:t>základní </a:t>
            </a:r>
            <a:r>
              <a:rPr lang="cs-CZ" smtClean="0"/>
              <a:t>školy, </a:t>
            </a:r>
            <a:r>
              <a:rPr lang="cs-CZ"/>
              <a:t>studenty středních škol a jejich učitele </a:t>
            </a:r>
            <a:r>
              <a:rPr lang="cs-CZ" dirty="0"/>
              <a:t>se 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0522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 Black" pitchFamily="34" charset="0"/>
              </a:rPr>
              <a:t>Felix Christian Klein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Felix Christian Klein (25. dubna 1849, Düsseldorf, Prusko – 22. června 1925, Göttingen, Německo) byl německý matematik. </a:t>
            </a:r>
            <a:endParaRPr lang="cs-CZ" dirty="0" smtClean="0"/>
          </a:p>
          <a:p>
            <a:r>
              <a:rPr lang="cs-CZ" dirty="0" smtClean="0"/>
              <a:t>Zabýval </a:t>
            </a:r>
            <a:r>
              <a:rPr lang="cs-CZ" dirty="0"/>
              <a:t>se především geometrií (zejména neeukleidovskou), ale také teorií grup a teorií funkcí. Roku 1872 formuloval tzv. </a:t>
            </a:r>
            <a:endParaRPr lang="cs-CZ" dirty="0" smtClean="0"/>
          </a:p>
          <a:p>
            <a:r>
              <a:rPr lang="cs-CZ" dirty="0" err="1" smtClean="0"/>
              <a:t>Erlangenský</a:t>
            </a:r>
            <a:r>
              <a:rPr lang="cs-CZ" dirty="0" smtClean="0"/>
              <a:t> </a:t>
            </a:r>
            <a:r>
              <a:rPr lang="cs-CZ" dirty="0"/>
              <a:t>program, jehož hlavní myšlenkou je studovat jednotlivé geometrické struktury pomocí jejich symetrií a invariantů, a tak docílit hlubšího propojení geometrie s algebrou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http://upload.wikimedia.org/wikipedia/commons/9/97/Felix_Christian_Kle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476" y="5275921"/>
            <a:ext cx="113221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398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Život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Klein se narodil v Düsseldorfu do rodiny pruského vládního úředníka. 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Navštěvoval </a:t>
            </a:r>
            <a:r>
              <a:rPr lang="cs-CZ" dirty="0"/>
              <a:t>gymnázium v Düsseldorfu a poté studoval matematiku a fyziku na </a:t>
            </a:r>
            <a:r>
              <a:rPr lang="cs-CZ" dirty="0" err="1"/>
              <a:t>Rheinische</a:t>
            </a:r>
            <a:r>
              <a:rPr lang="cs-CZ" dirty="0"/>
              <a:t> Friedrich-</a:t>
            </a:r>
            <a:r>
              <a:rPr lang="cs-CZ" dirty="0" err="1"/>
              <a:t>Wilhelms</a:t>
            </a:r>
            <a:r>
              <a:rPr lang="cs-CZ" dirty="0"/>
              <a:t>-</a:t>
            </a:r>
            <a:r>
              <a:rPr lang="cs-CZ" dirty="0" err="1"/>
              <a:t>Universität</a:t>
            </a:r>
            <a:r>
              <a:rPr lang="cs-CZ" dirty="0"/>
              <a:t> </a:t>
            </a:r>
            <a:r>
              <a:rPr lang="cs-CZ" dirty="0" err="1"/>
              <a:t>zu</a:t>
            </a:r>
            <a:r>
              <a:rPr lang="cs-CZ" dirty="0"/>
              <a:t> Bonn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 smtClean="0"/>
              <a:t>Rhein</a:t>
            </a:r>
            <a:r>
              <a:rPr lang="cs-CZ" dirty="0" smtClean="0"/>
              <a:t>) </a:t>
            </a:r>
            <a:r>
              <a:rPr lang="cs-CZ" dirty="0"/>
              <a:t>v Bonnu. 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Doktorát </a:t>
            </a:r>
            <a:r>
              <a:rPr lang="cs-CZ" dirty="0"/>
              <a:t>získal v roce </a:t>
            </a:r>
            <a:r>
              <a:rPr lang="cs-CZ" dirty="0" smtClean="0"/>
              <a:t>1868.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245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>
                <a:latin typeface="Arial Black" pitchFamily="34" charset="0"/>
              </a:rPr>
              <a:t>Přínos </a:t>
            </a:r>
            <a:r>
              <a:rPr lang="cs-CZ" b="1" dirty="0" smtClean="0">
                <a:latin typeface="Arial Black" pitchFamily="34" charset="0"/>
              </a:rPr>
              <a:t>matematice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Felix Klein patří k velmi významným matematikům </a:t>
            </a:r>
            <a:r>
              <a:rPr lang="cs-CZ" dirty="0" smtClean="0"/>
              <a:t>    a </a:t>
            </a:r>
            <a:r>
              <a:rPr lang="cs-CZ" dirty="0"/>
              <a:t>vytvořil vlivné dílo nadčasové </a:t>
            </a:r>
            <a:r>
              <a:rPr lang="cs-CZ" dirty="0" smtClean="0"/>
              <a:t>hodnoty.</a:t>
            </a:r>
          </a:p>
          <a:p>
            <a:pPr algn="just"/>
            <a:r>
              <a:rPr lang="cs-CZ" dirty="0" smtClean="0"/>
              <a:t>Jeho </a:t>
            </a:r>
            <a:r>
              <a:rPr lang="cs-CZ" dirty="0"/>
              <a:t>nejhlubší myšlenky se týkají zejména principiálních souvislostí mezi geometrií a algebrou (teorií grup). </a:t>
            </a:r>
            <a:endParaRPr lang="cs-CZ" dirty="0" smtClean="0"/>
          </a:p>
          <a:p>
            <a:pPr algn="just"/>
            <a:r>
              <a:rPr lang="cs-CZ" dirty="0" smtClean="0"/>
              <a:t>V </a:t>
            </a:r>
            <a:r>
              <a:rPr lang="cs-CZ" dirty="0"/>
              <a:t>této oblasti spolupracoval se </a:t>
            </a:r>
            <a:r>
              <a:rPr lang="cs-CZ" dirty="0" err="1"/>
              <a:t>Sophusem</a:t>
            </a:r>
            <a:r>
              <a:rPr lang="cs-CZ" dirty="0"/>
              <a:t> </a:t>
            </a:r>
            <a:r>
              <a:rPr lang="cs-CZ" dirty="0" err="1"/>
              <a:t>Liem</a:t>
            </a:r>
            <a:r>
              <a:rPr lang="cs-CZ" dirty="0"/>
              <a:t>. </a:t>
            </a:r>
            <a:endParaRPr lang="cs-CZ" dirty="0" smtClean="0"/>
          </a:p>
          <a:p>
            <a:pPr algn="just"/>
            <a:r>
              <a:rPr lang="cs-CZ" dirty="0" smtClean="0"/>
              <a:t>Oba </a:t>
            </a:r>
            <a:r>
              <a:rPr lang="cs-CZ" dirty="0"/>
              <a:t>tito vědci realizovali základy Kleinova </a:t>
            </a:r>
            <a:r>
              <a:rPr lang="cs-CZ" dirty="0" err="1"/>
              <a:t>Erlangenského</a:t>
            </a:r>
            <a:r>
              <a:rPr lang="cs-CZ" dirty="0"/>
              <a:t> programu, který výrazně ovlivnil nejen rozvoj moderní matematiky, ale velmi přispěl např. též k rozvoji teorie relativity a částicové fyziky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299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Ocenění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 roce 1885 byl Felix Klein zvolen členem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/>
              <a:t>Society.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Roku </a:t>
            </a:r>
            <a:r>
              <a:rPr lang="cs-CZ" dirty="0"/>
              <a:t>1893 získal De Morganovu medaili udělovanou Londýnskou matematickou společností a v roce 1912 pak </a:t>
            </a:r>
            <a:r>
              <a:rPr lang="cs-CZ" dirty="0" err="1"/>
              <a:t>Copleyovu</a:t>
            </a:r>
            <a:r>
              <a:rPr lang="cs-CZ" dirty="0"/>
              <a:t> medaili.</a:t>
            </a:r>
          </a:p>
        </p:txBody>
      </p:sp>
    </p:spTree>
    <p:extLst>
      <p:ext uri="{BB962C8B-B14F-4D97-AF65-F5344CB8AC3E}">
        <p14:creationId xmlns:p14="http://schemas.microsoft.com/office/powerpoint/2010/main" val="3336818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4617B"/>
                </a:solidFill>
              </a:rPr>
              <a:t>Použité zdroje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BEČVÁŘ, J. a  FUCHS, E. </a:t>
            </a:r>
            <a:r>
              <a:rPr lang="cs-CZ" i="1" dirty="0"/>
              <a:t>Historie matematiky I: Seminář pro vyučující</a:t>
            </a:r>
            <a:r>
              <a:rPr lang="cs-CZ" dirty="0"/>
              <a:t>. 1. vyd. Jevíčko: ČVUT Brno, 1991.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Historie matematiky II.: Seminář pro vyučující.</a:t>
            </a:r>
            <a:r>
              <a:rPr lang="cs-CZ" dirty="0"/>
              <a:t>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I.</a:t>
            </a:r>
            <a:r>
              <a:rPr lang="cs-CZ" dirty="0"/>
              <a:t> 1. vyd. Praha: Prométheus, 1998. ISBN 80-7196-107-8.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II.</a:t>
            </a:r>
            <a:r>
              <a:rPr lang="cs-CZ" dirty="0"/>
              <a:t> 1. vyd. Praha: Prométheus, 2001. ISBN 80-7196-218-X.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III.</a:t>
            </a:r>
            <a:r>
              <a:rPr lang="cs-CZ" dirty="0"/>
              <a:t> 1. vyd. Praha: Prométheus, 2004. ISBN 80-7285-040-7.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IV.</a:t>
            </a:r>
            <a:r>
              <a:rPr lang="cs-CZ" dirty="0"/>
              <a:t> 1. vyd. Praha: Prométheus, 2007. ISBN  978-80-7204-536-5.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V.</a:t>
            </a:r>
            <a:r>
              <a:rPr lang="cs-CZ" dirty="0"/>
              <a:t> 1. vyd. Praha: Prométheus, 2007. ISBN 978-80-7378-017-3. </a:t>
            </a:r>
          </a:p>
        </p:txBody>
      </p:sp>
    </p:spTree>
    <p:extLst>
      <p:ext uri="{BB962C8B-B14F-4D97-AF65-F5344CB8AC3E}">
        <p14:creationId xmlns:p14="http://schemas.microsoft.com/office/powerpoint/2010/main" val="7434099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99</TotalTime>
  <Words>325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Felix Christian Klein</vt:lpstr>
      <vt:lpstr>Život</vt:lpstr>
      <vt:lpstr>Přínos matematice</vt:lpstr>
      <vt:lpstr>Ocenění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9</cp:revision>
  <dcterms:created xsi:type="dcterms:W3CDTF">2013-04-04T18:39:30Z</dcterms:created>
  <dcterms:modified xsi:type="dcterms:W3CDTF">2013-05-17T06:57:04Z</dcterms:modified>
</cp:coreProperties>
</file>