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7"/>
  </p:notesMasterIdLst>
  <p:sldIdLst>
    <p:sldId id="256" r:id="rId2"/>
    <p:sldId id="258" r:id="rId3"/>
    <p:sldId id="259" r:id="rId4"/>
    <p:sldId id="260" r:id="rId5"/>
    <p:sldId id="25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FF647-02BF-4375-90FD-DA479AB9E68C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C9C534-796A-44FF-867E-A50AD77FF2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221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C9C534-796A-44FF-867E-A50AD77FF2FD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BF244DE-E0B6-44D6-B4F9-7BE8B9F066E7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3B1E397-9C37-4152-800B-2668A5B11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BF244DE-E0B6-44D6-B4F9-7BE8B9F066E7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3B1E397-9C37-4152-800B-2668A5B113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BF244DE-E0B6-44D6-B4F9-7BE8B9F066E7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3B1E397-9C37-4152-800B-2668A5B11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BF244DE-E0B6-44D6-B4F9-7BE8B9F066E7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3B1E397-9C37-4152-800B-2668A5B113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BF244DE-E0B6-44D6-B4F9-7BE8B9F066E7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3B1E397-9C37-4152-800B-2668A5B113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BF244DE-E0B6-44D6-B4F9-7BE8B9F066E7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3B1E397-9C37-4152-800B-2668A5B113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BF244DE-E0B6-44D6-B4F9-7BE8B9F066E7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3B1E397-9C37-4152-800B-2668A5B113E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1.wmf"/><Relationship Id="rId4" Type="http://schemas.openxmlformats.org/officeDocument/2006/relationships/image" Target="../media/image8.wmf"/><Relationship Id="rId9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12" Type="http://schemas.openxmlformats.org/officeDocument/2006/relationships/image" Target="../media/image1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wmf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7.bin"/><Relationship Id="rId10" Type="http://schemas.openxmlformats.org/officeDocument/2006/relationships/image" Target="../media/image16.wmf"/><Relationship Id="rId4" Type="http://schemas.openxmlformats.org/officeDocument/2006/relationships/image" Target="../media/image13.wmf"/><Relationship Id="rId9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sel.cz/index.php?clanek=4487" TargetMode="External"/><Relationship Id="rId2" Type="http://schemas.openxmlformats.org/officeDocument/2006/relationships/hyperlink" Target="http://www.petrof.cz/grand-piano-p-iv-description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jiri-schilbach.cz/foto/fotow/perinetrova%20trumpeta%20King/img00005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35572" y="764704"/>
            <a:ext cx="7292812" cy="3744416"/>
          </a:xfrm>
        </p:spPr>
        <p:txBody>
          <a:bodyPr>
            <a:normAutofit fontScale="90000"/>
          </a:bodyPr>
          <a:lstStyle/>
          <a:p>
            <a:r>
              <a:rPr lang="cs-CZ" sz="2400" b="0" dirty="0" smtClean="0"/>
              <a:t>Název školy: ZŠ a MŠ Zvole, okr. Praha-západ</a:t>
            </a:r>
            <a:br>
              <a:rPr lang="cs-CZ" sz="2400" b="0" dirty="0" smtClean="0"/>
            </a:br>
            <a:r>
              <a:rPr lang="cs-CZ" sz="2400" b="0" dirty="0" smtClean="0"/>
              <a:t/>
            </a:r>
            <a:br>
              <a:rPr lang="cs-CZ" sz="2400" b="0" dirty="0" smtClean="0"/>
            </a:br>
            <a:r>
              <a:rPr lang="cs-CZ" sz="2400" b="0" dirty="0" smtClean="0"/>
              <a:t>Autor: Mgr. Lucie Strejcová</a:t>
            </a:r>
            <a:br>
              <a:rPr lang="cs-CZ" sz="2400" b="0" dirty="0" smtClean="0"/>
            </a:br>
            <a:r>
              <a:rPr lang="cs-CZ" sz="2400" b="0" dirty="0" smtClean="0"/>
              <a:t/>
            </a:r>
            <a:br>
              <a:rPr lang="cs-CZ" sz="2400" b="0" dirty="0" smtClean="0"/>
            </a:br>
            <a:r>
              <a:rPr lang="cs-CZ" sz="2400" b="0" dirty="0" smtClean="0">
                <a:solidFill>
                  <a:schemeClr val="accent1">
                    <a:lumMod val="75000"/>
                  </a:schemeClr>
                </a:solidFill>
              </a:rPr>
              <a:t>Název: VY_32_INOVACE_16 3Š hlas hudebního nástroje</a:t>
            </a:r>
            <a:r>
              <a:rPr lang="cs-CZ" sz="2400" b="0" dirty="0" smtClean="0"/>
              <a:t/>
            </a:r>
            <a:br>
              <a:rPr lang="cs-CZ" sz="2400" b="0" dirty="0" smtClean="0"/>
            </a:br>
            <a:r>
              <a:rPr lang="cs-CZ" sz="2400" b="0" dirty="0" smtClean="0"/>
              <a:t/>
            </a:r>
            <a:br>
              <a:rPr lang="cs-CZ" sz="2400" b="0" dirty="0" smtClean="0"/>
            </a:br>
            <a:r>
              <a:rPr lang="cs-CZ" sz="2400" b="0" dirty="0" smtClean="0"/>
              <a:t>Téma: Umění a kultura </a:t>
            </a:r>
            <a:r>
              <a:rPr lang="cs-CZ" sz="2400" b="0" dirty="0" smtClean="0"/>
              <a:t>– </a:t>
            </a:r>
            <a:r>
              <a:rPr lang="cs-CZ" sz="2400" b="0" dirty="0" err="1" smtClean="0"/>
              <a:t>Hv</a:t>
            </a:r>
            <a:r>
              <a:rPr lang="cs-CZ" sz="2400" b="0" dirty="0" smtClean="0"/>
              <a:t/>
            </a:r>
            <a:br>
              <a:rPr lang="cs-CZ" sz="2400" b="0" dirty="0" smtClean="0"/>
            </a:br>
            <a:r>
              <a:rPr lang="cs-CZ" sz="2400" b="0" dirty="0" smtClean="0"/>
              <a:t/>
            </a:r>
            <a:br>
              <a:rPr lang="cs-CZ" sz="2400" b="0" dirty="0" smtClean="0"/>
            </a:br>
            <a:r>
              <a:rPr lang="cs-CZ" sz="2400" b="0" dirty="0" smtClean="0"/>
              <a:t>Číslo projektu: CZ.1.07/1.4.00/21.0305</a:t>
            </a:r>
            <a:endParaRPr lang="cs-CZ" sz="2400" b="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976432"/>
            <a:ext cx="5718247" cy="118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79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 descr="kytara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369190"/>
            <a:ext cx="1728192" cy="4488810"/>
          </a:xfrm>
          <a:prstGeom prst="rect">
            <a:avLst/>
          </a:prstGeom>
        </p:spPr>
      </p:pic>
      <p:pic>
        <p:nvPicPr>
          <p:cNvPr id="4" name="Obrázek 3" descr="220px-Old_viol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76672"/>
            <a:ext cx="1296144" cy="1814602"/>
          </a:xfrm>
          <a:prstGeom prst="rect">
            <a:avLst/>
          </a:prstGeom>
        </p:spPr>
      </p:pic>
      <p:pic>
        <p:nvPicPr>
          <p:cNvPr id="8" name="Obrázek 7" descr="klaví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548680"/>
            <a:ext cx="2535553" cy="3549774"/>
          </a:xfrm>
          <a:prstGeom prst="rect">
            <a:avLst/>
          </a:prstGeom>
        </p:spPr>
      </p:pic>
      <p:pic>
        <p:nvPicPr>
          <p:cNvPr id="10" name="Obrázek 9" descr="zobcová flétn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4149080"/>
            <a:ext cx="3280941" cy="2336428"/>
          </a:xfrm>
          <a:prstGeom prst="rect">
            <a:avLst/>
          </a:prstGeom>
        </p:spPr>
      </p:pic>
      <p:pic>
        <p:nvPicPr>
          <p:cNvPr id="11" name="Obrázek 10" descr="trumpet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00192" y="404664"/>
            <a:ext cx="214312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32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67544" y="3933056"/>
          <a:ext cx="2797175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5" name="Package" showAsIcon="1" r:id="rId3" imgW="2796840" imgH="647280" progId="Package">
                  <p:embed/>
                </p:oleObj>
              </mc:Choice>
              <mc:Fallback>
                <p:oleObj name="Package" showAsIcon="1" r:id="rId3" imgW="2796840" imgH="647280" progId="Package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3933056"/>
                        <a:ext cx="2797175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827584" y="764704"/>
          <a:ext cx="82550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6" name="Package" showAsIcon="1" r:id="rId5" imgW="826200" imgH="647280" progId="Package">
                  <p:embed/>
                </p:oleObj>
              </mc:Choice>
              <mc:Fallback>
                <p:oleObj name="Package" showAsIcon="1" r:id="rId5" imgW="826200" imgH="647280" progId="Package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764704"/>
                        <a:ext cx="825500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5220072" y="1340768"/>
          <a:ext cx="3470275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7" name="Package" showAsIcon="1" r:id="rId7" imgW="3470400" imgH="647280" progId="Package">
                  <p:embed/>
                </p:oleObj>
              </mc:Choice>
              <mc:Fallback>
                <p:oleObj name="Package" showAsIcon="1" r:id="rId7" imgW="3470400" imgH="647280" progId="Package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072" y="1340768"/>
                        <a:ext cx="3470275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683568" y="2420888"/>
          <a:ext cx="652145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8" name="Package" showAsIcon="1" r:id="rId9" imgW="6521400" imgH="647280" progId="Package">
                  <p:embed/>
                </p:oleObj>
              </mc:Choice>
              <mc:Fallback>
                <p:oleObj name="Package" showAsIcon="1" r:id="rId9" imgW="6521400" imgH="647280" progId="Package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2420888"/>
                        <a:ext cx="6521450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3563887" y="4869160"/>
          <a:ext cx="3456385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" name="Package" showAsIcon="1" r:id="rId11" imgW="4996080" imgH="647280" progId="Package">
                  <p:embed/>
                </p:oleObj>
              </mc:Choice>
              <mc:Fallback>
                <p:oleObj name="Package" showAsIcon="1" r:id="rId11" imgW="4996080" imgH="647280" progId="Package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7" y="4869160"/>
                        <a:ext cx="3456385" cy="5040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683568" y="548680"/>
            <a:ext cx="1296144" cy="92333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  1.</a:t>
            </a:r>
            <a:endParaRPr lang="cs-CZ" sz="5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3568" y="3861048"/>
            <a:ext cx="2520280" cy="92333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  2.</a:t>
            </a:r>
            <a:endParaRPr lang="cs-CZ" sz="5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07904" y="4509120"/>
            <a:ext cx="3672408" cy="92333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       3.</a:t>
            </a:r>
            <a:endParaRPr lang="cs-CZ" sz="5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76056" y="1052736"/>
            <a:ext cx="3672408" cy="92333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        4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115616" y="2348880"/>
            <a:ext cx="6120680" cy="92333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              5.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67544" y="3933056"/>
          <a:ext cx="2797175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Package" showAsIcon="1" r:id="rId3" imgW="2796840" imgH="647280" progId="Package">
                  <p:embed/>
                </p:oleObj>
              </mc:Choice>
              <mc:Fallback>
                <p:oleObj name="Package" showAsIcon="1" r:id="rId3" imgW="2796840" imgH="647280" progId="Packag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3933056"/>
                        <a:ext cx="2797175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827584" y="764704"/>
          <a:ext cx="82550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Package" showAsIcon="1" r:id="rId5" imgW="826200" imgH="647280" progId="Package">
                  <p:embed/>
                </p:oleObj>
              </mc:Choice>
              <mc:Fallback>
                <p:oleObj name="Package" showAsIcon="1" r:id="rId5" imgW="826200" imgH="647280" progId="Packag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764704"/>
                        <a:ext cx="825500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5220072" y="1340768"/>
          <a:ext cx="3470275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Package" showAsIcon="1" r:id="rId7" imgW="3470400" imgH="647280" progId="Package">
                  <p:embed/>
                </p:oleObj>
              </mc:Choice>
              <mc:Fallback>
                <p:oleObj name="Package" showAsIcon="1" r:id="rId7" imgW="3470400" imgH="647280" progId="Packag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072" y="1340768"/>
                        <a:ext cx="3470275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683568" y="2420888"/>
          <a:ext cx="652145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Package" showAsIcon="1" r:id="rId9" imgW="6521400" imgH="647280" progId="Package">
                  <p:embed/>
                </p:oleObj>
              </mc:Choice>
              <mc:Fallback>
                <p:oleObj name="Package" showAsIcon="1" r:id="rId9" imgW="6521400" imgH="647280" progId="Packag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2420888"/>
                        <a:ext cx="6521450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3563887" y="4869160"/>
          <a:ext cx="3456385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Package" showAsIcon="1" r:id="rId11" imgW="4996080" imgH="647280" progId="Package">
                  <p:embed/>
                </p:oleObj>
              </mc:Choice>
              <mc:Fallback>
                <p:oleObj name="Package" showAsIcon="1" r:id="rId11" imgW="4996080" imgH="647280" progId="Package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7" y="4869160"/>
                        <a:ext cx="3456385" cy="5040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143000" y="731520"/>
            <a:ext cx="6400800" cy="609248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556792"/>
            <a:ext cx="61926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Učitel pouští hudební ukázky bez </a:t>
            </a:r>
            <a:r>
              <a:rPr lang="cs-CZ" dirty="0" smtClean="0"/>
              <a:t>obrazu, </a:t>
            </a:r>
            <a:r>
              <a:rPr lang="cs-CZ" dirty="0" smtClean="0"/>
              <a:t>pouze pod číselným  kódem.</a:t>
            </a:r>
          </a:p>
          <a:p>
            <a:pPr marL="342900" indent="-342900">
              <a:buAutoNum type="arabicPeriod"/>
            </a:pPr>
            <a:r>
              <a:rPr lang="cs-CZ" dirty="0" smtClean="0"/>
              <a:t>Žáci přiřazují číslo hudební ukázky k obrázku hudebního nástroje.</a:t>
            </a:r>
          </a:p>
          <a:p>
            <a:pPr marL="342900" indent="-342900">
              <a:buAutoNum type="arabicPeriod"/>
            </a:pPr>
            <a:r>
              <a:rPr lang="cs-CZ" dirty="0" smtClean="0"/>
              <a:t>žák, který se domnívá, že správně ukázku určil,  odkryje číslici  a objeví se popis ukázky a její zvuk.</a:t>
            </a:r>
          </a:p>
          <a:p>
            <a:pPr marL="342900" indent="-342900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3284984"/>
            <a:ext cx="53285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Řešení: 1. housle</a:t>
            </a:r>
          </a:p>
          <a:p>
            <a:r>
              <a:rPr lang="cs-CZ" dirty="0" smtClean="0"/>
              <a:t>             2. zobcová flétna</a:t>
            </a:r>
          </a:p>
          <a:p>
            <a:r>
              <a:rPr lang="cs-CZ" dirty="0" smtClean="0"/>
              <a:t>             3. trubka</a:t>
            </a:r>
          </a:p>
          <a:p>
            <a:r>
              <a:rPr lang="cs-CZ" dirty="0" smtClean="0"/>
              <a:t>             4. klavír</a:t>
            </a:r>
          </a:p>
          <a:p>
            <a:r>
              <a:rPr lang="cs-CZ" dirty="0" smtClean="0"/>
              <a:t>             5. kytara</a:t>
            </a:r>
          </a:p>
          <a:p>
            <a:r>
              <a:rPr lang="cs-CZ" dirty="0" smtClean="0"/>
              <a:t>        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58619" y="4653136"/>
            <a:ext cx="744626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Citace: </a:t>
            </a:r>
          </a:p>
          <a:p>
            <a:r>
              <a:rPr lang="cs-CZ" dirty="0" smtClean="0"/>
              <a:t>http://cs.wikipedia.org/wiki/Hlavn%C3%AD_strana</a:t>
            </a:r>
          </a:p>
          <a:p>
            <a:r>
              <a:rPr lang="cs-CZ" dirty="0" smtClean="0">
                <a:hlinkClick r:id="rId2"/>
              </a:rPr>
              <a:t>http://www.petrof.cz/grand-piano-p-iv-description.html</a:t>
            </a:r>
            <a:endParaRPr lang="cs-CZ" dirty="0" smtClean="0"/>
          </a:p>
          <a:p>
            <a:r>
              <a:rPr lang="cs-CZ" sz="1400" dirty="0" smtClean="0">
                <a:hlinkClick r:id="rId3"/>
              </a:rPr>
              <a:t>http://www.osel.cz/index.php?clanek=4487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</a:t>
            </a:r>
            <a:r>
              <a:rPr lang="cs-CZ" sz="1400" dirty="0">
                <a:hlinkClick r:id="rId4"/>
              </a:rPr>
              <a:t>://</a:t>
            </a:r>
            <a:r>
              <a:rPr lang="cs-CZ" sz="1400" dirty="0" smtClean="0">
                <a:hlinkClick r:id="rId4"/>
              </a:rPr>
              <a:t>www.jiri-schilbach.cz/foto/fotow/perinetrova%20trumpeta%20King/img00005.htm</a:t>
            </a:r>
            <a:endParaRPr lang="cs-CZ" sz="1400" dirty="0" smtClean="0"/>
          </a:p>
          <a:p>
            <a:r>
              <a:rPr lang="cs-CZ" sz="1400" dirty="0"/>
              <a:t>http://www.music-city.cz/fender-akusticka-kytara-sonoran-s-4931.html</a:t>
            </a:r>
          </a:p>
        </p:txBody>
      </p:sp>
    </p:spTree>
    <p:extLst>
      <p:ext uri="{BB962C8B-B14F-4D97-AF65-F5344CB8AC3E}">
        <p14:creationId xmlns:p14="http://schemas.microsoft.com/office/powerpoint/2010/main" val="7275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189</TotalTime>
  <Words>112</Words>
  <Application>Microsoft Office PowerPoint</Application>
  <PresentationFormat>Předvádění na obrazovce (4:3)</PresentationFormat>
  <Paragraphs>23</Paragraphs>
  <Slides>5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Arkýř</vt:lpstr>
      <vt:lpstr>Package</vt:lpstr>
      <vt:lpstr>Název školy: ZŠ a MŠ Zvole, okr. Praha-západ  Autor: Mgr. Lucie Strejcová  Název: VY_32_INOVACE_16 3Š hlas hudebního nástroje  Téma: Umění a kultura – Hv  Číslo projektu: CZ.1.07/1.4.00/21.0305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a MŠ Zvole, okr. Praha-západ  Autor: Mgr. Lucie Strejcová  Název: VY_32_INOVACE_ _Houslový klíč  Téma: Umění a kultura –Hv  Číslo projektu: CZ.1.07/1.4.00/21.0305</dc:title>
  <dc:creator>Reditelna</dc:creator>
  <cp:lastModifiedBy>Martin Králík</cp:lastModifiedBy>
  <cp:revision>31</cp:revision>
  <dcterms:created xsi:type="dcterms:W3CDTF">2011-09-14T07:03:52Z</dcterms:created>
  <dcterms:modified xsi:type="dcterms:W3CDTF">2012-03-17T08:12:50Z</dcterms:modified>
</cp:coreProperties>
</file>