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4" r:id="rId6"/>
    <p:sldId id="263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832855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VY_32_INOVACE_1C_08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</a:t>
                      </a:r>
                      <a:r>
                        <a:rPr lang="cs-CZ" smtClean="0"/>
                        <a:t>SLAVNÍ  MATEMATIKOVÉ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20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Prezentace seznamuje žáky druhého stupně </a:t>
            </a:r>
            <a:r>
              <a:rPr lang="cs-CZ"/>
              <a:t>základní </a:t>
            </a:r>
            <a:r>
              <a:rPr lang="cs-CZ" smtClean="0"/>
              <a:t>školy, </a:t>
            </a:r>
            <a:r>
              <a:rPr lang="cs-CZ"/>
              <a:t>studenty středních škol a jejich učitele se </a:t>
            </a:r>
            <a:r>
              <a:rPr lang="cs-CZ" dirty="0"/>
              <a:t>životopisnými údaji o matematikovi. </a:t>
            </a:r>
            <a:r>
              <a:rPr lang="cs-CZ" dirty="0" smtClean="0"/>
              <a:t>Informuje o </a:t>
            </a:r>
            <a:r>
              <a:rPr lang="cs-CZ" dirty="0"/>
              <a:t>jeho </a:t>
            </a:r>
            <a:r>
              <a:rPr lang="cs-CZ" dirty="0" smtClean="0"/>
              <a:t>přínosu </a:t>
            </a:r>
            <a:r>
              <a:rPr lang="cs-CZ" dirty="0"/>
              <a:t>pro </a:t>
            </a:r>
            <a:r>
              <a:rPr lang="cs-CZ" dirty="0" smtClean="0"/>
              <a:t>matematiku, připomíná poučky, které souvisí s jeho zkoumáním a odkazuje na školskou matematiku.</a:t>
            </a:r>
            <a:endParaRPr lang="cs-CZ" dirty="0"/>
          </a:p>
          <a:p>
            <a:endParaRPr lang="cs-CZ" dirty="0" smtClean="0"/>
          </a:p>
          <a:p>
            <a:r>
              <a:rPr lang="cs-CZ" i="1" dirty="0"/>
              <a:t>Autorem materiálu a všech jeho </a:t>
            </a:r>
            <a:r>
              <a:rPr lang="cs-CZ" i="1" dirty="0" smtClean="0"/>
              <a:t>částí, </a:t>
            </a:r>
            <a:r>
              <a:rPr lang="cs-CZ" i="1" dirty="0"/>
              <a:t>není-li uvedeno jinak, </a:t>
            </a:r>
            <a:r>
              <a:rPr lang="cs-CZ" i="1" dirty="0" smtClean="0"/>
              <a:t>je Mgr. Jitka Křížková, MBA.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13087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>
                <a:latin typeface="Arial Black" pitchFamily="34" charset="0"/>
              </a:rPr>
              <a:t>Constantin </a:t>
            </a:r>
            <a:r>
              <a:rPr lang="cs-CZ" b="1" dirty="0" err="1">
                <a:latin typeface="Arial Black" pitchFamily="34" charset="0"/>
              </a:rPr>
              <a:t>Carathéodory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13</a:t>
            </a:r>
            <a:r>
              <a:rPr lang="cs-CZ" dirty="0"/>
              <a:t>. září 1873, Berlín – 2. února 1950, </a:t>
            </a:r>
            <a:r>
              <a:rPr lang="cs-CZ" dirty="0" smtClean="0"/>
              <a:t>Mnichov</a:t>
            </a:r>
          </a:p>
          <a:p>
            <a:r>
              <a:rPr lang="cs-CZ" dirty="0" smtClean="0"/>
              <a:t>Řecký </a:t>
            </a:r>
            <a:r>
              <a:rPr lang="cs-CZ" dirty="0"/>
              <a:t>matematik žijící a pracující převážně </a:t>
            </a:r>
            <a:r>
              <a:rPr lang="cs-CZ" dirty="0" smtClean="0"/>
              <a:t>                  v </a:t>
            </a:r>
            <a:r>
              <a:rPr lang="cs-CZ" dirty="0"/>
              <a:t>Německu. </a:t>
            </a:r>
            <a:endParaRPr lang="cs-CZ" dirty="0" smtClean="0"/>
          </a:p>
          <a:p>
            <a:r>
              <a:rPr lang="cs-CZ" dirty="0" smtClean="0"/>
              <a:t>Zabýval </a:t>
            </a:r>
            <a:r>
              <a:rPr lang="cs-CZ" dirty="0"/>
              <a:t>se variačním počtem, teorií míry a teorií funkcí reálné proměnné.</a:t>
            </a:r>
          </a:p>
        </p:txBody>
      </p:sp>
      <p:pic>
        <p:nvPicPr>
          <p:cNvPr id="1026" name="Picture 2" descr="http://2.bp.blogspot.com/-6uWcv4yxkz8/TaMpgKrzB-I/AAAAAAAAAdg/xVL4763oDrc/s1600/karatheodoris-t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179322"/>
            <a:ext cx="5498976" cy="260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0285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Studium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err="1" smtClean="0"/>
              <a:t>Carathéodory</a:t>
            </a:r>
            <a:r>
              <a:rPr lang="cs-CZ" dirty="0" smtClean="0"/>
              <a:t> </a:t>
            </a:r>
            <a:r>
              <a:rPr lang="cs-CZ" dirty="0"/>
              <a:t>navštěvoval od roku </a:t>
            </a:r>
            <a:r>
              <a:rPr lang="cs-CZ" dirty="0" smtClean="0"/>
              <a:t>1881 </a:t>
            </a:r>
            <a:r>
              <a:rPr lang="cs-CZ" dirty="0"/>
              <a:t>soukromou základní školu ve </a:t>
            </a:r>
            <a:r>
              <a:rPr lang="cs-CZ" dirty="0" err="1"/>
              <a:t>Vanderstocku</a:t>
            </a:r>
            <a:r>
              <a:rPr lang="cs-CZ" dirty="0"/>
              <a:t>, roku 1885 gymnázium v Bruselu a od roku 1886 až do </a:t>
            </a:r>
            <a:r>
              <a:rPr lang="cs-CZ" dirty="0" smtClean="0"/>
              <a:t>maturity.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Během svého středoškolského studia získal dvakrát cenu pro nejlepšího matematika Belgie ve své věkové kategorii.</a:t>
            </a:r>
          </a:p>
        </p:txBody>
      </p:sp>
    </p:spTree>
    <p:extLst>
      <p:ext uri="{BB962C8B-B14F-4D97-AF65-F5344CB8AC3E}">
        <p14:creationId xmlns:p14="http://schemas.microsoft.com/office/powerpoint/2010/main" val="2662316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Clr>
                <a:srgbClr val="0BD0D9"/>
              </a:buClr>
              <a:buNone/>
            </a:pPr>
            <a:endParaRPr lang="cs-CZ" sz="2400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</a:pPr>
            <a:r>
              <a:rPr lang="cs-CZ" sz="2400" dirty="0">
                <a:solidFill>
                  <a:prstClr val="black"/>
                </a:solidFill>
              </a:rPr>
              <a:t>Roku 1900 začal studovat matematiku na univerzitě   </a:t>
            </a:r>
            <a:r>
              <a:rPr lang="cs-CZ" sz="2400" dirty="0" smtClean="0">
                <a:solidFill>
                  <a:prstClr val="black"/>
                </a:solidFill>
              </a:rPr>
              <a:t>          </a:t>
            </a:r>
            <a:r>
              <a:rPr lang="cs-CZ" sz="2400" dirty="0">
                <a:solidFill>
                  <a:prstClr val="black"/>
                </a:solidFill>
              </a:rPr>
              <a:t>v Berlíně, kde navštěvoval přednášky </a:t>
            </a:r>
            <a:r>
              <a:rPr lang="cs-CZ" sz="2400" dirty="0" err="1">
                <a:solidFill>
                  <a:prstClr val="black"/>
                </a:solidFill>
              </a:rPr>
              <a:t>Frobenia</a:t>
            </a:r>
            <a:r>
              <a:rPr lang="cs-CZ" sz="2400" dirty="0">
                <a:solidFill>
                  <a:prstClr val="black"/>
                </a:solidFill>
              </a:rPr>
              <a:t>          </a:t>
            </a:r>
            <a:r>
              <a:rPr lang="cs-CZ" sz="2400" dirty="0" smtClean="0">
                <a:solidFill>
                  <a:prstClr val="black"/>
                </a:solidFill>
              </a:rPr>
              <a:t>            </a:t>
            </a:r>
            <a:r>
              <a:rPr lang="cs-CZ" sz="2400" dirty="0">
                <a:solidFill>
                  <a:prstClr val="black"/>
                </a:solidFill>
              </a:rPr>
              <a:t>a Schwarze. </a:t>
            </a:r>
            <a:endParaRPr lang="cs-CZ" sz="2400" dirty="0" smtClean="0">
              <a:solidFill>
                <a:prstClr val="black"/>
              </a:solidFill>
            </a:endParaRPr>
          </a:p>
          <a:p>
            <a:pPr marL="0" lvl="0" indent="0">
              <a:buClr>
                <a:srgbClr val="0BD0D9"/>
              </a:buClr>
              <a:buNone/>
            </a:pPr>
            <a:endParaRPr lang="cs-CZ" sz="2400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</a:pPr>
            <a:r>
              <a:rPr lang="cs-CZ" sz="2400" dirty="0">
                <a:solidFill>
                  <a:prstClr val="black"/>
                </a:solidFill>
              </a:rPr>
              <a:t>Roku 1902 přestoupil z Berlína do Göttingenu, kde získal roku 1904 doktorát.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1035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Život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V </a:t>
            </a:r>
            <a:r>
              <a:rPr lang="cs-CZ" dirty="0"/>
              <a:t>Athénách učil do roku 1924, kdy se přesunul zpět do Německa, konkrétně do Mnichova.</a:t>
            </a:r>
          </a:p>
          <a:p>
            <a:pPr algn="just"/>
            <a:r>
              <a:rPr lang="cs-CZ" dirty="0"/>
              <a:t>Roku 1928 odplul </a:t>
            </a:r>
            <a:r>
              <a:rPr lang="cs-CZ" dirty="0" err="1"/>
              <a:t>Carathéodory</a:t>
            </a:r>
            <a:r>
              <a:rPr lang="cs-CZ" dirty="0"/>
              <a:t> do USA a krátce přednášel na Harvardu, ještě téhož roku se však vrátil zpět do Mnichova. </a:t>
            </a:r>
            <a:endParaRPr lang="cs-CZ" dirty="0" smtClean="0"/>
          </a:p>
          <a:p>
            <a:pPr algn="just"/>
            <a:r>
              <a:rPr lang="cs-CZ" dirty="0" smtClean="0"/>
              <a:t>Zde </a:t>
            </a:r>
            <a:r>
              <a:rPr lang="cs-CZ" dirty="0"/>
              <a:t>zůstal až do roku 1938, kdy odešel do penze. </a:t>
            </a:r>
            <a:endParaRPr lang="cs-CZ" dirty="0" smtClean="0"/>
          </a:p>
          <a:p>
            <a:pPr algn="just"/>
            <a:r>
              <a:rPr lang="cs-CZ" dirty="0" smtClean="0"/>
              <a:t>I </a:t>
            </a:r>
            <a:r>
              <a:rPr lang="cs-CZ" dirty="0"/>
              <a:t>během této doby však pokračoval v reorganizaci řeckého vysokého školství a občasném přednášení </a:t>
            </a:r>
            <a:r>
              <a:rPr lang="cs-CZ" dirty="0" smtClean="0"/>
              <a:t>      v </a:t>
            </a:r>
            <a:r>
              <a:rPr lang="cs-CZ" dirty="0"/>
              <a:t>USA.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8089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Práce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Carathéodory</a:t>
            </a:r>
            <a:r>
              <a:rPr lang="cs-CZ" dirty="0"/>
              <a:t> se zabýval zejména variačním počtem, teorií míry a teorií funkcí reálné proměnné.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Jeho </a:t>
            </a:r>
            <a:r>
              <a:rPr lang="cs-CZ" dirty="0"/>
              <a:t>práce ukázala úzkou souvislost mezi teorií </a:t>
            </a:r>
            <a:r>
              <a:rPr lang="cs-CZ" dirty="0" smtClean="0"/>
              <a:t>parciálních </a:t>
            </a:r>
            <a:r>
              <a:rPr lang="cs-CZ" dirty="0"/>
              <a:t>diferenciálních rovnic a variačním počtem.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Dobrých </a:t>
            </a:r>
            <a:r>
              <a:rPr lang="cs-CZ" dirty="0"/>
              <a:t>výsledků dosáhl také mimo matematiku, například v termodynamice, speciální teorii relativity, mechanice a optice.</a:t>
            </a:r>
          </a:p>
        </p:txBody>
      </p:sp>
    </p:spTree>
    <p:extLst>
      <p:ext uri="{BB962C8B-B14F-4D97-AF65-F5344CB8AC3E}">
        <p14:creationId xmlns:p14="http://schemas.microsoft.com/office/powerpoint/2010/main" val="106206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Obrázky z otevřené galerie Microsoft Office.</a:t>
            </a:r>
          </a:p>
          <a:p>
            <a:pPr marL="0" lvl="0" indent="0">
              <a:buClr>
                <a:srgbClr val="0BD0D9"/>
              </a:buClr>
              <a:buNone/>
            </a:pPr>
            <a:r>
              <a:rPr lang="cs-CZ" sz="1800" dirty="0">
                <a:solidFill>
                  <a:prstClr val="black"/>
                </a:solidFill>
              </a:rPr>
              <a:t> 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 FUCHS, E. </a:t>
            </a:r>
            <a:r>
              <a:rPr lang="cs-CZ" sz="1800" i="1" dirty="0">
                <a:solidFill>
                  <a:prstClr val="black"/>
                </a:solidFill>
              </a:rPr>
              <a:t>Historie matematiky I: Seminář pro vyučující</a:t>
            </a:r>
            <a:r>
              <a:rPr lang="cs-CZ" sz="1800" dirty="0">
                <a:solidFill>
                  <a:prstClr val="black"/>
                </a:solidFill>
              </a:rPr>
              <a:t>. 1. vyd. Jevíčko: ČVUT Brno, 1991.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Historie matematiky II.: Seminář pro vyučující.</a:t>
            </a:r>
            <a:r>
              <a:rPr lang="cs-CZ" sz="1800" dirty="0">
                <a:solidFill>
                  <a:prstClr val="black"/>
                </a:solidFill>
              </a:rPr>
              <a:t> 1. vyd. Praha: Prometheus, 1997. ISBN </a:t>
            </a:r>
            <a:r>
              <a:rPr lang="cs-CZ" sz="1800" dirty="0" err="1">
                <a:solidFill>
                  <a:prstClr val="black"/>
                </a:solidFill>
              </a:rPr>
              <a:t>ISBN</a:t>
            </a:r>
            <a:r>
              <a:rPr lang="cs-CZ" sz="1800" dirty="0">
                <a:solidFill>
                  <a:prstClr val="black"/>
                </a:solidFill>
              </a:rPr>
              <a:t> 80-7196-046-2.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I.</a:t>
            </a:r>
            <a:r>
              <a:rPr lang="cs-CZ" sz="1800" dirty="0">
                <a:solidFill>
                  <a:prstClr val="black"/>
                </a:solidFill>
              </a:rPr>
              <a:t> 1. vyd. Praha: Prométheus, 1998. ISBN 80-7196-107-8.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II.</a:t>
            </a:r>
            <a:r>
              <a:rPr lang="cs-CZ" sz="1800" dirty="0">
                <a:solidFill>
                  <a:prstClr val="black"/>
                </a:solidFill>
              </a:rPr>
              <a:t> 1. vyd. Praha: Prométheus, 2001. ISBN 80-7196-218-X.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III.</a:t>
            </a:r>
            <a:r>
              <a:rPr lang="cs-CZ" sz="1800" dirty="0">
                <a:solidFill>
                  <a:prstClr val="black"/>
                </a:solidFill>
              </a:rPr>
              <a:t> 1. vyd. Praha: Prométheus, 2004. ISBN 80-7285-040-7.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IV.</a:t>
            </a:r>
            <a:r>
              <a:rPr lang="cs-CZ" sz="1800" dirty="0">
                <a:solidFill>
                  <a:prstClr val="black"/>
                </a:solidFill>
              </a:rPr>
              <a:t> 1. vyd. Praha: Prométheus, 2007. ISBN  978-80-7204-536-5.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V.</a:t>
            </a:r>
            <a:r>
              <a:rPr lang="cs-CZ" sz="1800" dirty="0">
                <a:solidFill>
                  <a:prstClr val="black"/>
                </a:solidFill>
              </a:rPr>
              <a:t> 1. vyd. Praha: Prométheus, 2007. </a:t>
            </a:r>
            <a:r>
              <a:rPr lang="cs-CZ" sz="1800">
                <a:solidFill>
                  <a:prstClr val="black"/>
                </a:solidFill>
              </a:rPr>
              <a:t>ISBN 978-80-7378-017-3.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81420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714</TotalTime>
  <Words>338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Constantin Carathéodory</vt:lpstr>
      <vt:lpstr>Studium</vt:lpstr>
      <vt:lpstr>Prezentace aplikace PowerPoint</vt:lpstr>
      <vt:lpstr>Život</vt:lpstr>
      <vt:lpstr>Práce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root</cp:lastModifiedBy>
  <cp:revision>14</cp:revision>
  <dcterms:created xsi:type="dcterms:W3CDTF">2013-04-06T15:33:23Z</dcterms:created>
  <dcterms:modified xsi:type="dcterms:W3CDTF">2013-05-17T06:58:50Z</dcterms:modified>
</cp:coreProperties>
</file>