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59" r:id="rId5"/>
    <p:sldId id="260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62322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VY_32_INOVACE_1C_09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8196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</a:t>
            </a:r>
            <a:r>
              <a:rPr lang="cs-CZ"/>
              <a:t>základní </a:t>
            </a:r>
            <a:r>
              <a:rPr lang="cs-CZ" smtClean="0"/>
              <a:t>školy, </a:t>
            </a:r>
            <a:r>
              <a:rPr lang="cs-CZ"/>
              <a:t>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8669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 Black" pitchFamily="34" charset="0"/>
              </a:rPr>
              <a:t>Georg </a:t>
            </a:r>
            <a:r>
              <a:rPr lang="cs-CZ" dirty="0" err="1">
                <a:latin typeface="Arial Black" pitchFamily="34" charset="0"/>
              </a:rPr>
              <a:t>Cantor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Georg </a:t>
            </a:r>
            <a:r>
              <a:rPr lang="cs-CZ" dirty="0" err="1" smtClean="0"/>
              <a:t>Cantor</a:t>
            </a:r>
            <a:r>
              <a:rPr lang="cs-CZ" dirty="0" smtClean="0"/>
              <a:t> :     3</a:t>
            </a:r>
            <a:r>
              <a:rPr lang="cs-CZ" dirty="0"/>
              <a:t>. března 1845 </a:t>
            </a:r>
            <a:r>
              <a:rPr lang="cs-CZ" dirty="0" smtClean="0"/>
              <a:t>Petrohrad</a:t>
            </a:r>
            <a:r>
              <a:rPr lang="cs-CZ" dirty="0"/>
              <a:t> </a:t>
            </a:r>
            <a:r>
              <a:rPr lang="cs-CZ" dirty="0" smtClean="0"/>
              <a:t>-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6</a:t>
            </a:r>
            <a:r>
              <a:rPr lang="cs-CZ" dirty="0"/>
              <a:t>. </a:t>
            </a:r>
            <a:r>
              <a:rPr lang="cs-CZ" dirty="0" smtClean="0"/>
              <a:t>ledna </a:t>
            </a:r>
            <a:r>
              <a:rPr lang="cs-CZ" dirty="0"/>
              <a:t>1918 </a:t>
            </a:r>
            <a:r>
              <a:rPr lang="cs-CZ" dirty="0" smtClean="0"/>
              <a:t>Halle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yl </a:t>
            </a:r>
            <a:r>
              <a:rPr lang="cs-CZ" dirty="0"/>
              <a:t>významný německý matematik a logik.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Velmi se věnoval </a:t>
            </a:r>
            <a:r>
              <a:rPr lang="cs-CZ" dirty="0"/>
              <a:t>teologii, zejména ve vztahu k vlastní práci týkající se nekonečna.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Rozšířil </a:t>
            </a:r>
            <a:r>
              <a:rPr lang="cs-CZ" dirty="0"/>
              <a:t>teorii množin </a:t>
            </a:r>
            <a:r>
              <a:rPr lang="cs-CZ" dirty="0" smtClean="0"/>
              <a:t>o </a:t>
            </a:r>
            <a:r>
              <a:rPr lang="cs-CZ" dirty="0"/>
              <a:t>nekonečná čísla, označovaná jako ordinální a kardinální čísla.</a:t>
            </a:r>
          </a:p>
        </p:txBody>
      </p:sp>
    </p:spTree>
    <p:extLst>
      <p:ext uri="{BB962C8B-B14F-4D97-AF65-F5344CB8AC3E}">
        <p14:creationId xmlns:p14="http://schemas.microsoft.com/office/powerpoint/2010/main" val="36544274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Život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/>
              <a:t>roce 1863 jeho otec umírá a Georg přesouvá svá studia na univerzitu v </a:t>
            </a:r>
            <a:r>
              <a:rPr lang="cs-CZ" dirty="0" smtClean="0"/>
              <a:t>Berlíně. </a:t>
            </a:r>
          </a:p>
          <a:p>
            <a:r>
              <a:rPr lang="cs-CZ" dirty="0" smtClean="0"/>
              <a:t>V </a:t>
            </a:r>
            <a:r>
              <a:rPr lang="cs-CZ" dirty="0"/>
              <a:t>roce </a:t>
            </a:r>
            <a:r>
              <a:rPr lang="cs-CZ" dirty="0" smtClean="0"/>
              <a:t>1866 </a:t>
            </a:r>
            <a:r>
              <a:rPr lang="cs-CZ" dirty="0"/>
              <a:t>studoval v Göttingenu, pozdějším velmi známém centru matematické vědy. </a:t>
            </a:r>
            <a:endParaRPr lang="cs-CZ" dirty="0" smtClean="0"/>
          </a:p>
          <a:p>
            <a:r>
              <a:rPr lang="cs-CZ" dirty="0" smtClean="0"/>
              <a:t>O </a:t>
            </a:r>
            <a:r>
              <a:rPr lang="cs-CZ" dirty="0"/>
              <a:t>rok později získal doktorát za </a:t>
            </a:r>
            <a:r>
              <a:rPr lang="cs-CZ" dirty="0" smtClean="0"/>
              <a:t>svoji práci, </a:t>
            </a:r>
            <a:r>
              <a:rPr lang="cs-CZ" dirty="0"/>
              <a:t>která se zabývala teorií čísel.</a:t>
            </a:r>
          </a:p>
          <a:p>
            <a:r>
              <a:rPr lang="cs-CZ" dirty="0"/>
              <a:t>V roce 1872 byl </a:t>
            </a:r>
            <a:r>
              <a:rPr lang="cs-CZ" dirty="0" err="1"/>
              <a:t>Cantor</a:t>
            </a:r>
            <a:r>
              <a:rPr lang="cs-CZ" dirty="0"/>
              <a:t> jmenován mimořádným profesorem na univerzitě v Halle a o sedm let později (ve svých 34 letech) řádným profesorem. </a:t>
            </a:r>
          </a:p>
        </p:txBody>
      </p:sp>
    </p:spTree>
    <p:extLst>
      <p:ext uri="{BB962C8B-B14F-4D97-AF65-F5344CB8AC3E}">
        <p14:creationId xmlns:p14="http://schemas.microsoft.com/office/powerpoint/2010/main" val="1469650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Práce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Cantor</a:t>
            </a:r>
            <a:r>
              <a:rPr lang="cs-CZ" dirty="0" smtClean="0"/>
              <a:t> se začal </a:t>
            </a:r>
            <a:r>
              <a:rPr lang="cs-CZ" dirty="0"/>
              <a:t>věnovat budování teorie množin.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Dokázal </a:t>
            </a:r>
            <a:r>
              <a:rPr lang="cs-CZ" dirty="0"/>
              <a:t>větu dnes pojmenovanou po něm, která říká, že </a:t>
            </a:r>
            <a:r>
              <a:rPr lang="cs-CZ" dirty="0" smtClean="0"/>
              <a:t>množina </a:t>
            </a:r>
            <a:r>
              <a:rPr lang="cs-CZ" dirty="0"/>
              <a:t>všech podmnožin dané množiny obsahuje více prvků než původní množina.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konečném důsledku to znamená, že existuje více nekonečen než jedno. </a:t>
            </a:r>
          </a:p>
        </p:txBody>
      </p:sp>
    </p:spTree>
    <p:extLst>
      <p:ext uri="{BB962C8B-B14F-4D97-AF65-F5344CB8AC3E}">
        <p14:creationId xmlns:p14="http://schemas.microsoft.com/office/powerpoint/2010/main" val="39400401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Cantor</a:t>
            </a:r>
            <a:r>
              <a:rPr lang="cs-CZ" dirty="0" smtClean="0"/>
              <a:t> </a:t>
            </a:r>
            <a:r>
              <a:rPr lang="cs-CZ" dirty="0"/>
              <a:t>se začal přátelit s </a:t>
            </a:r>
            <a:r>
              <a:rPr lang="cs-CZ" dirty="0" smtClean="0"/>
              <a:t>německým matematikem </a:t>
            </a:r>
            <a:r>
              <a:rPr lang="cs-CZ" dirty="0" err="1" smtClean="0"/>
              <a:t>Dedekindem</a:t>
            </a:r>
            <a:r>
              <a:rPr lang="cs-CZ" dirty="0"/>
              <a:t>, intenzivně si dopisovali a díky </a:t>
            </a:r>
            <a:r>
              <a:rPr lang="cs-CZ" dirty="0" err="1" smtClean="0"/>
              <a:t>Dedekindově</a:t>
            </a:r>
            <a:r>
              <a:rPr lang="cs-CZ" dirty="0" smtClean="0"/>
              <a:t> vlivu se </a:t>
            </a:r>
            <a:r>
              <a:rPr lang="cs-CZ" dirty="0"/>
              <a:t>podařilo zlomit </a:t>
            </a:r>
            <a:r>
              <a:rPr lang="cs-CZ" dirty="0" err="1"/>
              <a:t>Kroneckerův</a:t>
            </a:r>
            <a:r>
              <a:rPr lang="cs-CZ" dirty="0"/>
              <a:t> odpor </a:t>
            </a:r>
            <a:r>
              <a:rPr lang="cs-CZ" dirty="0" smtClean="0"/>
              <a:t>k abstraktní algebře a </a:t>
            </a:r>
            <a:r>
              <a:rPr lang="cs-CZ" dirty="0"/>
              <a:t>zveřejnit </a:t>
            </a:r>
            <a:r>
              <a:rPr lang="cs-CZ" dirty="0" err="1"/>
              <a:t>Cantorovy</a:t>
            </a:r>
            <a:r>
              <a:rPr lang="cs-CZ" dirty="0"/>
              <a:t> práce            v odborném tisku.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356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BEČVÁŘ, J. a  FUCHS, E. Historie matematiky I: Seminář pro vyučující. 1. vyd. Jevíčko: ČVUT Brno, 1991.</a:t>
            </a:r>
          </a:p>
          <a:p>
            <a:r>
              <a:rPr lang="cs-CZ" dirty="0"/>
              <a:t>BEČVÁŘ, J. a FUCHS, E. Historie matematiky II.: Seminář pro vyučující.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Matematika v proměnách věků I. 1. vyd. Praha: Prométheus, 1998. ISBN 80-7196-107-8.</a:t>
            </a:r>
          </a:p>
          <a:p>
            <a:r>
              <a:rPr lang="cs-CZ" dirty="0"/>
              <a:t>BEČVÁŘ, J. a FUCHS, E. Matematika v proměnách věků II. 1. vyd. Praha: Prométheus, 2001. ISBN 80-7196-218-X.</a:t>
            </a:r>
          </a:p>
          <a:p>
            <a:r>
              <a:rPr lang="cs-CZ" dirty="0"/>
              <a:t>BEČVÁŘ, J. a FUCHS, E. Matematika v proměnách věků III. 1. vyd. Praha: Prométheus, 2004. ISBN 80-7285-040-7.</a:t>
            </a:r>
          </a:p>
          <a:p>
            <a:r>
              <a:rPr lang="cs-CZ" dirty="0"/>
              <a:t>BEČVÁŘ, J. a FUCHS, E. Matematika v proměnách věků IV. 1. vyd. Praha: Prométheus, 2007. ISBN  978-80-7204-536-5.</a:t>
            </a:r>
          </a:p>
          <a:p>
            <a:r>
              <a:rPr lang="cs-CZ" dirty="0"/>
              <a:t>BEČVÁŘ, J. a FUCHS, E. Matematika v proměnách věků V. 1. vyd. Praha: Prométheus, 2007. ISBN 978-80-7378-017-3.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41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78</TotalTime>
  <Words>311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Georg Cantor</vt:lpstr>
      <vt:lpstr>Život</vt:lpstr>
      <vt:lpstr>Práce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13</cp:revision>
  <dcterms:created xsi:type="dcterms:W3CDTF">2013-04-06T15:35:45Z</dcterms:created>
  <dcterms:modified xsi:type="dcterms:W3CDTF">2013-05-17T06:59:19Z</dcterms:modified>
</cp:coreProperties>
</file>