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9" r:id="rId11"/>
    <p:sldId id="266" r:id="rId12"/>
    <p:sldId id="267" r:id="rId13"/>
    <p:sldId id="268" r:id="rId14"/>
    <p:sldId id="270" r:id="rId15"/>
    <p:sldId id="271" r:id="rId16"/>
    <p:sldId id="272" r:id="rId17"/>
    <p:sldId id="258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BE27DF-BB3C-4D43-9E61-B141110CB6A0}" type="datetimeFigureOut">
              <a:rPr lang="cs-CZ" smtClean="0"/>
              <a:pPr/>
              <a:t>20.4.2013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41CAF1-023F-40B6-AAB1-EC2EF9BA62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41CAF1-023F-40B6-AAB1-EC2EF9BA62C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6DA5E-9952-4156-BCB5-F5609907E964}" type="datetimeFigureOut">
              <a:rPr lang="cs-CZ" smtClean="0"/>
              <a:pPr/>
              <a:t>20.4.2013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500596077"/>
              </p:ext>
            </p:extLst>
          </p:nvPr>
        </p:nvGraphicFramePr>
        <p:xfrm>
          <a:off x="539552" y="1844825"/>
          <a:ext cx="8208912" cy="46805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16"/>
                <a:gridCol w="5965096"/>
              </a:tblGrid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Škola</a:t>
                      </a:r>
                      <a:endParaRPr lang="cs-CZ" sz="10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Katolické gymnázium Třebíč, Otmarova 22, Třebíč 674 01</a:t>
                      </a:r>
                      <a:endParaRPr lang="cs-CZ" sz="10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Název </a:t>
                      </a:r>
                      <a:r>
                        <a:rPr lang="cs-CZ" sz="1000" dirty="0" smtClean="0">
                          <a:effectLst/>
                        </a:rPr>
                        <a:t>projektu</a:t>
                      </a:r>
                      <a:endParaRPr lang="cs-CZ" sz="10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Moderní škola</a:t>
                      </a:r>
                      <a:endParaRPr lang="cs-CZ" sz="10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Číslo projektu</a:t>
                      </a:r>
                      <a:endParaRPr lang="cs-CZ" sz="10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CZ.1.07/1.5.00/34.0464</a:t>
                      </a:r>
                      <a:endParaRPr lang="cs-CZ" sz="10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Šablona</a:t>
                      </a:r>
                      <a:endParaRPr lang="cs-CZ" sz="10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III/2 Inovace a zkvalitnění výuky prostřednictvím ICT</a:t>
                      </a:r>
                      <a:endParaRPr lang="cs-CZ" sz="10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Autor DUM</a:t>
                      </a:r>
                      <a:endParaRPr lang="cs-CZ" sz="10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1000" dirty="0">
                          <a:effectLst/>
                        </a:rPr>
                        <a:t> </a:t>
                      </a:r>
                      <a:r>
                        <a:rPr lang="cs-CZ" sz="1000" dirty="0" smtClean="0">
                          <a:effectLst/>
                        </a:rPr>
                        <a:t>Drahomír Havlíček</a:t>
                      </a:r>
                      <a:endParaRPr lang="cs-CZ" sz="10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Název DUM</a:t>
                      </a:r>
                      <a:endParaRPr lang="cs-CZ" sz="10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 </a:t>
                      </a:r>
                      <a:r>
                        <a:rPr lang="cs-CZ" sz="1000" dirty="0" err="1" smtClean="0">
                          <a:effectLst/>
                        </a:rPr>
                        <a:t>Kral</a:t>
                      </a:r>
                      <a:r>
                        <a:rPr lang="cs-CZ" sz="1000" dirty="0" smtClean="0">
                          <a:effectLst/>
                        </a:rPr>
                        <a:t> Lavra </a:t>
                      </a:r>
                      <a:endParaRPr lang="cs-CZ" sz="10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10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10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1.3.1</a:t>
                      </a:r>
                      <a:endParaRPr lang="cs-CZ" sz="1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 </a:t>
                      </a:r>
                      <a:r>
                        <a:rPr lang="cs-CZ" sz="1000" dirty="0" smtClean="0">
                          <a:effectLst/>
                        </a:rPr>
                        <a:t>1. 10. 2012</a:t>
                      </a:r>
                      <a:endParaRPr lang="cs-CZ" sz="10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Předmět</a:t>
                      </a:r>
                      <a:endParaRPr lang="cs-CZ" sz="10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 </a:t>
                      </a:r>
                      <a:r>
                        <a:rPr lang="cs-CZ" sz="1000" dirty="0" smtClean="0">
                          <a:effectLst/>
                        </a:rPr>
                        <a:t>Český jazyk a literatura</a:t>
                      </a:r>
                      <a:endParaRPr lang="cs-CZ" sz="10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Tematická oblast</a:t>
                      </a:r>
                      <a:endParaRPr lang="cs-CZ" sz="10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 </a:t>
                      </a:r>
                      <a:r>
                        <a:rPr lang="cs-CZ" sz="1000" dirty="0" smtClean="0">
                          <a:effectLst/>
                        </a:rPr>
                        <a:t>Interpretace literárního díla</a:t>
                      </a:r>
                      <a:endParaRPr lang="cs-CZ" sz="10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Výstup ŠVP</a:t>
                      </a:r>
                      <a:endParaRPr lang="cs-CZ" sz="10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 </a:t>
                      </a:r>
                      <a:r>
                        <a:rPr lang="cs-CZ" sz="1000" dirty="0" smtClean="0">
                          <a:effectLst/>
                        </a:rPr>
                        <a:t>Žák interpretuje literární text.</a:t>
                      </a:r>
                      <a:endParaRPr lang="cs-CZ" sz="10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Anotace DUM</a:t>
                      </a:r>
                      <a:endParaRPr lang="cs-CZ" sz="10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 </a:t>
                      </a:r>
                      <a:r>
                        <a:rPr lang="cs-CZ" sz="1000" dirty="0" smtClean="0">
                          <a:effectLst/>
                        </a:rPr>
                        <a:t>Prezentace</a:t>
                      </a:r>
                      <a:r>
                        <a:rPr lang="cs-CZ" sz="1000" baseline="0" dirty="0" smtClean="0">
                          <a:effectLst/>
                        </a:rPr>
                        <a:t> obsahující rozbor díla  Král Lávra a základní informace o Karlu Havlíčku Borovském.</a:t>
                      </a:r>
                      <a:endParaRPr lang="cs-CZ" sz="10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Metodický popis</a:t>
                      </a:r>
                      <a:endParaRPr lang="cs-CZ" sz="10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 </a:t>
                      </a:r>
                      <a:r>
                        <a:rPr lang="cs-CZ" sz="1000" dirty="0" smtClean="0">
                          <a:effectLst/>
                        </a:rPr>
                        <a:t>Prezentace </a:t>
                      </a:r>
                      <a:r>
                        <a:rPr lang="cs-CZ" sz="1000" baseline="0" dirty="0" smtClean="0">
                          <a:effectLst/>
                        </a:rPr>
                        <a:t> podporující interpretaci díla Král Lávra. Východisko k analýze díla u ústní maturitní zkoušky.</a:t>
                      </a:r>
                      <a:endParaRPr lang="cs-CZ" sz="10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Hodnocení</a:t>
                      </a:r>
                      <a:endParaRPr lang="cs-CZ" sz="10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 </a:t>
                      </a:r>
                      <a:r>
                        <a:rPr lang="cs-CZ" sz="1000" dirty="0" smtClean="0">
                          <a:effectLst/>
                        </a:rPr>
                        <a:t>Prezentace se osvědčila. Žáci vycházeli při rozboru ze samostatné četby a vhodně reagovali na přednášené učivo.</a:t>
                      </a:r>
                      <a:endParaRPr lang="cs-CZ" sz="10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8398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0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4941" y="228600"/>
            <a:ext cx="6634118" cy="1447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Král Lávra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Karel Havlíček Borovský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66964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Okolnosti vzniku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kniha napsána roku 1854 ve vyhnanství v</a:t>
            </a:r>
          </a:p>
          <a:p>
            <a:pPr>
              <a:buNone/>
            </a:pPr>
            <a:r>
              <a:rPr lang="cs-CZ" dirty="0" smtClean="0"/>
              <a:t>Brixenu</a:t>
            </a:r>
          </a:p>
          <a:p>
            <a:r>
              <a:rPr lang="cs-CZ" dirty="0" smtClean="0"/>
              <a:t>poprvé vydána roku 1870</a:t>
            </a:r>
          </a:p>
          <a:p>
            <a:r>
              <a:rPr lang="cs-CZ" dirty="0" smtClean="0"/>
              <a:t>okamžitě velmi populární mezi čtenáři, </a:t>
            </a:r>
          </a:p>
          <a:p>
            <a:pPr>
              <a:buNone/>
            </a:pPr>
            <a:r>
              <a:rPr lang="cs-CZ" dirty="0" smtClean="0"/>
              <a:t>cenzurou zakazována 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Inspirační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roce 1851 vyšla v časopise </a:t>
            </a:r>
            <a:r>
              <a:rPr lang="cs-CZ" dirty="0" err="1" smtClean="0"/>
              <a:t>Deutsches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Museum próza </a:t>
            </a:r>
            <a:r>
              <a:rPr lang="cs-CZ" dirty="0" err="1" smtClean="0"/>
              <a:t>Briefe</a:t>
            </a:r>
            <a:r>
              <a:rPr lang="cs-CZ" dirty="0" smtClean="0"/>
              <a:t> </a:t>
            </a:r>
            <a:r>
              <a:rPr lang="cs-CZ" dirty="0" err="1" smtClean="0"/>
              <a:t>aus</a:t>
            </a:r>
            <a:r>
              <a:rPr lang="cs-CZ" dirty="0" smtClean="0"/>
              <a:t> </a:t>
            </a:r>
            <a:r>
              <a:rPr lang="cs-CZ" dirty="0" err="1" smtClean="0"/>
              <a:t>Irland</a:t>
            </a:r>
            <a:r>
              <a:rPr lang="cs-CZ" dirty="0" smtClean="0"/>
              <a:t> (Listy z Irska) </a:t>
            </a:r>
          </a:p>
          <a:p>
            <a:pPr>
              <a:buNone/>
            </a:pPr>
            <a:r>
              <a:rPr lang="cs-CZ" dirty="0" err="1" smtClean="0"/>
              <a:t>Moritze</a:t>
            </a:r>
            <a:r>
              <a:rPr lang="cs-CZ" dirty="0" smtClean="0"/>
              <a:t> Hartmanna = irská variace na </a:t>
            </a:r>
          </a:p>
          <a:p>
            <a:pPr>
              <a:buNone/>
            </a:pPr>
            <a:r>
              <a:rPr lang="cs-CZ" dirty="0" smtClean="0"/>
              <a:t>starořeckou báji o králi Midasovi (skrýval </a:t>
            </a:r>
          </a:p>
          <a:p>
            <a:pPr>
              <a:buNone/>
            </a:pPr>
            <a:r>
              <a:rPr lang="cs-CZ" dirty="0" smtClean="0"/>
              <a:t>oslí uši)</a:t>
            </a:r>
          </a:p>
          <a:p>
            <a:r>
              <a:rPr lang="cs-CZ" dirty="0" smtClean="0"/>
              <a:t>téma však zpracováno i v německém prostředí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 skladby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epická, krátká veršovaná skladba</a:t>
            </a:r>
          </a:p>
          <a:p>
            <a:r>
              <a:rPr lang="cs-CZ" dirty="0" smtClean="0"/>
              <a:t> vlivy různých literárních žánrů: úvod jako </a:t>
            </a:r>
          </a:p>
          <a:p>
            <a:pPr>
              <a:buNone/>
            </a:pPr>
            <a:r>
              <a:rPr lang="cs-CZ" dirty="0" smtClean="0"/>
              <a:t>pohádka, závěr jako bajka (ponaučení), autor </a:t>
            </a:r>
          </a:p>
          <a:p>
            <a:pPr>
              <a:buNone/>
            </a:pPr>
            <a:r>
              <a:rPr lang="cs-CZ" dirty="0" smtClean="0"/>
              <a:t>několikrát zmiňuje, že se jedná o píseň </a:t>
            </a:r>
          </a:p>
          <a:p>
            <a:pPr>
              <a:buNone/>
            </a:pPr>
            <a:r>
              <a:rPr lang="cs-CZ" dirty="0" smtClean="0"/>
              <a:t>(melodičnost veršů)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jednoduché pohádkové vypravování o králi, který</a:t>
            </a:r>
          </a:p>
          <a:p>
            <a:pPr>
              <a:buNone/>
            </a:pPr>
            <a:r>
              <a:rPr lang="cs-CZ" dirty="0" smtClean="0"/>
              <a:t>měl jedinou vadu – nechával popravit holiče, kteří </a:t>
            </a:r>
          </a:p>
          <a:p>
            <a:pPr>
              <a:buNone/>
            </a:pPr>
            <a:r>
              <a:rPr lang="cs-CZ" dirty="0" smtClean="0"/>
              <a:t>ho jednou do roka stříhali (král měl oslí uši)</a:t>
            </a:r>
          </a:p>
          <a:p>
            <a:r>
              <a:rPr lang="cs-CZ" dirty="0" smtClean="0"/>
              <a:t>smiloval se nad </a:t>
            </a:r>
            <a:r>
              <a:rPr lang="cs-CZ" dirty="0" err="1" smtClean="0"/>
              <a:t>Kukulínem</a:t>
            </a:r>
            <a:r>
              <a:rPr lang="cs-CZ" dirty="0" smtClean="0"/>
              <a:t> (prosby </a:t>
            </a:r>
            <a:r>
              <a:rPr lang="cs-CZ" dirty="0" err="1" smtClean="0"/>
              <a:t>Kukulínovy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matky)</a:t>
            </a:r>
          </a:p>
          <a:p>
            <a:r>
              <a:rPr lang="cs-CZ" dirty="0" err="1" smtClean="0"/>
              <a:t>Kukulín</a:t>
            </a:r>
            <a:r>
              <a:rPr lang="cs-CZ" dirty="0" smtClean="0"/>
              <a:t> tajemství našeptal do vrby – Červíček si z </a:t>
            </a:r>
          </a:p>
          <a:p>
            <a:pPr>
              <a:buNone/>
            </a:pPr>
            <a:r>
              <a:rPr lang="cs-CZ" dirty="0" smtClean="0"/>
              <a:t>ní vyrobil kolíček, na plese basa vše prozradila</a:t>
            </a:r>
          </a:p>
          <a:p>
            <a:r>
              <a:rPr lang="cs-CZ" dirty="0" smtClean="0"/>
              <a:t>lid si však záhy na královy oslí uši zvykl, dokonce</a:t>
            </a:r>
          </a:p>
          <a:p>
            <a:pPr>
              <a:buNone/>
            </a:pPr>
            <a:r>
              <a:rPr lang="cs-CZ" dirty="0" smtClean="0"/>
              <a:t>pak považovány za atribut správného vladaře 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Jazykové prostředky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jazykové obraty typické pro pohádku:</a:t>
            </a:r>
          </a:p>
          <a:p>
            <a:pPr>
              <a:buNone/>
            </a:pPr>
            <a:r>
              <a:rPr lang="cs-CZ" i="1" dirty="0" err="1" smtClean="0"/>
              <a:t>Byltě</a:t>
            </a:r>
            <a:r>
              <a:rPr lang="cs-CZ" i="1" dirty="0" smtClean="0"/>
              <a:t> jednou jeden</a:t>
            </a:r>
          </a:p>
          <a:p>
            <a:pPr>
              <a:buNone/>
            </a:pPr>
            <a:r>
              <a:rPr lang="cs-CZ" i="1" dirty="0" smtClean="0"/>
              <a:t>starý dobrý král, </a:t>
            </a:r>
          </a:p>
          <a:p>
            <a:pPr>
              <a:buNone/>
            </a:pPr>
            <a:r>
              <a:rPr lang="cs-CZ" i="1" dirty="0" smtClean="0"/>
              <a:t>ale je to dávno, </a:t>
            </a:r>
          </a:p>
          <a:p>
            <a:pPr>
              <a:buNone/>
            </a:pPr>
            <a:r>
              <a:rPr lang="cs-CZ" i="1" dirty="0" smtClean="0"/>
              <a:t>taky od Čech dál, </a:t>
            </a:r>
          </a:p>
          <a:p>
            <a:pPr>
              <a:buNone/>
            </a:pPr>
            <a:r>
              <a:rPr lang="cs-CZ" i="1" dirty="0" smtClean="0"/>
              <a:t>troje moře, devatery hory</a:t>
            </a:r>
          </a:p>
          <a:p>
            <a:pPr>
              <a:buNone/>
            </a:pPr>
            <a:r>
              <a:rPr lang="cs-CZ" i="1" dirty="0" smtClean="0"/>
              <a:t>dělí ten kraj od české komory, </a:t>
            </a:r>
          </a:p>
          <a:p>
            <a:pPr>
              <a:buNone/>
            </a:pPr>
            <a:r>
              <a:rPr lang="cs-CZ" i="1" dirty="0" smtClean="0"/>
              <a:t>kde on panoval.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Jazykové prostředky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symboly: </a:t>
            </a:r>
          </a:p>
          <a:p>
            <a:pPr>
              <a:buNone/>
            </a:pPr>
            <a:r>
              <a:rPr lang="cs-CZ" dirty="0" smtClean="0"/>
              <a:t>oslí uši (symbol hlouposti) povýšeny na symbol panovníka (skrytý </a:t>
            </a:r>
          </a:p>
          <a:p>
            <a:pPr>
              <a:buNone/>
            </a:pPr>
            <a:r>
              <a:rPr lang="cs-CZ" dirty="0" smtClean="0"/>
              <a:t>Havlíčkův úmysl – každý panovník je vlastně hloupý a poddaným to</a:t>
            </a:r>
          </a:p>
          <a:p>
            <a:pPr>
              <a:buNone/>
            </a:pPr>
            <a:r>
              <a:rPr lang="cs-CZ" dirty="0" smtClean="0"/>
              <a:t>nevadí?)</a:t>
            </a:r>
          </a:p>
          <a:p>
            <a:pPr>
              <a:buNone/>
            </a:pPr>
            <a:r>
              <a:rPr lang="cs-CZ" dirty="0" smtClean="0"/>
              <a:t>vrba – symbol mlčenlivosti </a:t>
            </a:r>
          </a:p>
          <a:p>
            <a:r>
              <a:rPr lang="cs-CZ" dirty="0" smtClean="0"/>
              <a:t>obrazná pojmenování: </a:t>
            </a:r>
          </a:p>
          <a:p>
            <a:pPr>
              <a:buNone/>
            </a:pPr>
            <a:r>
              <a:rPr lang="cs-CZ" i="1" dirty="0" smtClean="0"/>
              <a:t>nenabíjel cizím svoji kasu, </a:t>
            </a:r>
          </a:p>
          <a:p>
            <a:pPr>
              <a:buNone/>
            </a:pPr>
            <a:r>
              <a:rPr lang="cs-CZ" i="1" dirty="0" smtClean="0"/>
              <a:t>rekrutýrkou nesužoval chasu, </a:t>
            </a:r>
          </a:p>
          <a:p>
            <a:pPr>
              <a:buNone/>
            </a:pPr>
            <a:r>
              <a:rPr lang="cs-CZ" i="1" dirty="0" smtClean="0"/>
              <a:t>nedal chudé dřít. </a:t>
            </a:r>
          </a:p>
          <a:p>
            <a:r>
              <a:rPr lang="cs-CZ" dirty="0" smtClean="0"/>
              <a:t>přirovnání:</a:t>
            </a:r>
          </a:p>
          <a:p>
            <a:pPr>
              <a:buNone/>
            </a:pPr>
            <a:r>
              <a:rPr lang="cs-CZ" i="1" dirty="0" smtClean="0"/>
              <a:t>dlouhé vlasy po krku široce</a:t>
            </a:r>
          </a:p>
          <a:p>
            <a:pPr>
              <a:buNone/>
            </a:pPr>
            <a:r>
              <a:rPr lang="cs-CZ" i="1" dirty="0" smtClean="0"/>
              <a:t>nosil jak roj včel.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Jazykové prostředky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archaismy: </a:t>
            </a:r>
            <a:r>
              <a:rPr lang="cs-CZ" i="1" dirty="0" err="1" smtClean="0"/>
              <a:t>bradýř</a:t>
            </a:r>
            <a:r>
              <a:rPr lang="cs-CZ" i="1" dirty="0" smtClean="0"/>
              <a:t>, orodovat, </a:t>
            </a:r>
            <a:r>
              <a:rPr lang="cs-CZ" i="1" dirty="0" err="1" smtClean="0"/>
              <a:t>lazebník</a:t>
            </a:r>
            <a:endParaRPr lang="cs-CZ" i="1" dirty="0" smtClean="0"/>
          </a:p>
          <a:p>
            <a:r>
              <a:rPr lang="cs-CZ" dirty="0" smtClean="0"/>
              <a:t>historismy: </a:t>
            </a:r>
            <a:r>
              <a:rPr lang="cs-CZ" i="1" dirty="0" smtClean="0"/>
              <a:t>rekrutýrka, </a:t>
            </a:r>
            <a:r>
              <a:rPr lang="cs-CZ" i="1" dirty="0" err="1" smtClean="0"/>
              <a:t>bradýřský</a:t>
            </a:r>
            <a:r>
              <a:rPr lang="cs-CZ" i="1" dirty="0" smtClean="0"/>
              <a:t> cech</a:t>
            </a:r>
          </a:p>
          <a:p>
            <a:r>
              <a:rPr lang="cs-CZ" dirty="0" smtClean="0"/>
              <a:t>apostrofy: </a:t>
            </a:r>
            <a:r>
              <a:rPr lang="cs-CZ" i="1" dirty="0" err="1" smtClean="0"/>
              <a:t>utich</a:t>
            </a:r>
            <a:r>
              <a:rPr lang="cs-CZ" dirty="0" err="1" smtClean="0"/>
              <a:t>’</a:t>
            </a:r>
            <a:r>
              <a:rPr lang="cs-CZ" i="1" dirty="0" smtClean="0"/>
              <a:t>, </a:t>
            </a:r>
            <a:r>
              <a:rPr lang="cs-CZ" i="1" dirty="0" err="1" smtClean="0"/>
              <a:t>uříz</a:t>
            </a:r>
            <a:r>
              <a:rPr lang="cs-CZ" dirty="0" err="1" smtClean="0"/>
              <a:t>’</a:t>
            </a:r>
            <a:r>
              <a:rPr lang="cs-CZ" dirty="0" smtClean="0"/>
              <a:t>   </a:t>
            </a:r>
            <a:endParaRPr lang="cs-CZ" i="1" dirty="0" smtClean="0"/>
          </a:p>
          <a:p>
            <a:r>
              <a:rPr lang="cs-CZ" dirty="0" err="1" smtClean="0"/>
              <a:t>apoziopeze</a:t>
            </a:r>
            <a:r>
              <a:rPr lang="cs-CZ" dirty="0" smtClean="0"/>
              <a:t>: </a:t>
            </a:r>
            <a:r>
              <a:rPr lang="cs-CZ" i="1" dirty="0" smtClean="0"/>
              <a:t>si ho liboval. – –</a:t>
            </a:r>
          </a:p>
          <a:p>
            <a:r>
              <a:rPr lang="cs-CZ" dirty="0" smtClean="0"/>
              <a:t>personifikace: </a:t>
            </a:r>
            <a:r>
              <a:rPr lang="cs-CZ" i="1" dirty="0" smtClean="0"/>
              <a:t>holičovi vědomosti škubou, jak </a:t>
            </a:r>
          </a:p>
          <a:p>
            <a:pPr>
              <a:buNone/>
            </a:pPr>
            <a:r>
              <a:rPr lang="cs-CZ" i="1" dirty="0" smtClean="0"/>
              <a:t>tajemství až do basy přišlo</a:t>
            </a:r>
          </a:p>
          <a:p>
            <a:r>
              <a:rPr lang="cs-CZ" dirty="0" smtClean="0"/>
              <a:t>apostrofa: oslovení nepřítomné dcery </a:t>
            </a:r>
          </a:p>
          <a:p>
            <a:pPr>
              <a:buNone/>
            </a:pPr>
            <a:r>
              <a:rPr lang="cs-CZ" i="1" dirty="0" smtClean="0"/>
              <a:t>našeptej to jen do staré vrby, </a:t>
            </a:r>
          </a:p>
          <a:p>
            <a:pPr>
              <a:buNone/>
            </a:pPr>
            <a:r>
              <a:rPr lang="cs-CZ" i="1" dirty="0" smtClean="0"/>
              <a:t>dceruško drahá.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Verš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jednoduchý, většinou tři až čtyři slova</a:t>
            </a:r>
          </a:p>
          <a:p>
            <a:r>
              <a:rPr lang="cs-CZ" dirty="0" smtClean="0"/>
              <a:t>melodičnost připomíná píseň (několikrát v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básni </a:t>
            </a:r>
            <a:r>
              <a:rPr lang="cs-CZ" dirty="0" smtClean="0"/>
              <a:t>zmíněna)</a:t>
            </a:r>
          </a:p>
          <a:p>
            <a:r>
              <a:rPr lang="cs-CZ" dirty="0" smtClean="0"/>
              <a:t>krátké strofy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Aktualizace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jasná paralela na habsburskou monarchii a</a:t>
            </a:r>
          </a:p>
          <a:p>
            <a:pPr>
              <a:buNone/>
            </a:pPr>
            <a:r>
              <a:rPr lang="cs-CZ" dirty="0" smtClean="0"/>
              <a:t>panovníka, autor v úvodu však píše:</a:t>
            </a:r>
          </a:p>
          <a:p>
            <a:pPr>
              <a:buNone/>
            </a:pPr>
            <a:r>
              <a:rPr lang="cs-CZ" i="1" dirty="0" err="1" smtClean="0"/>
              <a:t>Byltě</a:t>
            </a:r>
            <a:r>
              <a:rPr lang="cs-CZ" i="1" dirty="0" smtClean="0"/>
              <a:t> jednou jeden</a:t>
            </a:r>
          </a:p>
          <a:p>
            <a:pPr>
              <a:buNone/>
            </a:pPr>
            <a:r>
              <a:rPr lang="cs-CZ" i="1" dirty="0" smtClean="0"/>
              <a:t>starý dobrý král, </a:t>
            </a:r>
          </a:p>
          <a:p>
            <a:pPr>
              <a:buNone/>
            </a:pPr>
            <a:r>
              <a:rPr lang="cs-CZ" i="1" dirty="0" smtClean="0"/>
              <a:t>ale je to dávno, </a:t>
            </a:r>
          </a:p>
          <a:p>
            <a:pPr>
              <a:buNone/>
            </a:pPr>
            <a:r>
              <a:rPr lang="cs-CZ" i="1" dirty="0" smtClean="0"/>
              <a:t>taky od Čech dál, </a:t>
            </a:r>
          </a:p>
          <a:p>
            <a:pPr>
              <a:buNone/>
            </a:pPr>
            <a:r>
              <a:rPr lang="cs-CZ" i="1" dirty="0" smtClean="0"/>
              <a:t>troje moře, devatery hory</a:t>
            </a:r>
          </a:p>
          <a:p>
            <a:pPr>
              <a:buNone/>
            </a:pPr>
            <a:r>
              <a:rPr lang="cs-CZ" i="1" dirty="0" smtClean="0"/>
              <a:t>dělí ten kraj od české komory, </a:t>
            </a:r>
          </a:p>
          <a:p>
            <a:pPr>
              <a:buNone/>
            </a:pPr>
            <a:r>
              <a:rPr lang="cs-CZ" i="1" dirty="0" smtClean="0"/>
              <a:t>kde on panoval. </a:t>
            </a:r>
          </a:p>
          <a:p>
            <a:pPr>
              <a:buNone/>
            </a:pPr>
            <a:endParaRPr lang="cs-CZ" i="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Aktualizace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cs-CZ" sz="12800" dirty="0" smtClean="0"/>
              <a:t>v závěru oslovení dcery: </a:t>
            </a:r>
          </a:p>
          <a:p>
            <a:pPr>
              <a:buNone/>
            </a:pPr>
            <a:r>
              <a:rPr lang="cs-CZ" sz="12800" i="1" dirty="0" smtClean="0"/>
              <a:t>Není každá vrba</a:t>
            </a:r>
          </a:p>
          <a:p>
            <a:pPr>
              <a:buNone/>
            </a:pPr>
            <a:r>
              <a:rPr lang="cs-CZ" sz="12800" i="1" dirty="0" smtClean="0"/>
              <a:t>jako </a:t>
            </a:r>
            <a:r>
              <a:rPr lang="cs-CZ" sz="12800" i="1" dirty="0" err="1" smtClean="0"/>
              <a:t>Viklovská</a:t>
            </a:r>
            <a:r>
              <a:rPr lang="cs-CZ" sz="12800" i="1" dirty="0" smtClean="0"/>
              <a:t>, </a:t>
            </a:r>
          </a:p>
          <a:p>
            <a:pPr>
              <a:buNone/>
            </a:pPr>
            <a:r>
              <a:rPr lang="cs-CZ" sz="12800" i="1" dirty="0" smtClean="0"/>
              <a:t>ani každá basa</a:t>
            </a:r>
          </a:p>
          <a:p>
            <a:pPr>
              <a:buNone/>
            </a:pPr>
            <a:r>
              <a:rPr lang="cs-CZ" sz="12800" i="1" dirty="0" smtClean="0"/>
              <a:t>jak </a:t>
            </a:r>
            <a:r>
              <a:rPr lang="cs-CZ" sz="12800" i="1" dirty="0" err="1" smtClean="0"/>
              <a:t>Červíčkovská</a:t>
            </a:r>
            <a:r>
              <a:rPr lang="cs-CZ" sz="12800" i="1" dirty="0" smtClean="0"/>
              <a:t>, </a:t>
            </a:r>
          </a:p>
          <a:p>
            <a:pPr>
              <a:buNone/>
            </a:pPr>
            <a:r>
              <a:rPr lang="cs-CZ" sz="12800" i="1" dirty="0" smtClean="0"/>
              <a:t>a když tě co na jazyku svrbí, </a:t>
            </a:r>
          </a:p>
          <a:p>
            <a:pPr>
              <a:buNone/>
            </a:pPr>
            <a:r>
              <a:rPr lang="cs-CZ" sz="12800" i="1" dirty="0" smtClean="0"/>
              <a:t>našeptej to jen do staré vrby, </a:t>
            </a:r>
          </a:p>
          <a:p>
            <a:pPr>
              <a:buNone/>
            </a:pPr>
            <a:r>
              <a:rPr lang="cs-CZ" sz="12800" i="1" dirty="0" smtClean="0"/>
              <a:t>dceruško drahá.</a:t>
            </a:r>
          </a:p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Adaptace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r. 1950 loutkový film v režii Karla Zemana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Karel Havlíček Borovský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novinář, básník, prozaik, politik</a:t>
            </a:r>
          </a:p>
          <a:p>
            <a:r>
              <a:rPr lang="cs-CZ" dirty="0" smtClean="0"/>
              <a:t>považován za zakladatele české satiry, </a:t>
            </a:r>
          </a:p>
          <a:p>
            <a:pPr>
              <a:buNone/>
            </a:pPr>
            <a:r>
              <a:rPr lang="cs-CZ" dirty="0" smtClean="0"/>
              <a:t>moderní žurnalistiky  a literární kritiky</a:t>
            </a:r>
          </a:p>
          <a:p>
            <a:r>
              <a:rPr lang="cs-CZ" dirty="0" smtClean="0"/>
              <a:t>z hlediska literárního představitel realismu, z </a:t>
            </a:r>
          </a:p>
          <a:p>
            <a:pPr>
              <a:buNone/>
            </a:pPr>
            <a:r>
              <a:rPr lang="cs-CZ" dirty="0" smtClean="0"/>
              <a:t>hlediska politického představitel konce </a:t>
            </a:r>
          </a:p>
          <a:p>
            <a:pPr>
              <a:buNone/>
            </a:pPr>
            <a:r>
              <a:rPr lang="cs-CZ" dirty="0" smtClean="0"/>
              <a:t>národního obrození</a:t>
            </a:r>
          </a:p>
          <a:p>
            <a:r>
              <a:rPr lang="cs-CZ" dirty="0" smtClean="0"/>
              <a:t>narozen v Borové u Německého (Havlíčkova) </a:t>
            </a:r>
          </a:p>
          <a:p>
            <a:pPr>
              <a:buNone/>
            </a:pPr>
            <a:r>
              <a:rPr lang="cs-CZ" dirty="0" smtClean="0"/>
              <a:t>Brodu</a:t>
            </a: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vystudoval gymnázium, studoval filozofii a </a:t>
            </a:r>
          </a:p>
          <a:p>
            <a:pPr>
              <a:buNone/>
            </a:pPr>
            <a:r>
              <a:rPr lang="cs-CZ" dirty="0" smtClean="0"/>
              <a:t>kněžský seminář (nedokončil)</a:t>
            </a:r>
          </a:p>
          <a:p>
            <a:r>
              <a:rPr lang="cs-CZ" dirty="0" smtClean="0"/>
              <a:t>působil jako vychovatel v Rusku (poté kritik </a:t>
            </a:r>
          </a:p>
          <a:p>
            <a:pPr>
              <a:buNone/>
            </a:pPr>
            <a:r>
              <a:rPr lang="cs-CZ" dirty="0" smtClean="0"/>
              <a:t>myšlenek slovanské vzájemnosti a rusofilství)</a:t>
            </a:r>
          </a:p>
          <a:p>
            <a:r>
              <a:rPr lang="cs-CZ" dirty="0" smtClean="0"/>
              <a:t>po návratu jako novinář, politicky aktivní</a:t>
            </a:r>
          </a:p>
          <a:p>
            <a:r>
              <a:rPr lang="cs-CZ" dirty="0" smtClean="0"/>
              <a:t>po roce 1848 pronásledován, z Prahy do Kutné</a:t>
            </a:r>
          </a:p>
          <a:p>
            <a:pPr>
              <a:buNone/>
            </a:pPr>
            <a:r>
              <a:rPr lang="cs-CZ" dirty="0" smtClean="0"/>
              <a:t>Hory (noviny Slovan)</a:t>
            </a:r>
          </a:p>
          <a:p>
            <a:r>
              <a:rPr lang="cs-CZ" dirty="0" smtClean="0"/>
              <a:t>r. 1851 poslán do vyhnanství – alpský Brixen </a:t>
            </a:r>
          </a:p>
          <a:p>
            <a:r>
              <a:rPr lang="cs-CZ" dirty="0" smtClean="0"/>
              <a:t>po návratu umírá na tuberkulózu</a:t>
            </a: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satirické skladby: </a:t>
            </a:r>
          </a:p>
          <a:p>
            <a:pPr>
              <a:buNone/>
            </a:pPr>
            <a:r>
              <a:rPr lang="cs-CZ" dirty="0" smtClean="0"/>
              <a:t>Křest sv. Vladimíra, Tyrolské elegie, Král Lávra</a:t>
            </a:r>
          </a:p>
          <a:p>
            <a:r>
              <a:rPr lang="cs-CZ" dirty="0" smtClean="0"/>
              <a:t>cestopis Obrazy z Rus</a:t>
            </a:r>
          </a:p>
          <a:p>
            <a:r>
              <a:rPr lang="cs-CZ" dirty="0" smtClean="0"/>
              <a:t>epigramy:</a:t>
            </a:r>
          </a:p>
          <a:p>
            <a:pPr>
              <a:buNone/>
            </a:pPr>
            <a:r>
              <a:rPr lang="cs-CZ" dirty="0" smtClean="0"/>
              <a:t>krátká, často čtyřverší, lyrická báseň, v podání </a:t>
            </a:r>
          </a:p>
          <a:p>
            <a:pPr>
              <a:buNone/>
            </a:pPr>
            <a:r>
              <a:rPr lang="cs-CZ" dirty="0" smtClean="0"/>
              <a:t>Havlíčka ostrá, satirická kritika vlády, církve, </a:t>
            </a:r>
          </a:p>
          <a:p>
            <a:pPr>
              <a:buNone/>
            </a:pPr>
            <a:r>
              <a:rPr lang="cs-CZ" dirty="0" smtClean="0"/>
              <a:t>byrokracie… </a:t>
            </a:r>
          </a:p>
          <a:p>
            <a:r>
              <a:rPr lang="cs-CZ" dirty="0" smtClean="0"/>
              <a:t>definice dle Havlíčka: „Epigramy jsou malinké</a:t>
            </a:r>
          </a:p>
          <a:p>
            <a:pPr>
              <a:buNone/>
            </a:pPr>
            <a:r>
              <a:rPr lang="cs-CZ" dirty="0" smtClean="0"/>
              <a:t>nádoby, do kterých vztek svůj nalévám, aby mi srdce</a:t>
            </a:r>
          </a:p>
          <a:p>
            <a:pPr>
              <a:buNone/>
            </a:pPr>
            <a:r>
              <a:rPr lang="cs-CZ" dirty="0" smtClean="0"/>
              <a:t>nežral.“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pPr lvl="0"/>
            <a:r>
              <a:rPr lang="cs-CZ" sz="2000" i="1" dirty="0" err="1" smtClean="0"/>
              <a:t>Wikipedia</a:t>
            </a:r>
            <a:r>
              <a:rPr lang="cs-CZ" sz="2000" i="1" dirty="0" smtClean="0"/>
              <a:t>: </a:t>
            </a:r>
            <a:r>
              <a:rPr lang="cs-CZ" sz="2000" i="1" dirty="0" err="1" smtClean="0"/>
              <a:t>the</a:t>
            </a:r>
            <a:r>
              <a:rPr lang="cs-CZ" sz="2000" i="1" dirty="0" smtClean="0"/>
              <a:t> free </a:t>
            </a:r>
            <a:r>
              <a:rPr lang="cs-CZ" sz="2000" i="1" dirty="0" err="1" smtClean="0"/>
              <a:t>encyclopedia</a:t>
            </a:r>
            <a:r>
              <a:rPr lang="cs-CZ" sz="2000" dirty="0" smtClean="0"/>
              <a:t> [online]. San </a:t>
            </a:r>
            <a:r>
              <a:rPr lang="cs-CZ" sz="2000" dirty="0" err="1" smtClean="0"/>
              <a:t>Francisco</a:t>
            </a:r>
            <a:r>
              <a:rPr lang="cs-CZ" sz="2000" dirty="0" smtClean="0"/>
              <a:t> (CA): </a:t>
            </a:r>
            <a:r>
              <a:rPr lang="cs-CZ" sz="2000" dirty="0" err="1" smtClean="0"/>
              <a:t>Wikimedia</a:t>
            </a:r>
            <a:r>
              <a:rPr lang="cs-CZ" sz="2000" dirty="0" smtClean="0"/>
              <a:t> </a:t>
            </a:r>
            <a:r>
              <a:rPr lang="cs-CZ" sz="2000" dirty="0" err="1" smtClean="0"/>
              <a:t>Foundation</a:t>
            </a:r>
            <a:r>
              <a:rPr lang="cs-CZ" sz="2000" dirty="0" smtClean="0"/>
              <a:t>, 2001- [cit. 2013-04-07]. Dostupné z: http://cs.wikipedia.org/wiki/Epigramy</a:t>
            </a:r>
          </a:p>
          <a:p>
            <a:pPr lvl="0"/>
            <a:r>
              <a:rPr lang="cs-CZ" sz="2000" i="1" dirty="0" err="1" smtClean="0"/>
              <a:t>Wikipedia</a:t>
            </a:r>
            <a:r>
              <a:rPr lang="cs-CZ" sz="2000" i="1" dirty="0" smtClean="0"/>
              <a:t>: </a:t>
            </a:r>
            <a:r>
              <a:rPr lang="cs-CZ" sz="2000" i="1" dirty="0" err="1" smtClean="0"/>
              <a:t>the</a:t>
            </a:r>
            <a:r>
              <a:rPr lang="cs-CZ" sz="2000" i="1" dirty="0" smtClean="0"/>
              <a:t> free </a:t>
            </a:r>
            <a:r>
              <a:rPr lang="cs-CZ" sz="2000" i="1" dirty="0" err="1" smtClean="0"/>
              <a:t>encyclopedia</a:t>
            </a:r>
            <a:r>
              <a:rPr lang="cs-CZ" sz="2000" dirty="0" smtClean="0"/>
              <a:t> [online]. San </a:t>
            </a:r>
            <a:r>
              <a:rPr lang="cs-CZ" sz="2000" dirty="0" err="1" smtClean="0"/>
              <a:t>Francisco</a:t>
            </a:r>
            <a:r>
              <a:rPr lang="cs-CZ" sz="2000" dirty="0" smtClean="0"/>
              <a:t> (CA): </a:t>
            </a:r>
            <a:r>
              <a:rPr lang="cs-CZ" sz="2000" dirty="0" err="1" smtClean="0"/>
              <a:t>Wikimedia</a:t>
            </a:r>
            <a:r>
              <a:rPr lang="cs-CZ" sz="2000" dirty="0" smtClean="0"/>
              <a:t> </a:t>
            </a:r>
            <a:r>
              <a:rPr lang="cs-CZ" sz="2000" dirty="0" err="1" smtClean="0"/>
              <a:t>Foundation</a:t>
            </a:r>
            <a:r>
              <a:rPr lang="cs-CZ" sz="2000" dirty="0" smtClean="0"/>
              <a:t>, 2001- [cit. 2013-04-07]. Dostupné z: http://cs.wikipedia.org/wiki/Karel_Havl%C3%AD%C4%8Dek_Borovsk%C3%BD</a:t>
            </a:r>
          </a:p>
          <a:p>
            <a:pPr lvl="0"/>
            <a:r>
              <a:rPr lang="cs-CZ" sz="2000" dirty="0" smtClean="0"/>
              <a:t>Knihy na </a:t>
            </a:r>
            <a:r>
              <a:rPr lang="cs-CZ" sz="2000" dirty="0" err="1" smtClean="0"/>
              <a:t>netu</a:t>
            </a:r>
            <a:r>
              <a:rPr lang="cs-CZ" sz="2000" dirty="0" smtClean="0"/>
              <a:t>. h</a:t>
            </a:r>
            <a:r>
              <a:rPr lang="cs-CZ" sz="2000" i="1" dirty="0" smtClean="0"/>
              <a:t>ttp://www.</a:t>
            </a:r>
            <a:r>
              <a:rPr lang="cs-CZ" sz="2000" i="1" dirty="0" err="1" smtClean="0"/>
              <a:t>protivanek.cz</a:t>
            </a:r>
            <a:r>
              <a:rPr lang="cs-CZ" sz="2000" i="1" dirty="0" smtClean="0"/>
              <a:t>/knihy/index.</a:t>
            </a:r>
            <a:r>
              <a:rPr lang="cs-CZ" sz="2000" i="1" dirty="0" err="1" smtClean="0"/>
              <a:t>html</a:t>
            </a:r>
            <a:r>
              <a:rPr lang="cs-CZ" sz="2000" dirty="0" smtClean="0"/>
              <a:t> [online]. [cit. 2013-04-07]. Dostupné z: http://www.</a:t>
            </a:r>
            <a:r>
              <a:rPr lang="cs-CZ" sz="2000" dirty="0" err="1" smtClean="0"/>
              <a:t>protivanek.cz</a:t>
            </a:r>
            <a:r>
              <a:rPr lang="cs-CZ" sz="2000" dirty="0" smtClean="0"/>
              <a:t>/knihy/</a:t>
            </a:r>
            <a:r>
              <a:rPr lang="cs-CZ" sz="2000" dirty="0" err="1" smtClean="0"/>
              <a:t>krallavra.html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 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41830394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</TotalTime>
  <Words>655</Words>
  <Application>Microsoft Office PowerPoint</Application>
  <PresentationFormat>Předvádění na obrazovce (4:3)</PresentationFormat>
  <Paragraphs>158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Snímek 1</vt:lpstr>
      <vt:lpstr>Král Lávra</vt:lpstr>
      <vt:lpstr>Okolnosti vzniku</vt:lpstr>
      <vt:lpstr>Inspirační zdroje</vt:lpstr>
      <vt:lpstr>Charakteristika skladby</vt:lpstr>
      <vt:lpstr>Děj</vt:lpstr>
      <vt:lpstr>Jazykové prostředky</vt:lpstr>
      <vt:lpstr>Jazykové prostředky</vt:lpstr>
      <vt:lpstr>Jazykové prostředky</vt:lpstr>
      <vt:lpstr>Verš</vt:lpstr>
      <vt:lpstr>Aktualizace</vt:lpstr>
      <vt:lpstr>Aktualizace</vt:lpstr>
      <vt:lpstr>Adaptace</vt:lpstr>
      <vt:lpstr>Karel Havlíček Borovský</vt:lpstr>
      <vt:lpstr>Život</vt:lpstr>
      <vt:lpstr>Dílo</vt:lpstr>
      <vt:lpstr>Seznam použitých zdrojů: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Uzivatel</cp:lastModifiedBy>
  <cp:revision>18</cp:revision>
  <dcterms:created xsi:type="dcterms:W3CDTF">2012-12-23T08:55:19Z</dcterms:created>
  <dcterms:modified xsi:type="dcterms:W3CDTF">2013-04-20T12:28:02Z</dcterms:modified>
</cp:coreProperties>
</file>