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  <p:sldId id="260" r:id="rId5"/>
    <p:sldId id="263" r:id="rId6"/>
    <p:sldId id="261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165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4048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</a:t>
            </a:r>
            <a:r>
              <a:rPr lang="cs-CZ"/>
              <a:t>základní </a:t>
            </a:r>
            <a:r>
              <a:rPr lang="cs-CZ" smtClean="0"/>
              <a:t>školy, </a:t>
            </a:r>
            <a:r>
              <a:rPr lang="cs-CZ"/>
              <a:t>studenty středních škol a jejich učitele se </a:t>
            </a:r>
            <a:r>
              <a:rPr lang="cs-CZ" dirty="0"/>
              <a:t>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476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>
                <a:latin typeface="Arial Black" pitchFamily="34" charset="0"/>
              </a:rPr>
              <a:t>Thoralf</a:t>
            </a:r>
            <a:r>
              <a:rPr lang="cs-CZ" b="1" dirty="0">
                <a:latin typeface="Arial Black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</a:rPr>
              <a:t>Skolem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Thoralf</a:t>
            </a:r>
            <a:r>
              <a:rPr lang="cs-CZ" dirty="0" smtClean="0"/>
              <a:t> </a:t>
            </a:r>
            <a:r>
              <a:rPr lang="cs-CZ" dirty="0" err="1" smtClean="0"/>
              <a:t>Skolem</a:t>
            </a:r>
            <a:r>
              <a:rPr lang="cs-CZ" dirty="0" smtClean="0"/>
              <a:t> se narodil 23</a:t>
            </a:r>
            <a:r>
              <a:rPr lang="cs-CZ" dirty="0"/>
              <a:t>. </a:t>
            </a:r>
            <a:r>
              <a:rPr lang="cs-CZ" dirty="0" smtClean="0"/>
              <a:t>května, </a:t>
            </a:r>
            <a:r>
              <a:rPr lang="cs-CZ" dirty="0"/>
              <a:t>1887 </a:t>
            </a:r>
            <a:r>
              <a:rPr lang="cs-CZ" dirty="0" smtClean="0"/>
              <a:t>                  – </a:t>
            </a:r>
            <a:r>
              <a:rPr lang="cs-CZ" dirty="0"/>
              <a:t>23. </a:t>
            </a:r>
            <a:r>
              <a:rPr lang="cs-CZ" dirty="0" err="1" smtClean="0"/>
              <a:t>březena</a:t>
            </a:r>
            <a:r>
              <a:rPr lang="cs-CZ" dirty="0" smtClean="0"/>
              <a:t> 1963</a:t>
            </a:r>
          </a:p>
          <a:p>
            <a:r>
              <a:rPr lang="cs-CZ" dirty="0" smtClean="0"/>
              <a:t>Byl norský matematik, který </a:t>
            </a:r>
            <a:r>
              <a:rPr lang="cs-CZ" dirty="0"/>
              <a:t>proslul prací v oblasti matematické logiky a teorie množin.</a:t>
            </a:r>
          </a:p>
        </p:txBody>
      </p:sp>
      <p:pic>
        <p:nvPicPr>
          <p:cNvPr id="1026" name="Picture 2" descr="http://apprendre-math.info/history/photos/Skolem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2552700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546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Život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err="1" smtClean="0"/>
              <a:t>Skolem</a:t>
            </a:r>
            <a:r>
              <a:rPr lang="cs-CZ" dirty="0" smtClean="0"/>
              <a:t> </a:t>
            </a:r>
            <a:r>
              <a:rPr lang="cs-CZ" dirty="0"/>
              <a:t>pocházel z farmářské rodiny.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otec byl učitelem na národní škole.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Universitě v Kristiana pak studoval matematiku, fyziku, chemii, </a:t>
            </a:r>
            <a:r>
              <a:rPr lang="cs-CZ" dirty="0" smtClean="0"/>
              <a:t>zoologii </a:t>
            </a:r>
            <a:r>
              <a:rPr lang="cs-CZ" dirty="0"/>
              <a:t>a botaniku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856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BD0D9"/>
              </a:buClr>
            </a:pPr>
            <a:endParaRPr lang="cs-CZ" sz="2400" dirty="0" smtClean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2400" dirty="0" smtClean="0">
                <a:solidFill>
                  <a:prstClr val="black"/>
                </a:solidFill>
              </a:rPr>
              <a:t>V </a:t>
            </a:r>
            <a:r>
              <a:rPr lang="cs-CZ" sz="2400" dirty="0">
                <a:solidFill>
                  <a:prstClr val="black"/>
                </a:solidFill>
              </a:rPr>
              <a:t>roce </a:t>
            </a:r>
            <a:r>
              <a:rPr lang="cs-CZ" sz="2400" dirty="0" smtClean="0">
                <a:solidFill>
                  <a:prstClr val="black"/>
                </a:solidFill>
              </a:rPr>
              <a:t>1909 </a:t>
            </a:r>
            <a:r>
              <a:rPr lang="cs-CZ" sz="2400" dirty="0">
                <a:solidFill>
                  <a:prstClr val="black"/>
                </a:solidFill>
              </a:rPr>
              <a:t>začal pracovat jako asistent fyzika Kristiana </a:t>
            </a:r>
            <a:r>
              <a:rPr lang="cs-CZ" sz="2400" dirty="0" err="1">
                <a:solidFill>
                  <a:prstClr val="black"/>
                </a:solidFill>
              </a:rPr>
              <a:t>Birkenlanda</a:t>
            </a:r>
            <a:r>
              <a:rPr lang="cs-CZ" sz="2400" dirty="0">
                <a:solidFill>
                  <a:prstClr val="black"/>
                </a:solidFill>
              </a:rPr>
              <a:t>, známého pracemi o magnetické sféře elektronů. 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2400" dirty="0">
                <a:solidFill>
                  <a:prstClr val="black"/>
                </a:solidFill>
              </a:rPr>
              <a:t>V roce 1918 se stal </a:t>
            </a:r>
            <a:r>
              <a:rPr lang="cs-CZ" sz="2400" dirty="0" smtClean="0">
                <a:solidFill>
                  <a:prstClr val="black"/>
                </a:solidFill>
              </a:rPr>
              <a:t>docentem </a:t>
            </a:r>
            <a:r>
              <a:rPr lang="cs-CZ" sz="2400" dirty="0">
                <a:solidFill>
                  <a:prstClr val="black"/>
                </a:solidFill>
              </a:rPr>
              <a:t>matematiky a byl zvolen do Norské akademie věd a učitelství.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155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Práce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Skolem</a:t>
            </a:r>
            <a:r>
              <a:rPr lang="cs-CZ" dirty="0" smtClean="0"/>
              <a:t> </a:t>
            </a:r>
            <a:r>
              <a:rPr lang="cs-CZ" dirty="0"/>
              <a:t>publikoval </a:t>
            </a:r>
            <a:r>
              <a:rPr lang="cs-CZ" dirty="0" smtClean="0"/>
              <a:t>články </a:t>
            </a:r>
            <a:r>
              <a:rPr lang="cs-CZ" dirty="0"/>
              <a:t>na téma </a:t>
            </a:r>
            <a:r>
              <a:rPr lang="cs-CZ" dirty="0" err="1"/>
              <a:t>diofantických</a:t>
            </a:r>
            <a:r>
              <a:rPr lang="cs-CZ" dirty="0"/>
              <a:t> rovnic, teorie grup, teorie svazů, teorie množin </a:t>
            </a:r>
            <a:r>
              <a:rPr lang="cs-CZ" dirty="0" smtClean="0"/>
              <a:t>            a </a:t>
            </a:r>
            <a:r>
              <a:rPr lang="cs-CZ" dirty="0"/>
              <a:t>matematické logiky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Většinou publikoval v norských časopisech </a:t>
            </a:r>
            <a:r>
              <a:rPr lang="cs-CZ" dirty="0" smtClean="0"/>
              <a:t>                   s </a:t>
            </a:r>
            <a:r>
              <a:rPr lang="cs-CZ" dirty="0"/>
              <a:t>omezeným mezinárodním oběhem, takže jeho výsledky byly občas nově objevované později jinde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247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Skolem</a:t>
            </a:r>
            <a:r>
              <a:rPr lang="cs-CZ" dirty="0" smtClean="0"/>
              <a:t> publikoval důkazy řešení </a:t>
            </a:r>
            <a:r>
              <a:rPr lang="cs-CZ" dirty="0" err="1" smtClean="0"/>
              <a:t>diofantických</a:t>
            </a:r>
            <a:r>
              <a:rPr lang="cs-CZ" dirty="0" smtClean="0"/>
              <a:t> rovnic už v roce 1927.</a:t>
            </a:r>
          </a:p>
          <a:p>
            <a:endParaRPr lang="cs-CZ" dirty="0"/>
          </a:p>
          <a:p>
            <a:r>
              <a:rPr lang="cs-CZ" dirty="0" smtClean="0"/>
              <a:t>Až </a:t>
            </a:r>
            <a:r>
              <a:rPr lang="cs-CZ" dirty="0"/>
              <a:t>do </a:t>
            </a:r>
            <a:r>
              <a:rPr lang="cs-CZ" dirty="0" smtClean="0"/>
              <a:t>vybudování </a:t>
            </a:r>
            <a:r>
              <a:rPr lang="cs-CZ" dirty="0"/>
              <a:t>teorie algoritmů byly </a:t>
            </a:r>
            <a:r>
              <a:rPr lang="cs-CZ" dirty="0" smtClean="0"/>
              <a:t>hledány </a:t>
            </a:r>
            <a:r>
              <a:rPr lang="cs-CZ" dirty="0"/>
              <a:t>metody </a:t>
            </a:r>
            <a:r>
              <a:rPr lang="cs-CZ" dirty="0" smtClean="0"/>
              <a:t>řešení </a:t>
            </a:r>
            <a:r>
              <a:rPr lang="cs-CZ" dirty="0"/>
              <a:t>alespoň </a:t>
            </a:r>
            <a:r>
              <a:rPr lang="cs-CZ" dirty="0" smtClean="0"/>
              <a:t>jistých </a:t>
            </a:r>
            <a:r>
              <a:rPr lang="cs-CZ" dirty="0"/>
              <a:t>typů </a:t>
            </a:r>
            <a:r>
              <a:rPr lang="cs-CZ" dirty="0" err="1" smtClean="0"/>
              <a:t>diofantických</a:t>
            </a:r>
            <a:r>
              <a:rPr lang="cs-CZ" dirty="0" smtClean="0"/>
              <a:t> </a:t>
            </a:r>
            <a:r>
              <a:rPr lang="cs-CZ" dirty="0"/>
              <a:t>rovnic. Nepodařilo se </a:t>
            </a:r>
            <a:r>
              <a:rPr lang="cs-CZ" dirty="0" smtClean="0"/>
              <a:t>však vyřešit </a:t>
            </a:r>
            <a:r>
              <a:rPr lang="cs-CZ" dirty="0"/>
              <a:t>ani </a:t>
            </a:r>
            <a:r>
              <a:rPr lang="cs-CZ" dirty="0" smtClean="0"/>
              <a:t>nejjednodušší </a:t>
            </a:r>
            <a:r>
              <a:rPr lang="cs-CZ" dirty="0"/>
              <a:t>typ </a:t>
            </a:r>
            <a:r>
              <a:rPr lang="cs-CZ" dirty="0" smtClean="0"/>
              <a:t> </a:t>
            </a:r>
            <a:r>
              <a:rPr lang="cs-CZ" dirty="0"/>
              <a:t>rovnice o</a:t>
            </a:r>
            <a:r>
              <a:rPr lang="cs-CZ" dirty="0" smtClean="0"/>
              <a:t> </a:t>
            </a:r>
            <a:r>
              <a:rPr lang="cs-CZ" dirty="0"/>
              <a:t>dvou </a:t>
            </a:r>
            <a:r>
              <a:rPr lang="cs-CZ" dirty="0" smtClean="0"/>
              <a:t>proměnných.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669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Diofantická</a:t>
            </a:r>
            <a:r>
              <a:rPr lang="cs-CZ" dirty="0" smtClean="0"/>
              <a:t> </a:t>
            </a:r>
            <a:r>
              <a:rPr lang="cs-CZ" dirty="0"/>
              <a:t>rovnice (někdy též </a:t>
            </a:r>
            <a:r>
              <a:rPr lang="cs-CZ" dirty="0" err="1"/>
              <a:t>diofantovská</a:t>
            </a:r>
            <a:r>
              <a:rPr lang="cs-CZ" dirty="0"/>
              <a:t>) </a:t>
            </a:r>
            <a:r>
              <a:rPr lang="cs-CZ" dirty="0" smtClean="0"/>
              <a:t>představuje v </a:t>
            </a:r>
            <a:r>
              <a:rPr lang="cs-CZ" dirty="0"/>
              <a:t>matematice </a:t>
            </a:r>
            <a:r>
              <a:rPr lang="cs-CZ" dirty="0" smtClean="0"/>
              <a:t> neurčitou rovnici, </a:t>
            </a:r>
            <a:r>
              <a:rPr lang="cs-CZ" dirty="0"/>
              <a:t>která dovoluje proměnným nabývat pouze hodnot z oboru celých čísel. </a:t>
            </a:r>
          </a:p>
        </p:txBody>
      </p:sp>
    </p:spTree>
    <p:extLst>
      <p:ext uri="{BB962C8B-B14F-4D97-AF65-F5344CB8AC3E}">
        <p14:creationId xmlns:p14="http://schemas.microsoft.com/office/powerpoint/2010/main" val="3424703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Obrázky z otevřené galerie Microsoft Office.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 FUCHS, E. Historie matematiky I: Seminář pro vyučující. 1. vyd. Jevíčko: ČVUT Brno, 1991.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Historie matematiky II.: Seminář pro vyučující. 1. vyd. Praha: Prometheus, 1997. ISBN </a:t>
            </a:r>
            <a:r>
              <a:rPr lang="cs-CZ" sz="1800" dirty="0" err="1">
                <a:solidFill>
                  <a:prstClr val="black"/>
                </a:solidFill>
              </a:rPr>
              <a:t>ISBN</a:t>
            </a:r>
            <a:r>
              <a:rPr lang="cs-CZ" sz="1800" dirty="0">
                <a:solidFill>
                  <a:prstClr val="black"/>
                </a:solidFill>
              </a:rPr>
              <a:t> 80-7196-046-2.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I. 1. vyd. Praha: Prométheus, 1998. ISBN 80-7196-107-8.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II. 1. vyd. Praha: Prométheus, 2001. ISBN 80-7196-218-X.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III. 1. vyd. Praha: Prométheus, 2004. ISBN 80-7285-040-7.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IV. 1. vyd. Praha: Prométheus, 2007. ISBN  978-80-7204-536-5.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V. 1. vyd. Praha: Prométheus, 2007. ISBN 978-80-7378-017-3.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0644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</TotalTime>
  <Words>309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Thoralf Skolem</vt:lpstr>
      <vt:lpstr>Život</vt:lpstr>
      <vt:lpstr>Prezentace aplikace PowerPoint</vt:lpstr>
      <vt:lpstr>Práce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6</cp:revision>
  <dcterms:created xsi:type="dcterms:W3CDTF">2013-04-09T08:43:45Z</dcterms:created>
  <dcterms:modified xsi:type="dcterms:W3CDTF">2013-05-17T07:05:57Z</dcterms:modified>
</cp:coreProperties>
</file>