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7" r:id="rId4"/>
    <p:sldId id="261" r:id="rId5"/>
    <p:sldId id="260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457101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VY_32_INOVACE_1C_13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MATEMATIKOVÉ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110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Prezentace seznamuje žáky druhého stupně </a:t>
            </a:r>
            <a:r>
              <a:rPr lang="cs-CZ"/>
              <a:t>základní </a:t>
            </a:r>
            <a:r>
              <a:rPr lang="cs-CZ" smtClean="0"/>
              <a:t>školy, </a:t>
            </a:r>
            <a:r>
              <a:rPr lang="cs-CZ"/>
              <a:t>studenty středních škol a jejich učitele se </a:t>
            </a:r>
            <a:r>
              <a:rPr lang="cs-CZ" dirty="0"/>
              <a:t>životopisnými údaji o matematikovi. </a:t>
            </a:r>
            <a:r>
              <a:rPr lang="cs-CZ" dirty="0" smtClean="0"/>
              <a:t>Informuje o </a:t>
            </a:r>
            <a:r>
              <a:rPr lang="cs-CZ" dirty="0"/>
              <a:t>jeho </a:t>
            </a:r>
            <a:r>
              <a:rPr lang="cs-CZ" dirty="0" smtClean="0"/>
              <a:t>přínosu </a:t>
            </a:r>
            <a:r>
              <a:rPr lang="cs-CZ" dirty="0"/>
              <a:t>pro </a:t>
            </a:r>
            <a:r>
              <a:rPr lang="cs-CZ" dirty="0" smtClean="0"/>
              <a:t>matematiku, připomíná poučky, které souvisí s jeho zkoumáním a odkazuje na školskou matematiku.</a:t>
            </a:r>
            <a:endParaRPr lang="cs-CZ" dirty="0"/>
          </a:p>
          <a:p>
            <a:endParaRPr lang="cs-CZ" dirty="0" smtClean="0"/>
          </a:p>
          <a:p>
            <a:r>
              <a:rPr lang="cs-CZ" i="1" dirty="0"/>
              <a:t>Autorem materiálu a všech jeho </a:t>
            </a:r>
            <a:r>
              <a:rPr lang="cs-CZ" i="1" dirty="0" smtClean="0"/>
              <a:t>částí, </a:t>
            </a:r>
            <a:r>
              <a:rPr lang="cs-CZ" i="1" dirty="0"/>
              <a:t>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5938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err="1">
                <a:latin typeface="Arial Black" pitchFamily="34" charset="0"/>
                <a:cs typeface="Arial" pitchFamily="34" charset="0"/>
              </a:rPr>
              <a:t>Srinivasa</a:t>
            </a:r>
            <a:r>
              <a:rPr lang="cs-CZ" b="1" dirty="0">
                <a:latin typeface="Arial Black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 Black" pitchFamily="34" charset="0"/>
                <a:cs typeface="Arial" pitchFamily="34" charset="0"/>
              </a:rPr>
              <a:t>Ramanujan</a:t>
            </a:r>
            <a:endParaRPr lang="cs-CZ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22</a:t>
            </a:r>
            <a:r>
              <a:rPr lang="cs-CZ" dirty="0"/>
              <a:t>. </a:t>
            </a:r>
            <a:r>
              <a:rPr lang="cs-CZ" dirty="0" smtClean="0"/>
              <a:t>prosinec </a:t>
            </a:r>
            <a:r>
              <a:rPr lang="cs-CZ" dirty="0"/>
              <a:t>1887 </a:t>
            </a:r>
            <a:r>
              <a:rPr lang="cs-CZ" dirty="0" smtClean="0"/>
              <a:t> </a:t>
            </a:r>
            <a:r>
              <a:rPr lang="cs-CZ" dirty="0" err="1"/>
              <a:t>Erode</a:t>
            </a:r>
            <a:r>
              <a:rPr lang="cs-CZ" dirty="0"/>
              <a:t>, Indie </a:t>
            </a:r>
            <a:r>
              <a:rPr lang="cs-CZ" dirty="0" smtClean="0"/>
              <a:t>                                                                                                                  – </a:t>
            </a:r>
            <a:r>
              <a:rPr lang="cs-CZ" dirty="0"/>
              <a:t>26. duben, 1920, Madras, </a:t>
            </a:r>
            <a:r>
              <a:rPr lang="cs-CZ" dirty="0" smtClean="0"/>
              <a:t>Indie</a:t>
            </a:r>
          </a:p>
          <a:p>
            <a:r>
              <a:rPr lang="cs-CZ" dirty="0" smtClean="0"/>
              <a:t>Byl </a:t>
            </a:r>
            <a:r>
              <a:rPr lang="cs-CZ" dirty="0"/>
              <a:t>mimořádně talentovaný indický matematik. </a:t>
            </a:r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/>
              <a:t>široké oblasti jeho matematických zájmů patřily např. heuristické aspekty v teorii čísel nebo sumační formule pro matematické konstanty jako </a:t>
            </a:r>
            <a:r>
              <a:rPr lang="el-GR" dirty="0" smtClean="0"/>
              <a:t>π</a:t>
            </a:r>
            <a:r>
              <a:rPr lang="cs-CZ" dirty="0" smtClean="0"/>
              <a:t>(pí)</a:t>
            </a:r>
            <a:r>
              <a:rPr lang="el-GR" dirty="0" smtClean="0"/>
              <a:t>.</a:t>
            </a:r>
            <a:endParaRPr lang="cs-CZ" dirty="0"/>
          </a:p>
        </p:txBody>
      </p:sp>
      <p:pic>
        <p:nvPicPr>
          <p:cNvPr id="2050" name="Picture 2" descr="http://cdn1.thefamouspeople.com/profiles/images/srinivasa-ramanuj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69535"/>
            <a:ext cx="2497460" cy="2081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185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Black" pitchFamily="34" charset="0"/>
              </a:rPr>
              <a:t>Život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Byl </a:t>
            </a:r>
            <a:r>
              <a:rPr lang="cs-CZ" dirty="0"/>
              <a:t>nejstarším ze tří synů.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Jeho </a:t>
            </a:r>
            <a:r>
              <a:rPr lang="cs-CZ" dirty="0"/>
              <a:t>otec byl účetním v obchodě s oděvy </a:t>
            </a:r>
            <a:r>
              <a:rPr lang="cs-CZ" dirty="0" smtClean="0"/>
              <a:t>                       v </a:t>
            </a:r>
            <a:r>
              <a:rPr lang="cs-CZ" dirty="0" err="1"/>
              <a:t>Kumbakonamu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Jeho </a:t>
            </a:r>
            <a:r>
              <a:rPr lang="cs-CZ" dirty="0"/>
              <a:t>matka byla přesvědčena o velikosti svého syna </a:t>
            </a:r>
            <a:r>
              <a:rPr lang="cs-CZ" dirty="0" smtClean="0"/>
              <a:t>     a </a:t>
            </a:r>
            <a:r>
              <a:rPr lang="cs-CZ" dirty="0"/>
              <a:t>po celý život ho chránila a snažila se mu pomáhat.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Když </a:t>
            </a:r>
            <a:r>
              <a:rPr lang="cs-CZ" dirty="0"/>
              <a:t>bylo </a:t>
            </a:r>
            <a:r>
              <a:rPr lang="cs-CZ" dirty="0" err="1"/>
              <a:t>Ramanujanovi</a:t>
            </a:r>
            <a:r>
              <a:rPr lang="cs-CZ" dirty="0"/>
              <a:t> sedm let, byl poslán do základní školy v </a:t>
            </a:r>
            <a:r>
              <a:rPr lang="cs-CZ" dirty="0" err="1"/>
              <a:t>Kumbakonamu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97808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Práce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Zabýval se </a:t>
            </a:r>
            <a:r>
              <a:rPr lang="cs-CZ" dirty="0"/>
              <a:t>např. metodou konstrukce magických čtverců, studiem zlomků, prvočísel, divergentních </a:t>
            </a:r>
            <a:r>
              <a:rPr lang="cs-CZ" dirty="0" smtClean="0"/>
              <a:t>      a </a:t>
            </a:r>
            <a:r>
              <a:rPr lang="cs-CZ" dirty="0" err="1"/>
              <a:t>hypergeometrických</a:t>
            </a:r>
            <a:r>
              <a:rPr lang="cs-CZ" dirty="0"/>
              <a:t> řad, modulárních rovnic, </a:t>
            </a:r>
            <a:r>
              <a:rPr lang="cs-CZ" dirty="0" err="1"/>
              <a:t>Bernoulliho</a:t>
            </a:r>
            <a:r>
              <a:rPr lang="cs-CZ" dirty="0"/>
              <a:t> čísel, </a:t>
            </a:r>
            <a:r>
              <a:rPr lang="cs-CZ" dirty="0" err="1"/>
              <a:t>Riemannovy</a:t>
            </a:r>
            <a:r>
              <a:rPr lang="cs-CZ" dirty="0"/>
              <a:t> zeta funkce nebo eliptických </a:t>
            </a:r>
            <a:r>
              <a:rPr lang="cs-CZ" dirty="0" smtClean="0"/>
              <a:t>funkcí.</a:t>
            </a:r>
          </a:p>
        </p:txBody>
      </p:sp>
    </p:spTree>
    <p:extLst>
      <p:ext uri="{BB962C8B-B14F-4D97-AF65-F5344CB8AC3E}">
        <p14:creationId xmlns:p14="http://schemas.microsoft.com/office/powerpoint/2010/main" val="4021880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Nalezl </a:t>
            </a:r>
            <a:r>
              <a:rPr lang="cs-CZ" dirty="0">
                <a:solidFill>
                  <a:prstClr val="black"/>
                </a:solidFill>
              </a:rPr>
              <a:t>funkcionální rovnici zeta funkce, zabýval se významnými problémy analytické teorie čísel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0BD0D9"/>
              </a:buClr>
            </a:pP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888" y="4293096"/>
            <a:ext cx="3322637" cy="341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0907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4617B"/>
                </a:solidFill>
              </a:rPr>
              <a:t>Použité zdroje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Obrázky z otevřené galerie Microsoft Office.</a:t>
            </a:r>
          </a:p>
          <a:p>
            <a:pPr marL="0" lvl="0" indent="0">
              <a:buClr>
                <a:srgbClr val="0BD0D9"/>
              </a:buClr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 FUCHS, E. Historie matematiky I: Seminář pro vyučující. 1. vyd. Jevíčko: ČVUT Brno, 1991.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Historie matematiky II.: Seminář pro vyučující. 1. vyd. Praha: Prometheus, 1997. ISBN </a:t>
            </a:r>
            <a:r>
              <a:rPr lang="cs-CZ" sz="1800" dirty="0" err="1">
                <a:solidFill>
                  <a:prstClr val="black"/>
                </a:solidFill>
              </a:rPr>
              <a:t>ISBN</a:t>
            </a:r>
            <a:r>
              <a:rPr lang="cs-CZ" sz="1800" dirty="0">
                <a:solidFill>
                  <a:prstClr val="black"/>
                </a:solidFill>
              </a:rPr>
              <a:t> 80-7196-046-2.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Matematika v proměnách věků I. 1. vyd. Praha: Prométheus, 1998. ISBN 80-7196-107-8.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Matematika v proměnách věků II. 1. vyd. Praha: Prométheus, 2001. ISBN 80-7196-218-X.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Matematika v proměnách věků III. 1. vyd. Praha: Prométheus, 2004. ISBN 80-7285-040-7.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Matematika v proměnách věků IV. 1. vyd. Praha: Prométheus, 2007. ISBN  978-80-7204-536-5.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Matematika v proměnách věků V. 1. vyd. Praha: Prométheus, 2007. ISBN 978-80-7378-017-3.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7316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149</TotalTime>
  <Words>258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Srinivasa Ramanujan</vt:lpstr>
      <vt:lpstr>Život</vt:lpstr>
      <vt:lpstr>Práce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8</cp:revision>
  <dcterms:created xsi:type="dcterms:W3CDTF">2013-04-09T19:07:25Z</dcterms:created>
  <dcterms:modified xsi:type="dcterms:W3CDTF">2013-05-17T07:06:22Z</dcterms:modified>
</cp:coreProperties>
</file>