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64" r:id="rId3"/>
    <p:sldId id="258" r:id="rId4"/>
    <p:sldId id="260" r:id="rId5"/>
    <p:sldId id="265" r:id="rId6"/>
    <p:sldId id="259" r:id="rId7"/>
    <p:sldId id="261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9" d="100"/>
          <a:sy n="39" d="100"/>
        </p:scale>
        <p:origin x="-13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1835696" y="332656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65055"/>
              </p:ext>
            </p:extLst>
          </p:nvPr>
        </p:nvGraphicFramePr>
        <p:xfrm>
          <a:off x="1151620" y="4508634"/>
          <a:ext cx="6840760" cy="2232735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6840760"/>
              </a:tblGrid>
              <a:tr h="441469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     Mgr. Jitka Křížková, MBA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      VY_32_INOVACE_1C_14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TÉMA:       SLAVNÍ  MATEMATIKOVÉ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1257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 </a:t>
                      </a:r>
                      <a:r>
                        <a:rPr lang="cs-CZ" i="1" dirty="0" smtClean="0"/>
                        <a:t>CZ.</a:t>
                      </a:r>
                      <a:r>
                        <a:rPr lang="cs-CZ" i="1" baseline="0" dirty="0" smtClean="0"/>
                        <a:t> 1. 07/ 1. 4. 00/ 21. 1843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586971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6197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cs-CZ" sz="7200" dirty="0" smtClean="0"/>
              <a:t>Anotace</a:t>
            </a:r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dirty="0"/>
              <a:t>Prezentace seznamuje žáky druhého stupně </a:t>
            </a:r>
            <a:r>
              <a:rPr lang="cs-CZ"/>
              <a:t>základní </a:t>
            </a:r>
            <a:r>
              <a:rPr lang="cs-CZ" smtClean="0"/>
              <a:t>školy, </a:t>
            </a:r>
            <a:r>
              <a:rPr lang="cs-CZ"/>
              <a:t>studenty středních škol a jejich učitele se </a:t>
            </a:r>
            <a:r>
              <a:rPr lang="cs-CZ" dirty="0"/>
              <a:t>životopisnými údaji o matematikovi. </a:t>
            </a:r>
            <a:r>
              <a:rPr lang="cs-CZ" dirty="0" smtClean="0"/>
              <a:t>Informuje o </a:t>
            </a:r>
            <a:r>
              <a:rPr lang="cs-CZ" dirty="0"/>
              <a:t>jeho </a:t>
            </a:r>
            <a:r>
              <a:rPr lang="cs-CZ" dirty="0" smtClean="0"/>
              <a:t>přínosu </a:t>
            </a:r>
            <a:r>
              <a:rPr lang="cs-CZ" dirty="0"/>
              <a:t>pro </a:t>
            </a:r>
            <a:r>
              <a:rPr lang="cs-CZ" dirty="0" smtClean="0"/>
              <a:t>matematiku, připomíná poučky, které souvisí s jeho zkoumáním a odkazuje na školskou matematiku.</a:t>
            </a:r>
            <a:endParaRPr lang="cs-CZ" dirty="0"/>
          </a:p>
          <a:p>
            <a:endParaRPr lang="cs-CZ" dirty="0" smtClean="0"/>
          </a:p>
          <a:p>
            <a:r>
              <a:rPr lang="cs-CZ" i="1" dirty="0"/>
              <a:t>Autorem materiálu a všech jeho </a:t>
            </a:r>
            <a:r>
              <a:rPr lang="cs-CZ" i="1" dirty="0" smtClean="0"/>
              <a:t>částí, </a:t>
            </a:r>
            <a:r>
              <a:rPr lang="cs-CZ" i="1" dirty="0"/>
              <a:t>není-li uvedeno jinak, </a:t>
            </a:r>
            <a:r>
              <a:rPr lang="cs-CZ" i="1" dirty="0" smtClean="0"/>
              <a:t>je Mgr. Jitka Křížková, MBA.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2463361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b="1" dirty="0">
                <a:latin typeface="Arial Black" pitchFamily="34" charset="0"/>
              </a:rPr>
              <a:t>Godfrey </a:t>
            </a:r>
            <a:r>
              <a:rPr lang="hu-HU" b="1" dirty="0" smtClean="0">
                <a:latin typeface="Arial Black" pitchFamily="34" charset="0"/>
              </a:rPr>
              <a:t>Harold Hardy</a:t>
            </a:r>
            <a:endParaRPr lang="cs-CZ" dirty="0">
              <a:latin typeface="Arial Black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7</a:t>
            </a:r>
            <a:r>
              <a:rPr lang="hu-HU" dirty="0"/>
              <a:t>. února 1877 Cranleigh – 1. prosince 1947 </a:t>
            </a:r>
            <a:r>
              <a:rPr lang="hu-HU" dirty="0" smtClean="0"/>
              <a:t>Cambridge</a:t>
            </a:r>
          </a:p>
          <a:p>
            <a:pPr marL="0" indent="0">
              <a:buNone/>
            </a:pPr>
            <a:endParaRPr lang="hu-HU" dirty="0" smtClean="0"/>
          </a:p>
          <a:p>
            <a:r>
              <a:rPr lang="hu-HU" dirty="0" smtClean="0"/>
              <a:t>Byl </a:t>
            </a:r>
            <a:r>
              <a:rPr lang="hu-HU" dirty="0"/>
              <a:t>významný anglický </a:t>
            </a:r>
            <a:r>
              <a:rPr lang="hu-HU" dirty="0" smtClean="0"/>
              <a:t>matematik, </a:t>
            </a:r>
            <a:r>
              <a:rPr lang="hu-HU" dirty="0"/>
              <a:t>známý svou prací </a:t>
            </a:r>
            <a:r>
              <a:rPr lang="hu-HU" dirty="0" smtClean="0"/>
              <a:t>  v </a:t>
            </a:r>
            <a:r>
              <a:rPr lang="hu-HU" dirty="0"/>
              <a:t>oblasti teorie čísel a matematické analýzy</a:t>
            </a:r>
            <a:r>
              <a:rPr lang="hu-HU" dirty="0" smtClean="0"/>
              <a:t>.</a:t>
            </a:r>
          </a:p>
          <a:p>
            <a:pPr marL="0" indent="0">
              <a:buNone/>
            </a:pPr>
            <a:endParaRPr lang="hu-HU" dirty="0"/>
          </a:p>
          <a:p>
            <a:r>
              <a:rPr lang="cs-CZ" dirty="0" smtClean="0"/>
              <a:t>Zabýval se také analytickou teorií čísel a teorií prvočísel.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3103" y="4725144"/>
            <a:ext cx="1847106" cy="1847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88669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latin typeface="Arial Black" pitchFamily="34" charset="0"/>
              </a:rPr>
              <a:t>Práce</a:t>
            </a:r>
            <a:endParaRPr lang="cs-CZ" dirty="0">
              <a:latin typeface="Arial Black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hu-HU" dirty="0" smtClean="0"/>
          </a:p>
          <a:p>
            <a:endParaRPr lang="hu-HU" dirty="0" smtClean="0"/>
          </a:p>
          <a:p>
            <a:r>
              <a:rPr lang="hu-HU" sz="3200" dirty="0" smtClean="0"/>
              <a:t>V </a:t>
            </a:r>
            <a:r>
              <a:rPr lang="hu-HU" sz="3200" dirty="0"/>
              <a:t>roce 1940 napsal esej o estetice </a:t>
            </a:r>
            <a:r>
              <a:rPr lang="hu-HU" sz="3200" dirty="0" smtClean="0"/>
              <a:t>matematiky „Obrana matematikova,”      </a:t>
            </a:r>
            <a:r>
              <a:rPr lang="hu-HU" sz="3200" dirty="0"/>
              <a:t>která je často považována za jeden </a:t>
            </a:r>
            <a:r>
              <a:rPr lang="hu-HU" sz="3200" dirty="0" smtClean="0"/>
              <a:t>                z </a:t>
            </a:r>
            <a:r>
              <a:rPr lang="hu-HU" sz="3200" dirty="0"/>
              <a:t>nejlepších vhledů do matematikovy </a:t>
            </a:r>
            <a:r>
              <a:rPr lang="hu-HU" sz="3200" dirty="0" smtClean="0"/>
              <a:t>mysli, </a:t>
            </a:r>
            <a:r>
              <a:rPr lang="hu-HU" sz="3200" dirty="0"/>
              <a:t>napsaného pro laiky</a:t>
            </a:r>
            <a:r>
              <a:rPr lang="hu-HU" sz="3200" dirty="0" smtClean="0"/>
              <a:t>.</a:t>
            </a:r>
          </a:p>
          <a:p>
            <a:pPr marL="0" indent="0">
              <a:buNone/>
            </a:pPr>
            <a:endParaRPr lang="hu-HU" dirty="0" smtClean="0"/>
          </a:p>
          <a:p>
            <a:pPr marL="0" indent="0">
              <a:buNone/>
            </a:pPr>
            <a:endParaRPr lang="hu-HU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218221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lr>
                <a:srgbClr val="0BD0D9"/>
              </a:buClr>
            </a:pPr>
            <a:endParaRPr lang="hu-HU" dirty="0" smtClean="0">
              <a:solidFill>
                <a:prstClr val="black"/>
              </a:solidFill>
            </a:endParaRPr>
          </a:p>
          <a:p>
            <a:pPr lvl="0">
              <a:buClr>
                <a:srgbClr val="0BD0D9"/>
              </a:buClr>
            </a:pPr>
            <a:r>
              <a:rPr lang="hu-HU" sz="3200" dirty="0" smtClean="0">
                <a:solidFill>
                  <a:prstClr val="black"/>
                </a:solidFill>
              </a:rPr>
              <a:t>Když </a:t>
            </a:r>
            <a:r>
              <a:rPr lang="hu-HU" sz="3200" dirty="0">
                <a:solidFill>
                  <a:prstClr val="black"/>
                </a:solidFill>
              </a:rPr>
              <a:t>se ho v rozhovoru Paul Erdős zeptal, co bylo jeho největším příspěvkem na poli matematiky, Hardy bez rozmýšlení odpověděl, že to bylo objevení Ramanujana.</a:t>
            </a:r>
          </a:p>
        </p:txBody>
      </p:sp>
    </p:spTree>
    <p:extLst>
      <p:ext uri="{BB962C8B-B14F-4D97-AF65-F5344CB8AC3E}">
        <p14:creationId xmlns:p14="http://schemas.microsoft.com/office/powerpoint/2010/main" val="31177052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latin typeface="Arial Black" pitchFamily="34" charset="0"/>
              </a:rPr>
              <a:t>Formulace</a:t>
            </a:r>
            <a:endParaRPr lang="cs-CZ" dirty="0">
              <a:latin typeface="Arial Black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err="1"/>
              <a:t>Hardy</a:t>
            </a:r>
            <a:r>
              <a:rPr lang="cs-CZ" dirty="0"/>
              <a:t> je známý jako reformátor britské matematiky. 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Zavedl do ní totiž přesnost, která byla dříve charakteristická pro Francii, Švýcarsko a Německo. 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err="1" smtClean="0"/>
              <a:t>Hardy</a:t>
            </a:r>
            <a:r>
              <a:rPr lang="cs-CZ" dirty="0" smtClean="0"/>
              <a:t> </a:t>
            </a:r>
            <a:r>
              <a:rPr lang="cs-CZ" dirty="0"/>
              <a:t>také v roce 1908 nezávisle na Wilhelmu </a:t>
            </a:r>
            <a:r>
              <a:rPr lang="cs-CZ" dirty="0" err="1"/>
              <a:t>Weinbergovi</a:t>
            </a:r>
            <a:r>
              <a:rPr lang="cs-CZ" dirty="0"/>
              <a:t> formuloval </a:t>
            </a:r>
            <a:r>
              <a:rPr lang="cs-CZ" dirty="0" err="1"/>
              <a:t>Hardy-Weinbergův</a:t>
            </a:r>
            <a:r>
              <a:rPr lang="cs-CZ" dirty="0"/>
              <a:t> zákon, základní princip populační genetiky.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928362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latin typeface="Arial Black" pitchFamily="34" charset="0"/>
              </a:rPr>
              <a:t>Spolupráce s </a:t>
            </a:r>
            <a:r>
              <a:rPr lang="cs-CZ" dirty="0" err="1" smtClean="0">
                <a:latin typeface="Arial Black" pitchFamily="34" charset="0"/>
              </a:rPr>
              <a:t>Littlewoodem</a:t>
            </a:r>
            <a:endParaRPr lang="cs-CZ" dirty="0">
              <a:latin typeface="Arial Black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132856"/>
            <a:ext cx="8229600" cy="4389120"/>
          </a:xfrm>
        </p:spPr>
        <p:txBody>
          <a:bodyPr/>
          <a:lstStyle/>
          <a:p>
            <a:r>
              <a:rPr lang="cs-CZ" dirty="0"/>
              <a:t>Od roku 1911 spolupracoval s Johnem </a:t>
            </a:r>
            <a:r>
              <a:rPr lang="cs-CZ" dirty="0" err="1" smtClean="0"/>
              <a:t>Littlewoodem</a:t>
            </a:r>
            <a:r>
              <a:rPr lang="cs-CZ" dirty="0" smtClean="0"/>
              <a:t>     v </a:t>
            </a:r>
            <a:r>
              <a:rPr lang="cs-CZ" dirty="0"/>
              <a:t>oblasti matematické analýzy a analytické teorie čísel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 </a:t>
            </a:r>
          </a:p>
          <a:p>
            <a:r>
              <a:rPr lang="cs-CZ" dirty="0" smtClean="0"/>
              <a:t>Udělali </a:t>
            </a:r>
            <a:r>
              <a:rPr lang="cs-CZ" dirty="0"/>
              <a:t>velký pokrok </a:t>
            </a:r>
            <a:r>
              <a:rPr lang="cs-CZ" dirty="0" smtClean="0"/>
              <a:t>v </a:t>
            </a:r>
            <a:r>
              <a:rPr lang="cs-CZ" dirty="0"/>
              <a:t>teorii prvočísel. 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Spolupráce </a:t>
            </a:r>
            <a:r>
              <a:rPr lang="cs-CZ" dirty="0" err="1"/>
              <a:t>Hardyho</a:t>
            </a:r>
            <a:r>
              <a:rPr lang="cs-CZ" dirty="0"/>
              <a:t> a </a:t>
            </a:r>
            <a:r>
              <a:rPr lang="cs-CZ" dirty="0" err="1"/>
              <a:t>Littlewooda</a:t>
            </a:r>
            <a:r>
              <a:rPr lang="cs-CZ" dirty="0"/>
              <a:t> je jedna </a:t>
            </a:r>
            <a:r>
              <a:rPr lang="cs-CZ" dirty="0" smtClean="0"/>
              <a:t>                  z </a:t>
            </a:r>
            <a:r>
              <a:rPr lang="cs-CZ" dirty="0"/>
              <a:t>nejúspěšnějších a nejznámějších v dějinách matematiky. 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0158203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>
              <a:buClr>
                <a:srgbClr val="0BD0D9"/>
              </a:buClr>
            </a:pPr>
            <a:r>
              <a:rPr lang="cs-CZ" sz="1700" dirty="0">
                <a:solidFill>
                  <a:prstClr val="black"/>
                </a:solidFill>
              </a:rPr>
              <a:t>Obrázky z otevřené galerie Microsoft Office.</a:t>
            </a:r>
          </a:p>
          <a:p>
            <a:pPr marL="0" lvl="0" indent="0">
              <a:buClr>
                <a:srgbClr val="0BD0D9"/>
              </a:buClr>
              <a:buNone/>
            </a:pPr>
            <a:endParaRPr lang="cs-CZ" sz="1700" dirty="0">
              <a:solidFill>
                <a:prstClr val="black"/>
              </a:solidFill>
            </a:endParaRPr>
          </a:p>
          <a:p>
            <a:pPr lvl="0">
              <a:buClr>
                <a:srgbClr val="0BD0D9"/>
              </a:buClr>
            </a:pPr>
            <a:r>
              <a:rPr lang="cs-CZ" sz="1700" dirty="0">
                <a:solidFill>
                  <a:prstClr val="black"/>
                </a:solidFill>
              </a:rPr>
              <a:t>BEČVÁŘ, J. a  FUCHS, E. Historie matematiky I: Seminář pro vyučující. 1. vyd. Jevíčko: ČVUT Brno, 1991.</a:t>
            </a:r>
          </a:p>
          <a:p>
            <a:pPr lvl="0">
              <a:buClr>
                <a:srgbClr val="0BD0D9"/>
              </a:buClr>
            </a:pPr>
            <a:r>
              <a:rPr lang="cs-CZ" sz="1700" dirty="0">
                <a:solidFill>
                  <a:prstClr val="black"/>
                </a:solidFill>
              </a:rPr>
              <a:t>BEČVÁŘ, J. a FUCHS, E. Historie matematiky II.: Seminář pro vyučující. 1. vyd. Praha: Prometheus, 1997. ISBN </a:t>
            </a:r>
            <a:r>
              <a:rPr lang="cs-CZ" sz="1700" dirty="0" err="1">
                <a:solidFill>
                  <a:prstClr val="black"/>
                </a:solidFill>
              </a:rPr>
              <a:t>ISBN</a:t>
            </a:r>
            <a:r>
              <a:rPr lang="cs-CZ" sz="1700" dirty="0">
                <a:solidFill>
                  <a:prstClr val="black"/>
                </a:solidFill>
              </a:rPr>
              <a:t> 80-7196-046-2.</a:t>
            </a:r>
          </a:p>
          <a:p>
            <a:pPr lvl="0">
              <a:buClr>
                <a:srgbClr val="0BD0D9"/>
              </a:buClr>
            </a:pPr>
            <a:r>
              <a:rPr lang="cs-CZ" sz="1700" dirty="0">
                <a:solidFill>
                  <a:prstClr val="black"/>
                </a:solidFill>
              </a:rPr>
              <a:t>BEČVÁŘ, J. a FUCHS, E. Matematika v proměnách věků I. 1. vyd. Praha: Prométheus, 1998. ISBN 80-7196-107-8.</a:t>
            </a:r>
          </a:p>
          <a:p>
            <a:pPr lvl="0">
              <a:buClr>
                <a:srgbClr val="0BD0D9"/>
              </a:buClr>
            </a:pPr>
            <a:r>
              <a:rPr lang="cs-CZ" sz="1700" dirty="0">
                <a:solidFill>
                  <a:prstClr val="black"/>
                </a:solidFill>
              </a:rPr>
              <a:t>BEČVÁŘ, J. a FUCHS, E. Matematika v proměnách věků II. 1. vyd. Praha: Prométheus, 2001. ISBN 80-7196-218-X.</a:t>
            </a:r>
          </a:p>
          <a:p>
            <a:pPr lvl="0">
              <a:buClr>
                <a:srgbClr val="0BD0D9"/>
              </a:buClr>
            </a:pPr>
            <a:r>
              <a:rPr lang="cs-CZ" sz="1700" dirty="0">
                <a:solidFill>
                  <a:prstClr val="black"/>
                </a:solidFill>
              </a:rPr>
              <a:t>BEČVÁŘ, J. a FUCHS, E. Matematika v proměnách věků III. 1. vyd. Praha: Prométheus, 2004. ISBN 80-7285-040-7.</a:t>
            </a:r>
          </a:p>
          <a:p>
            <a:pPr lvl="0">
              <a:buClr>
                <a:srgbClr val="0BD0D9"/>
              </a:buClr>
            </a:pPr>
            <a:r>
              <a:rPr lang="cs-CZ" sz="1700" dirty="0">
                <a:solidFill>
                  <a:prstClr val="black"/>
                </a:solidFill>
              </a:rPr>
              <a:t>BEČVÁŘ, J. a FUCHS, E. Matematika v proměnách věků IV. 1. vyd. Praha: Prométheus, 2007. ISBN  978-80-7204-536-5.</a:t>
            </a:r>
          </a:p>
          <a:p>
            <a:pPr lvl="0">
              <a:buClr>
                <a:srgbClr val="0BD0D9"/>
              </a:buClr>
            </a:pPr>
            <a:r>
              <a:rPr lang="cs-CZ" sz="1700" dirty="0">
                <a:solidFill>
                  <a:prstClr val="black"/>
                </a:solidFill>
              </a:rPr>
              <a:t>BEČVÁŘ, J. a FUCHS, E. Matematika v proměnách věků V. 1. vyd. Praha: Prométheus, 2007. ISBN 978-80-7378-017-3.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6362601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276</TotalTime>
  <Words>293</Words>
  <Application>Microsoft Office PowerPoint</Application>
  <PresentationFormat>Předvádění na obrazovce (4:3)</PresentationFormat>
  <Paragraphs>44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Tok</vt:lpstr>
      <vt:lpstr>Prezentace aplikace PowerPoint</vt:lpstr>
      <vt:lpstr>Anotace</vt:lpstr>
      <vt:lpstr>Godfrey Harold Hardy</vt:lpstr>
      <vt:lpstr>Práce</vt:lpstr>
      <vt:lpstr>Prezentace aplikace PowerPoint</vt:lpstr>
      <vt:lpstr>Formulace</vt:lpstr>
      <vt:lpstr>Spolupráce s Littlewoodem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Jitka</dc:creator>
  <cp:lastModifiedBy>root</cp:lastModifiedBy>
  <cp:revision>14</cp:revision>
  <dcterms:created xsi:type="dcterms:W3CDTF">2013-04-16T15:33:47Z</dcterms:created>
  <dcterms:modified xsi:type="dcterms:W3CDTF">2013-05-17T07:06:52Z</dcterms:modified>
</cp:coreProperties>
</file>