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9" r:id="rId4"/>
    <p:sldId id="260" r:id="rId5"/>
    <p:sldId id="261" r:id="rId6"/>
    <p:sldId id="266" r:id="rId7"/>
    <p:sldId id="267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006802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základní </a:t>
            </a:r>
            <a:r>
              <a:rPr lang="cs-CZ" dirty="0" smtClean="0"/>
              <a:t>školy, studenty středních škol a jejich učitele </a:t>
            </a:r>
            <a:r>
              <a:rPr lang="cs-CZ" dirty="0"/>
              <a:t>se 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841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František </a:t>
            </a:r>
            <a:r>
              <a:rPr lang="cs-CZ" b="1" smtClean="0"/>
              <a:t>Běloun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132856"/>
            <a:ext cx="8229600" cy="438912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13</a:t>
            </a:r>
            <a:r>
              <a:rPr lang="cs-CZ" dirty="0"/>
              <a:t>. dubna 1912 </a:t>
            </a:r>
            <a:r>
              <a:rPr lang="cs-CZ" dirty="0" smtClean="0"/>
              <a:t> </a:t>
            </a:r>
            <a:r>
              <a:rPr lang="cs-CZ" dirty="0"/>
              <a:t>– 4. srpna </a:t>
            </a:r>
            <a:r>
              <a:rPr lang="cs-CZ" dirty="0" smtClean="0"/>
              <a:t>1992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český </a:t>
            </a:r>
            <a:r>
              <a:rPr lang="cs-CZ" dirty="0"/>
              <a:t>učitel matematiky a deskriptivní </a:t>
            </a:r>
            <a:r>
              <a:rPr lang="cs-CZ" dirty="0" smtClean="0"/>
              <a:t>geometrie</a:t>
            </a:r>
          </a:p>
          <a:p>
            <a:pPr>
              <a:buFontTx/>
              <a:buChar char="-"/>
            </a:pPr>
            <a:r>
              <a:rPr lang="cs-CZ" dirty="0" smtClean="0"/>
              <a:t>po </a:t>
            </a:r>
            <a:r>
              <a:rPr lang="cs-CZ" dirty="0"/>
              <a:t>maturitě na reálce v Pardubicích v roce 1931 odešel na Slovensko, kde učil na měšťanských a obecných </a:t>
            </a:r>
            <a:r>
              <a:rPr lang="cs-CZ" dirty="0" smtClean="0"/>
              <a:t>školách</a:t>
            </a:r>
          </a:p>
          <a:p>
            <a:pPr>
              <a:buFontTx/>
              <a:buChar char="-"/>
            </a:pPr>
            <a:r>
              <a:rPr lang="cs-CZ" dirty="0" smtClean="0"/>
              <a:t>v </a:t>
            </a:r>
            <a:r>
              <a:rPr lang="cs-CZ" dirty="0"/>
              <a:t>roce 1933 složil maturitu na učitelském </a:t>
            </a:r>
            <a:r>
              <a:rPr lang="cs-CZ" dirty="0" smtClean="0"/>
              <a:t>ústavu            </a:t>
            </a:r>
            <a:r>
              <a:rPr lang="cs-CZ" dirty="0"/>
              <a:t>v Chrudimi. Po rozbití republiky v roce 1939 přešel do Čech.</a:t>
            </a:r>
          </a:p>
        </p:txBody>
      </p:sp>
      <p:pic>
        <p:nvPicPr>
          <p:cNvPr id="1026" name="Picture 2" descr="C:\Users\root\Desktop\bělou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08720"/>
            <a:ext cx="1952625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45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roce 1952 získal doktorát pedagogických </a:t>
            </a:r>
            <a:r>
              <a:rPr lang="cs-CZ" dirty="0" smtClean="0"/>
              <a:t>věd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roce 1960 dosáhl aprobace pro matematiku </a:t>
            </a:r>
            <a:r>
              <a:rPr lang="cs-CZ" dirty="0" smtClean="0"/>
              <a:t>                a </a:t>
            </a:r>
            <a:r>
              <a:rPr lang="cs-CZ" dirty="0"/>
              <a:t>deskriptivní geometrii na středních </a:t>
            </a:r>
            <a:r>
              <a:rPr lang="cs-CZ" dirty="0" smtClean="0"/>
              <a:t>školách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působil </a:t>
            </a:r>
            <a:r>
              <a:rPr lang="cs-CZ" dirty="0"/>
              <a:t>od roku 1954 jako metodik v</a:t>
            </a:r>
            <a:r>
              <a:rPr lang="cs-CZ" dirty="0" smtClean="0"/>
              <a:t> </a:t>
            </a:r>
            <a:r>
              <a:rPr lang="cs-CZ" dirty="0"/>
              <a:t>Ústavu pro další vzdělávání učitelů, pozdějším Krajském pedagogickém ústavu v Praze a věnoval se otázkám metodiky vyučování matematiky. </a:t>
            </a:r>
          </a:p>
        </p:txBody>
      </p:sp>
    </p:spTree>
    <p:extLst>
      <p:ext uri="{BB962C8B-B14F-4D97-AF65-F5344CB8AC3E}">
        <p14:creationId xmlns:p14="http://schemas.microsoft.com/office/powerpoint/2010/main" val="277186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Matematická práce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František </a:t>
            </a:r>
            <a:r>
              <a:rPr lang="cs-CZ" dirty="0" err="1"/>
              <a:t>Běloun</a:t>
            </a:r>
            <a:r>
              <a:rPr lang="cs-CZ" dirty="0"/>
              <a:t> je autorem mnoha didaktických statí, učebnic, sbírek příkladů a tabulek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Pracoval v redakčních radách časopisů Matematika ve škole, Pokroky matematiky, fyziky a astronomie.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letech 1965–1969 byl hlavním sekretářem Jednoty československých matematiků a fyziků.</a:t>
            </a:r>
          </a:p>
        </p:txBody>
      </p:sp>
    </p:spTree>
    <p:extLst>
      <p:ext uri="{BB962C8B-B14F-4D97-AF65-F5344CB8AC3E}">
        <p14:creationId xmlns:p14="http://schemas.microsoft.com/office/powerpoint/2010/main" val="42497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Sbírka příkladů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Několik generací žáků základních škol zná sbírku Františka </a:t>
            </a:r>
            <a:r>
              <a:rPr lang="cs-CZ" dirty="0" err="1" smtClean="0"/>
              <a:t>Bělouna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Kdo zvládl vyřešit „</a:t>
            </a:r>
            <a:r>
              <a:rPr lang="cs-CZ" dirty="0" err="1" smtClean="0"/>
              <a:t>Bělouna</a:t>
            </a:r>
            <a:r>
              <a:rPr lang="cs-CZ" dirty="0" smtClean="0"/>
              <a:t>“, měl záruku, že zvládne přijímací zkoušky na střední školu.</a:t>
            </a:r>
            <a:endParaRPr lang="cs-CZ" dirty="0"/>
          </a:p>
        </p:txBody>
      </p:sp>
      <p:pic>
        <p:nvPicPr>
          <p:cNvPr id="2050" name="Picture 2" descr="C:\Users\root\Desktop\bě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7513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699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</a:t>
            </a:r>
            <a:r>
              <a:rPr lang="cs-CZ" dirty="0"/>
              <a:t>velkou část žáků je dnes </a:t>
            </a:r>
            <a:r>
              <a:rPr lang="cs-CZ" dirty="0" smtClean="0"/>
              <a:t>„</a:t>
            </a:r>
            <a:r>
              <a:rPr lang="cs-CZ" dirty="0" err="1" smtClean="0"/>
              <a:t>Běloun</a:t>
            </a:r>
            <a:r>
              <a:rPr lang="cs-CZ" dirty="0" smtClean="0"/>
              <a:t>“ </a:t>
            </a:r>
            <a:r>
              <a:rPr lang="cs-CZ" dirty="0"/>
              <a:t>příliš náročný. Obecně klesl počet hodin matematiky na základních školách a podle mého názoru se snížily i nároky na </a:t>
            </a:r>
            <a:r>
              <a:rPr lang="cs-CZ" dirty="0" smtClean="0"/>
              <a:t>žáky.</a:t>
            </a:r>
          </a:p>
          <a:p>
            <a:endParaRPr lang="cs-CZ" dirty="0"/>
          </a:p>
          <a:p>
            <a:r>
              <a:rPr lang="cs-CZ" dirty="0" smtClean="0"/>
              <a:t>Stále je však možno najít zde alespoň pro určitá témata příkladový materiál.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2778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Obrázky z otevřené galerie Microsoft Office</a:t>
            </a:r>
            <a:r>
              <a:rPr lang="cs-CZ" dirty="0" smtClean="0"/>
              <a:t>.</a:t>
            </a:r>
          </a:p>
          <a:p>
            <a:r>
              <a:rPr lang="cs-CZ" dirty="0" smtClean="0"/>
              <a:t>Vlastní zdroje.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BEČVÁŘ, J. a  FUCHS, E. </a:t>
            </a:r>
            <a:r>
              <a:rPr lang="cs-CZ" i="1" dirty="0"/>
              <a:t>Historie matematiky I: Seminář pro vyučující</a:t>
            </a:r>
            <a:r>
              <a:rPr lang="cs-CZ" dirty="0"/>
              <a:t>. 1. vyd. Jevíčko: ČVUT Brno, 1991.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Historie matematiky II.: Seminář pro vyučující.</a:t>
            </a:r>
            <a:r>
              <a:rPr lang="cs-CZ" dirty="0"/>
              <a:t> 1. vyd. Praha: Prometheus, 1997. ISBN </a:t>
            </a:r>
            <a:r>
              <a:rPr lang="cs-CZ" dirty="0" err="1"/>
              <a:t>ISBN</a:t>
            </a:r>
            <a:r>
              <a:rPr lang="cs-CZ" dirty="0"/>
              <a:t> 80-7196-046-2.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I.</a:t>
            </a:r>
            <a:r>
              <a:rPr lang="cs-CZ" dirty="0"/>
              <a:t> 1. vyd. Praha: Prométheus, 1998. ISBN 80-7196-107-8.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II.</a:t>
            </a:r>
            <a:r>
              <a:rPr lang="cs-CZ" dirty="0"/>
              <a:t> 1. vyd. Praha: Prométheus, 2001. ISBN 80-7196-218-X.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III.</a:t>
            </a:r>
            <a:r>
              <a:rPr lang="cs-CZ" dirty="0"/>
              <a:t> 1. vyd. Praha: Prométheus, 2004. ISBN 80-7285-040-7.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IV.</a:t>
            </a:r>
            <a:r>
              <a:rPr lang="cs-CZ" dirty="0"/>
              <a:t> 1. vyd. Praha: Prométheus, 2007. ISBN  978-80-7204-536-5.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V.</a:t>
            </a:r>
            <a:r>
              <a:rPr lang="cs-CZ" dirty="0"/>
              <a:t> 1. vyd. Praha: Prométheus, 2007. ISBN 978-80-7378-017-3.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9017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332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 František Běloun</vt:lpstr>
      <vt:lpstr>Život</vt:lpstr>
      <vt:lpstr>Matematická práce </vt:lpstr>
      <vt:lpstr>Sbírka příkladů</vt:lpstr>
      <vt:lpstr>Prezentace aplikace PowerPoint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root</cp:lastModifiedBy>
  <cp:revision>21</cp:revision>
  <dcterms:created xsi:type="dcterms:W3CDTF">2012-08-26T17:08:24Z</dcterms:created>
  <dcterms:modified xsi:type="dcterms:W3CDTF">2013-05-17T07:07:46Z</dcterms:modified>
</cp:coreProperties>
</file>