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4" r:id="rId3"/>
    <p:sldId id="258" r:id="rId4"/>
    <p:sldId id="259" r:id="rId5"/>
    <p:sldId id="260" r:id="rId6"/>
    <p:sldId id="261" r:id="rId7"/>
    <p:sldId id="262" r:id="rId8"/>
    <p:sldId id="263" r:id="rId9"/>
    <p:sldId id="25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928662" y="1928803"/>
            <a:ext cx="7172348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1371600" y="3643314"/>
            <a:ext cx="6400800" cy="1285884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9CBC6-F653-4DE1-9B71-0A4A2572A63C}" type="datetimeFigureOut">
              <a:rPr lang="cs-CZ" smtClean="0"/>
              <a:t>4.1.2012</a:t>
            </a:fld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D831F-78C9-47B8-893F-3966B2F5E0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9CBC6-F653-4DE1-9B71-0A4A2572A63C}" type="datetimeFigureOut">
              <a:rPr lang="cs-CZ" smtClean="0"/>
              <a:t>4.1.2012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D831F-78C9-47B8-893F-3966B2F5E0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000100" y="4714884"/>
            <a:ext cx="7215239" cy="862009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1000101" y="2857496"/>
            <a:ext cx="7215238" cy="178595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2"/>
                </a:solidFill>
              </a:defRPr>
            </a:lvl2pPr>
            <a:lvl3pPr marL="914400" indent="0">
              <a:buNone/>
              <a:defRPr sz="1600">
                <a:solidFill>
                  <a:schemeClr val="tx2"/>
                </a:solidFill>
              </a:defRPr>
            </a:lvl3pPr>
            <a:lvl4pPr marL="1371600" indent="0">
              <a:buNone/>
              <a:defRPr sz="1400">
                <a:solidFill>
                  <a:schemeClr val="tx2"/>
                </a:solidFill>
              </a:defRPr>
            </a:lvl4pPr>
            <a:lvl5pPr marL="1828800" indent="0">
              <a:buNone/>
              <a:defRPr sz="1400">
                <a:solidFill>
                  <a:schemeClr val="tx2"/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59CBC6-F653-4DE1-9B71-0A4A2572A63C}" type="datetimeFigureOut">
              <a:rPr lang="cs-CZ" smtClean="0"/>
              <a:t>4.1.2012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DD831F-78C9-47B8-893F-3966B2F5E0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9CBC6-F653-4DE1-9B71-0A4A2572A63C}" type="datetimeFigureOut">
              <a:rPr lang="cs-CZ" smtClean="0"/>
              <a:t>4.1.2012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D831F-78C9-47B8-893F-3966B2F5E0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9CBC6-F653-4DE1-9B71-0A4A2572A63C}" type="datetimeFigureOut">
              <a:rPr lang="cs-CZ" smtClean="0"/>
              <a:t>4.1.2012</a:t>
            </a:fld>
            <a:endParaRPr lang="cs-CZ"/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D831F-78C9-47B8-893F-3966B2F5E0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671646" y="4572008"/>
            <a:ext cx="6400816" cy="928686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9CBC6-F653-4DE1-9B71-0A4A2572A63C}" type="datetimeFigureOut">
              <a:rPr lang="cs-CZ" smtClean="0"/>
              <a:t>4.1.2012</a:t>
            </a:fld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D831F-78C9-47B8-893F-3966B2F5E0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9CBC6-F653-4DE1-9B71-0A4A2572A63C}" type="datetimeFigureOut">
              <a:rPr lang="cs-CZ" smtClean="0"/>
              <a:t>4.1.2012</a:t>
            </a:fld>
            <a:endParaRPr lang="cs-CZ"/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D831F-78C9-47B8-893F-3966B2F5E0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575050" y="1428737"/>
            <a:ext cx="5111750" cy="469742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9CBC6-F653-4DE1-9B71-0A4A2572A63C}" type="datetimeFigureOut">
              <a:rPr lang="cs-CZ" smtClean="0"/>
              <a:t>4.1.2012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D831F-78C9-47B8-893F-3966B2F5E0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792288" y="5014914"/>
            <a:ext cx="5486400" cy="414350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正方形/長方形 2"/>
          <p:cNvSpPr>
            <a:spLocks noGrp="1"/>
          </p:cNvSpPr>
          <p:nvPr>
            <p:ph type="pic" idx="1"/>
          </p:nvPr>
        </p:nvSpPr>
        <p:spPr>
          <a:xfrm>
            <a:off x="1792288" y="742960"/>
            <a:ext cx="5486400" cy="4114800"/>
          </a:xfrm>
          <a:prstGeom prst="rect">
            <a:avLst/>
          </a:prstGeom>
          <a:noFill/>
          <a:ln w="50800" cap="sq">
            <a:solidFill>
              <a:schemeClr val="tx1"/>
            </a:solidFill>
            <a:miter lim="800000"/>
          </a:ln>
          <a:effectLst>
            <a:outerShdw blurRad="76200" dist="50800" dir="13500000" algn="tl" rotWithShape="0">
              <a:schemeClr val="bg1">
                <a:alpha val="80000"/>
              </a:scheme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792288" y="5481658"/>
            <a:ext cx="5486400" cy="804862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1200"/>
            </a:lvl2pPr>
            <a:lvl3pPr marL="914400" indent="0" algn="ctr">
              <a:buNone/>
              <a:defRPr sz="1000"/>
            </a:lvl3pPr>
            <a:lvl4pPr marL="1371600" indent="0" algn="ctr">
              <a:buNone/>
              <a:defRPr sz="900"/>
            </a:lvl4pPr>
            <a:lvl5pPr marL="1828800" indent="0" algn="ct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9CBC6-F653-4DE1-9B71-0A4A2572A63C}" type="datetimeFigureOut">
              <a:rPr lang="cs-CZ" smtClean="0"/>
              <a:t>4.1.2012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D831F-78C9-47B8-893F-3966B2F5E0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671514" y="274638"/>
            <a:ext cx="7829576" cy="1011222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671514" y="1285860"/>
            <a:ext cx="7829576" cy="4357718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9CBC6-F653-4DE1-9B71-0A4A2572A63C}" type="datetimeFigureOut">
              <a:rPr lang="cs-CZ" smtClean="0"/>
              <a:t>4.1.2012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D831F-78C9-47B8-893F-3966B2F5E0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43702" y="285730"/>
            <a:ext cx="1785950" cy="5565797"/>
          </a:xfrm>
        </p:spPr>
        <p:txBody>
          <a:bodyPr vert="eaVert"/>
          <a:lstStyle>
            <a:lvl1pPr>
              <a:defRPr>
                <a:gradFill flip="none" rotWithShape="1">
                  <a:gsLst>
                    <a:gs pos="0">
                      <a:schemeClr val="tx1">
                        <a:tint val="65000"/>
                      </a:schemeClr>
                    </a:gs>
                    <a:gs pos="49900">
                      <a:schemeClr val="tx1">
                        <a:tint val="95000"/>
                      </a:schemeClr>
                    </a:gs>
                    <a:gs pos="50000">
                      <a:schemeClr val="tx1"/>
                    </a:gs>
                    <a:gs pos="100000">
                      <a:schemeClr val="tx1">
                        <a:tint val="95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642910" y="274640"/>
            <a:ext cx="5834090" cy="5583253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652450" y="6356350"/>
            <a:ext cx="2133600" cy="365125"/>
          </a:xfrm>
        </p:spPr>
        <p:txBody>
          <a:bodyPr/>
          <a:lstStyle/>
          <a:p>
            <a:fld id="{C759CBC6-F653-4DE1-9B71-0A4A2572A63C}" type="datetimeFigureOut">
              <a:rPr lang="cs-CZ" smtClean="0"/>
              <a:t>4.1.2012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6286512" y="6356350"/>
            <a:ext cx="2133600" cy="365125"/>
          </a:xfrm>
        </p:spPr>
        <p:txBody>
          <a:bodyPr/>
          <a:lstStyle/>
          <a:p>
            <a:fld id="{DCDD831F-78C9-47B8-893F-3966B2F5E0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9CBC6-F653-4DE1-9B71-0A4A2572A63C}" type="datetimeFigureOut">
              <a:rPr lang="cs-CZ" smtClean="0"/>
              <a:t>4.1.2012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D831F-78C9-47B8-893F-3966B2F5E0A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  <a:endParaRPr kumimoji="1" lang="ja-JP" altLang="en-US" dirty="0"/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fld id="{C759CBC6-F653-4DE1-9B71-0A4A2572A63C}" type="datetimeFigureOut">
              <a:rPr lang="cs-CZ" smtClean="0"/>
              <a:t>4.1.2012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DCDD831F-78C9-47B8-893F-3966B2F5E0A0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rtl="0" eaLnBrk="1" latinLnBrk="0" hangingPunct="1">
        <a:spcBef>
          <a:spcPct val="0"/>
        </a:spcBef>
        <a:buNone/>
        <a:defRPr kumimoji="1" sz="4400" baseline="0">
          <a:ln w="12700">
            <a:solidFill>
              <a:schemeClr val="tx1">
                <a:tint val="95000"/>
              </a:schemeClr>
            </a:solidFill>
          </a:ln>
          <a:gradFill>
            <a:gsLst>
              <a:gs pos="0">
                <a:schemeClr val="tx1">
                  <a:tint val="65000"/>
                </a:schemeClr>
              </a:gs>
              <a:gs pos="49900">
                <a:schemeClr val="tx1">
                  <a:tint val="95000"/>
                </a:schemeClr>
              </a:gs>
              <a:gs pos="50000">
                <a:schemeClr val="tx1"/>
              </a:gs>
              <a:gs pos="100000">
                <a:schemeClr val="tx1">
                  <a:tint val="95000"/>
                </a:schemeClr>
              </a:gs>
            </a:gsLst>
            <a:lin ang="5400000" scaled="1"/>
          </a:gradFill>
          <a:effectLst>
            <a:outerShdw blurRad="127000" algn="tl" rotWithShape="0">
              <a:schemeClr val="bg1">
                <a:alpha val="5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tx1"/>
        </a:buClr>
        <a:buFont typeface="Wingdings"/>
        <a:buChar char="n"/>
        <a:defRPr kumimoji="1" sz="3200" baseline="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>
            <a:shade val="75000"/>
          </a:schemeClr>
        </a:buClr>
        <a:buSzPct val="85000"/>
        <a:buFont typeface="Wingdings"/>
        <a:buChar char="n"/>
        <a:defRPr kumimoji="1" sz="2800" baseline="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4">
            <a:shade val="50000"/>
          </a:schemeClr>
        </a:buClr>
        <a:buSzPct val="75000"/>
        <a:buFont typeface="Wingdings"/>
        <a:buChar char="n"/>
        <a:defRPr kumimoji="1" sz="2400" baseline="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6">
            <a:shade val="50000"/>
          </a:schemeClr>
        </a:buClr>
        <a:buSzPct val="75000"/>
        <a:buFont typeface="Wingdings"/>
        <a:buChar char="n"/>
        <a:defRPr kumimoji="1" sz="2000" baseline="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3">
            <a:shade val="50000"/>
          </a:schemeClr>
        </a:buClr>
        <a:buSzPct val="70000"/>
        <a:buFont typeface="Wingdings"/>
        <a:buChar char="n"/>
        <a:defRPr kumimoji="1" sz="200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2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5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tx1"/>
        </a:buClr>
        <a:buSzPct val="5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Theatrum_Europaeum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28662" y="1021080"/>
            <a:ext cx="7315746" cy="2551937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Šablona 32 VY_32_INOVACE_02_22_ČESKÉ </a:t>
            </a:r>
            <a:r>
              <a:rPr lang="cs-CZ" dirty="0" smtClean="0"/>
              <a:t>KRÁLOVSTVÍ NA POČÁTKU 17. STOLETÍ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7671" y="3645024"/>
            <a:ext cx="5748655" cy="120078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6976614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188640"/>
            <a:ext cx="8640960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 sz="2400" b="1" dirty="0">
                <a:latin typeface="Arial" pitchFamily="34" charset="0"/>
                <a:cs typeface="Arial" pitchFamily="34" charset="0"/>
              </a:rPr>
              <a:t>Anotace : </a:t>
            </a:r>
            <a:r>
              <a:rPr lang="pl-PL" sz="2400" dirty="0">
                <a:latin typeface="Arial" pitchFamily="34" charset="0"/>
                <a:cs typeface="Arial" pitchFamily="34" charset="0"/>
              </a:rPr>
              <a:t>Prezentace, ktera může sloužit jako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výkladové učivo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o třicetileté válce a bitvě na Bílé hoře.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>
                <a:latin typeface="Arial" pitchFamily="34" charset="0"/>
                <a:cs typeface="Arial" pitchFamily="34" charset="0"/>
              </a:rPr>
              <a:t>Autor: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Mgr. Milan Knápek</a:t>
            </a:r>
          </a:p>
          <a:p>
            <a:r>
              <a:rPr lang="cs-CZ" sz="2400" b="1" dirty="0">
                <a:latin typeface="Arial" pitchFamily="34" charset="0"/>
                <a:cs typeface="Arial" pitchFamily="34" charset="0"/>
              </a:rPr>
              <a:t>Jazyk: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Čeština</a:t>
            </a:r>
          </a:p>
          <a:p>
            <a:r>
              <a:rPr lang="cs-CZ" sz="2400" b="1" dirty="0">
                <a:latin typeface="Arial" pitchFamily="34" charset="0"/>
                <a:cs typeface="Arial" pitchFamily="34" charset="0"/>
              </a:rPr>
              <a:t>Očekávaný výstup: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opakuje a prohlubuje si učivo o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bitvě na Bílé hoře.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>
                <a:latin typeface="Arial" pitchFamily="34" charset="0"/>
                <a:cs typeface="Arial" pitchFamily="34" charset="0"/>
              </a:rPr>
              <a:t>Speciální vzdělávací potřeby: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přistup k internetu, interaktivní tabule</a:t>
            </a:r>
          </a:p>
          <a:p>
            <a:r>
              <a:rPr lang="cs-CZ" sz="2400" b="1" dirty="0">
                <a:latin typeface="Arial" pitchFamily="34" charset="0"/>
                <a:cs typeface="Arial" pitchFamily="34" charset="0"/>
              </a:rPr>
              <a:t>Klíčová slova: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defenestrace, bitva, katolíci</a:t>
            </a:r>
            <a:r>
              <a:rPr lang="cs-CZ" sz="2400" smtClean="0">
                <a:latin typeface="Arial" pitchFamily="34" charset="0"/>
                <a:cs typeface="Arial" pitchFamily="34" charset="0"/>
              </a:rPr>
              <a:t>, protestanti.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>
                <a:latin typeface="Arial" pitchFamily="34" charset="0"/>
                <a:cs typeface="Arial" pitchFamily="34" charset="0"/>
              </a:rPr>
              <a:t>Druh učebního materiálu: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Prezentace</a:t>
            </a:r>
          </a:p>
          <a:p>
            <a:r>
              <a:rPr lang="cs-CZ" sz="2400" b="1" dirty="0">
                <a:latin typeface="Arial" pitchFamily="34" charset="0"/>
                <a:cs typeface="Arial" pitchFamily="34" charset="0"/>
              </a:rPr>
              <a:t>Druh interaktivity: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Aktivita</a:t>
            </a:r>
          </a:p>
          <a:p>
            <a:r>
              <a:rPr lang="cs-CZ" sz="2400" b="1" dirty="0">
                <a:latin typeface="Arial" pitchFamily="34" charset="0"/>
                <a:cs typeface="Arial" pitchFamily="34" charset="0"/>
              </a:rPr>
              <a:t>Cílová skupina: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Žák</a:t>
            </a:r>
          </a:p>
          <a:p>
            <a:r>
              <a:rPr lang="cs-CZ" sz="2400" b="1" dirty="0">
                <a:latin typeface="Arial" pitchFamily="34" charset="0"/>
                <a:cs typeface="Arial" pitchFamily="34" charset="0"/>
              </a:rPr>
              <a:t>Stupeň a typ vzdělávání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základní vzdělávání – první stupeň</a:t>
            </a:r>
          </a:p>
          <a:p>
            <a:r>
              <a:rPr lang="cs-CZ" sz="2400" b="1" dirty="0">
                <a:latin typeface="Arial" pitchFamily="34" charset="0"/>
                <a:cs typeface="Arial" pitchFamily="34" charset="0"/>
              </a:rPr>
              <a:t>Typická věková skupina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9 - 11 let</a:t>
            </a:r>
          </a:p>
        </p:txBody>
      </p:sp>
    </p:spTree>
    <p:extLst>
      <p:ext uri="{BB962C8B-B14F-4D97-AF65-F5344CB8AC3E}">
        <p14:creationId xmlns:p14="http://schemas.microsoft.com/office/powerpoint/2010/main" val="9923352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83568" y="577984"/>
            <a:ext cx="7992888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Bitva </a:t>
            </a:r>
            <a:r>
              <a:rPr lang="cs-CZ" sz="2400" dirty="0" smtClean="0"/>
              <a:t>na</a:t>
            </a:r>
            <a:r>
              <a:rPr lang="cs-CZ" sz="2400" b="1" dirty="0" smtClean="0"/>
              <a:t> Bílé hoře</a:t>
            </a:r>
            <a:r>
              <a:rPr lang="cs-CZ" sz="2400" dirty="0" smtClean="0"/>
              <a:t> </a:t>
            </a:r>
          </a:p>
          <a:p>
            <a:pPr marL="342900" indent="-342900">
              <a:buFontTx/>
              <a:buChar char="-"/>
            </a:pPr>
            <a:r>
              <a:rPr lang="cs-CZ" sz="2400" b="1" dirty="0" smtClean="0"/>
              <a:t>Habsburkové</a:t>
            </a:r>
            <a:r>
              <a:rPr lang="cs-CZ" sz="2400" dirty="0" smtClean="0"/>
              <a:t> chtěli neomezeně vládnout Evropě</a:t>
            </a:r>
          </a:p>
          <a:p>
            <a:pPr marL="342900" indent="-342900">
              <a:buFontTx/>
              <a:buChar char="-"/>
            </a:pPr>
            <a:r>
              <a:rPr lang="cs-CZ" sz="2400" b="1" dirty="0" smtClean="0"/>
              <a:t>v Čechách </a:t>
            </a:r>
            <a:r>
              <a:rPr lang="cs-CZ" sz="2400" dirty="0" smtClean="0"/>
              <a:t>se kromě katolictví vyznávala </a:t>
            </a:r>
            <a:r>
              <a:rPr lang="cs-CZ" sz="2400" b="1" dirty="0" smtClean="0"/>
              <a:t>i jiná náboženství </a:t>
            </a:r>
          </a:p>
          <a:p>
            <a:pPr marL="342900" indent="-342900">
              <a:buFontTx/>
              <a:buChar char="-"/>
            </a:pPr>
            <a:r>
              <a:rPr lang="cs-CZ" sz="2400" b="1" dirty="0" smtClean="0"/>
              <a:t>Habsburkové</a:t>
            </a:r>
            <a:r>
              <a:rPr lang="cs-CZ" sz="2400" dirty="0" smtClean="0"/>
              <a:t> toto chtěli změnit, podporovali katolické kláštery a kněží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Nevole rostla až došlo k bitvě mezi katolíky a nekatolíky</a:t>
            </a:r>
          </a:p>
          <a:p>
            <a:pPr marL="342900" indent="-342900">
              <a:buFontTx/>
              <a:buChar char="-"/>
            </a:pPr>
            <a:r>
              <a:rPr lang="cs-CZ" sz="2400" b="1" dirty="0" smtClean="0"/>
              <a:t>8. 11. 1620 – bitva na Bílé hoře</a:t>
            </a:r>
            <a:r>
              <a:rPr lang="cs-CZ" sz="2400" dirty="0" smtClean="0"/>
              <a:t>, nedaleko Prahy</a:t>
            </a:r>
          </a:p>
          <a:p>
            <a:pPr marL="342900" indent="-342900">
              <a:buFontTx/>
              <a:buChar char="-"/>
            </a:pPr>
            <a:r>
              <a:rPr lang="cs-CZ" sz="2400" b="1" dirty="0" smtClean="0"/>
              <a:t>Protestantské vojsko</a:t>
            </a:r>
            <a:r>
              <a:rPr lang="cs-CZ" sz="2400" dirty="0" smtClean="0"/>
              <a:t> bylo u letohrádku Hvězda poraženo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Bitva na dlouhou dobu rozhodla o osudu českého národa (300 let vládli u nás Habsburkové)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Odpor byl krutě potrestán</a:t>
            </a:r>
          </a:p>
          <a:p>
            <a:pPr marL="342900" indent="-342900">
              <a:buFontTx/>
              <a:buChar char="-"/>
            </a:pPr>
            <a:r>
              <a:rPr lang="cs-CZ" sz="2400" b="1" dirty="0" smtClean="0"/>
              <a:t>21. 6. 1621 </a:t>
            </a:r>
            <a:r>
              <a:rPr lang="cs-CZ" sz="2400" dirty="0" smtClean="0"/>
              <a:t>bylo popraveno na Staroměstském náměstí </a:t>
            </a:r>
            <a:r>
              <a:rPr lang="cs-CZ" sz="2400" b="1" dirty="0" smtClean="0"/>
              <a:t>27 </a:t>
            </a:r>
            <a:r>
              <a:rPr lang="cs-CZ" sz="2400" dirty="0" smtClean="0"/>
              <a:t>českých pánů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Bitva na Bílé hoře byla součástí </a:t>
            </a:r>
            <a:r>
              <a:rPr lang="cs-CZ" sz="2400" b="1" dirty="0" smtClean="0"/>
              <a:t>Třicetileté války 1618 – 1648 </a:t>
            </a:r>
          </a:p>
          <a:p>
            <a:pPr marL="342900" indent="-342900">
              <a:buFontTx/>
              <a:buChar char="-"/>
            </a:pPr>
            <a:r>
              <a:rPr lang="cs-CZ" sz="2400" b="1" dirty="0" smtClean="0"/>
              <a:t>Katolické náboženství se stalo jediným povoleným</a:t>
            </a:r>
          </a:p>
          <a:p>
            <a:pPr marL="342900" indent="-342900">
              <a:buFontTx/>
              <a:buChar char="-"/>
            </a:pP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903709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Prager.Fenstersturz.161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701532"/>
            <a:ext cx="7128792" cy="5180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817948" y="5934670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Pražská defenestrace v roce 1618, stojící na počátku třicetileté války, mědirytina z </a:t>
            </a:r>
            <a:r>
              <a:rPr lang="cs-CZ" i="1" dirty="0" err="1">
                <a:hlinkClick r:id="rId3" tooltip="Theatrum Europaeum"/>
              </a:rPr>
              <a:t>Theatrum</a:t>
            </a:r>
            <a:r>
              <a:rPr lang="cs-CZ" i="1" dirty="0">
                <a:hlinkClick r:id="rId3" tooltip="Theatrum Europaeum"/>
              </a:rPr>
              <a:t> </a:t>
            </a:r>
            <a:r>
              <a:rPr lang="cs-CZ" i="1" dirty="0" err="1">
                <a:hlinkClick r:id="rId3" tooltip="Theatrum Europaeum"/>
              </a:rPr>
              <a:t>Europaeum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35296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upload.wikimedia.org/wikipedia/commons/5/58/Ferdinand_II_with_insigni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3310" y="332656"/>
            <a:ext cx="4654914" cy="59233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275856" y="6256034"/>
            <a:ext cx="141404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Ferdinand </a:t>
            </a:r>
            <a:r>
              <a:rPr lang="cs-CZ" dirty="0" smtClean="0"/>
              <a:t>II.,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83143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620688"/>
            <a:ext cx="7632848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2400" dirty="0" smtClean="0"/>
              <a:t>Do války se zapojila většina  evropských států 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Téměř všechny země byly zpustošeny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Propukl hladomor a morové epidemie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Dospělí muži byli na vojně, neměl kdo obdělávat pole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Vojáci plenili a rabovali ve městech i na vesnicích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Poklesl počet obyvatel v celé Evropě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Mnohé vesnice a malá městečka zanikly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Domy zůstávaly neobydlené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Mír byl podepsán v roce 1648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Byl přijat se značnou úlevou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Pro české země však znamenal absolutní moc v rukou Habsburků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Jiné náboženství než katolictví nebylo povoleno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1572041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764704"/>
            <a:ext cx="7776864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Život na zámku </a:t>
            </a:r>
            <a:endParaRPr lang="cs-CZ" sz="2400" dirty="0" smtClean="0"/>
          </a:p>
          <a:p>
            <a:pPr marL="342900" indent="-342900">
              <a:buFontTx/>
              <a:buChar char="-"/>
            </a:pPr>
            <a:r>
              <a:rPr lang="cs-CZ" sz="2400" dirty="0" smtClean="0"/>
              <a:t>Šlechta byla stále nejbohatší společenskou vrstvou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Obývala prostorné paláce a zámky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Holdovala v hostinách a plesech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Výjimkou nebyly ani hony  a různé kratochvíle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vlastnili hospodářské dvory, sýpky, rybníky …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Měli četné služebnictvo</a:t>
            </a:r>
          </a:p>
          <a:p>
            <a:pPr marL="342900" indent="-342900">
              <a:buFontTx/>
              <a:buChar char="-"/>
            </a:pPr>
            <a:endParaRPr lang="cs-CZ" sz="2400" dirty="0"/>
          </a:p>
          <a:p>
            <a:r>
              <a:rPr lang="cs-CZ" sz="2400" b="1" dirty="0" smtClean="0"/>
              <a:t>Život poddaných</a:t>
            </a:r>
            <a:r>
              <a:rPr lang="cs-CZ" sz="2400" dirty="0" smtClean="0"/>
              <a:t> 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Těžce pracovali na polích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Převládalo zemědělství nad řemeslem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Museli stále robotovat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Byli nevolníky svého pána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Byli trestáni tělesnými tresty a pokutami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7045396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908720"/>
            <a:ext cx="727280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Život ve městě</a:t>
            </a:r>
            <a:r>
              <a:rPr lang="cs-CZ" sz="2400" dirty="0" smtClean="0"/>
              <a:t> 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Řemesla i obchod byly značně narušeny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Řemeslníci se sdružovali do cechů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Rozvíjela se i domácí výroba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Rozvrstvení obyvatelstva :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Řemeslníci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Kupci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Městská chudina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Nedostatek potravin způsoboval morové epidemie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Lidé se často bouřili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Protesty byly tvrdě a neúprosně potlačovány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Viníci často končili na popravištích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0734973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59632" y="1916832"/>
            <a:ext cx="6552728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Zdroje :</a:t>
            </a:r>
            <a:r>
              <a:rPr lang="cs-CZ" sz="2400" dirty="0" smtClean="0"/>
              <a:t>  </a:t>
            </a:r>
          </a:p>
          <a:p>
            <a:r>
              <a:rPr lang="cs-CZ" sz="2400" dirty="0" smtClean="0"/>
              <a:t>Doc. </a:t>
            </a:r>
            <a:r>
              <a:rPr lang="cs-CZ" sz="2400" dirty="0" err="1" smtClean="0"/>
              <a:t>PHDr.</a:t>
            </a:r>
            <a:r>
              <a:rPr lang="cs-CZ" sz="2400" dirty="0" smtClean="0"/>
              <a:t> FRANTIŠEK ČAPKA, CSc. </a:t>
            </a:r>
            <a:r>
              <a:rPr lang="cs-CZ" sz="2400" i="1" dirty="0" smtClean="0"/>
              <a:t>Vlastivěda 5</a:t>
            </a:r>
            <a:r>
              <a:rPr lang="cs-CZ" sz="2400" dirty="0" smtClean="0"/>
              <a:t>: </a:t>
            </a:r>
            <a:r>
              <a:rPr lang="cs-CZ" sz="2400" i="1" dirty="0" smtClean="0"/>
              <a:t>Významné události nových českých dějin</a:t>
            </a:r>
            <a:r>
              <a:rPr lang="cs-CZ" sz="2400" dirty="0" smtClean="0"/>
              <a:t>. 2005.</a:t>
            </a:r>
          </a:p>
          <a:p>
            <a:r>
              <a:rPr lang="cs-CZ" sz="2400" dirty="0" smtClean="0"/>
              <a:t>Brno: Nová škola, 2005. ISBN 80-7289-070-0.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96241264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YamatoPainting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Yamato Painting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Yamato Painting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100000"/>
              </a:schemeClr>
            </a:gs>
            <a:gs pos="100000">
              <a:schemeClr val="phClr">
                <a:tint val="100000"/>
                <a:shade val="2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rgbClr val="000000"/>
              <a:schemeClr val="phClr">
                <a:tint val="100000"/>
              </a:schemeClr>
            </a:duotone>
          </a:blip>
          <a:tile tx="0" ty="0" sx="35000" sy="35000" flip="none" algn="tl"/>
        </a:blipFill>
      </a:fillStyleLst>
      <a:lnStyleLst>
        <a:ln w="9525" cap="flat" cmpd="sng" algn="ctr">
          <a:solidFill>
            <a:schemeClr val="phClr">
              <a:alpha val="60000"/>
            </a:schemeClr>
          </a:solidFill>
          <a:prstDash val="solid"/>
        </a:ln>
        <a:ln w="19525" cap="flat" cmpd="sng" algn="ctr">
          <a:solidFill>
            <a:schemeClr val="phClr">
              <a:alpha val="90000"/>
            </a:schemeClr>
          </a:solidFill>
          <a:prstDash val="solid"/>
        </a:ln>
        <a:ln w="38100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</a:effectStyle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  <a:scene3d>
            <a:camera prst="orthographicFront"/>
            <a:lightRig rig="soft" dir="tl">
              <a:rot lat="0" lon="0" rev="0"/>
            </a:lightRig>
          </a:scene3d>
          <a:sp3d>
            <a:bevelT prst="angle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glow rad="51600">
              <a:schemeClr val="phClr">
                <a:alpha val="60000"/>
              </a:schemeClr>
            </a:glow>
          </a:effectLst>
          <a:scene3d>
            <a:camera prst="orthographicFront"/>
            <a:lightRig rig="threePt" dir="t"/>
          </a:scene3d>
          <a:sp3d>
            <a:bevelT w="165100" prst="coolSlant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>
            <a:shade val="90000"/>
          </a:schemeClr>
        </a:solidFill>
        <a:blipFill>
          <a:blip xmlns:r="http://schemas.openxmlformats.org/officeDocument/2006/relationships" r:embed="rId2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tile tx="0" ty="0" sx="120000" sy="120000" flip="xy" algn="t"/>
        </a:blipFill>
        <a:blipFill rotWithShape="0">
          <a:blip xmlns:r="http://schemas.openxmlformats.org/officeDocument/2006/relationships" r:embed="rId3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japonského obrazu</Template>
  <TotalTime>95</TotalTime>
  <Words>443</Words>
  <Application>Microsoft Office PowerPoint</Application>
  <PresentationFormat>Předvádění na obrazovce (4:3)</PresentationFormat>
  <Paragraphs>67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YamatoPainting</vt:lpstr>
      <vt:lpstr>Šablona 32 VY_32_INOVACE_02_22_ČESKÉ KRÁLOVSTVÍ NA POČÁTKU 17. STOLETÍ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VY_32_INOVACE_02_22_ČESKÉ KRÁLOVSTVÍ NA POČÁTKU 17. STOLETÍ</dc:title>
  <dc:creator>Milan</dc:creator>
  <cp:lastModifiedBy>Milan</cp:lastModifiedBy>
  <cp:revision>11</cp:revision>
  <dcterms:created xsi:type="dcterms:W3CDTF">2011-12-27T16:16:02Z</dcterms:created>
  <dcterms:modified xsi:type="dcterms:W3CDTF">2012-01-04T15:48:58Z</dcterms:modified>
</cp:coreProperties>
</file>