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5" r:id="rId3"/>
    <p:sldId id="259" r:id="rId4"/>
    <p:sldId id="260" r:id="rId5"/>
    <p:sldId id="261" r:id="rId6"/>
    <p:sldId id="267" r:id="rId7"/>
    <p:sldId id="266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3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6287813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Jitka Křížková, MBA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VY_32_INOVACE_1C_18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SLAVNÍ  MATEMATIKOVÉ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80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Anotace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/>
              <a:t>Prezentace seznamuje žáky druhého stupně základní </a:t>
            </a:r>
            <a:r>
              <a:rPr lang="cs-CZ" dirty="0" smtClean="0"/>
              <a:t>školy, studenty středních škol a jejich učitele </a:t>
            </a:r>
            <a:r>
              <a:rPr lang="cs-CZ" dirty="0"/>
              <a:t>se životopisnými údaji o matematikovi. </a:t>
            </a:r>
            <a:r>
              <a:rPr lang="cs-CZ" dirty="0" smtClean="0"/>
              <a:t>Informuje o </a:t>
            </a:r>
            <a:r>
              <a:rPr lang="cs-CZ" dirty="0"/>
              <a:t>jeho </a:t>
            </a:r>
            <a:r>
              <a:rPr lang="cs-CZ" dirty="0" smtClean="0"/>
              <a:t>přínosu </a:t>
            </a:r>
            <a:r>
              <a:rPr lang="cs-CZ" dirty="0"/>
              <a:t>pro </a:t>
            </a:r>
            <a:r>
              <a:rPr lang="cs-CZ" dirty="0" smtClean="0"/>
              <a:t>matematiku, připomíná poučky, které souvisí s jeho zkoumáním a odkazuje na školskou matematiku.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i="1" dirty="0"/>
              <a:t>Autorem materiálu a všech jeho </a:t>
            </a:r>
            <a:r>
              <a:rPr lang="cs-CZ" i="1" dirty="0" smtClean="0"/>
              <a:t>částí, </a:t>
            </a:r>
            <a:r>
              <a:rPr lang="cs-CZ" i="1" dirty="0"/>
              <a:t>není-li uvedeno jinak, </a:t>
            </a:r>
            <a:r>
              <a:rPr lang="cs-CZ" i="1" dirty="0" smtClean="0"/>
              <a:t>je Mgr. Jitka Křížková, MBA.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48414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Tadeáš Hájek z Hájku</a:t>
            </a:r>
            <a:br>
              <a:rPr lang="cs-CZ" b="1" dirty="0" smtClean="0"/>
            </a:b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652" y="2708920"/>
            <a:ext cx="8229600" cy="4389120"/>
          </a:xfrm>
        </p:spPr>
        <p:txBody>
          <a:bodyPr/>
          <a:lstStyle/>
          <a:p>
            <a:endParaRPr lang="cs-CZ" dirty="0"/>
          </a:p>
          <a:p>
            <a:r>
              <a:rPr lang="cs-CZ" dirty="0" smtClean="0"/>
              <a:t> </a:t>
            </a:r>
            <a:r>
              <a:rPr lang="cs-CZ" dirty="0"/>
              <a:t>1. prosince 1525, Praha – 1. září 1600, </a:t>
            </a:r>
            <a:r>
              <a:rPr lang="cs-CZ" dirty="0" smtClean="0"/>
              <a:t>Praha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Byl český renesanční přírodovědec, astronom, matematik, alchymista a osobní lékař císaře Rudolfa II.</a:t>
            </a:r>
          </a:p>
        </p:txBody>
      </p:sp>
      <p:pic>
        <p:nvPicPr>
          <p:cNvPr id="1026" name="Picture 2" descr="C:\Users\root\Desktop\t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700808"/>
            <a:ext cx="1296144" cy="1555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045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Hájek bydlel v dnes </a:t>
            </a:r>
            <a:r>
              <a:rPr lang="cs-CZ" dirty="0" smtClean="0"/>
              <a:t>zbořeném </a:t>
            </a:r>
            <a:r>
              <a:rPr lang="cs-CZ" dirty="0"/>
              <a:t>domě U zlatého </a:t>
            </a:r>
            <a:r>
              <a:rPr lang="cs-CZ" dirty="0" smtClean="0"/>
              <a:t>koníčka.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Pracoval jako ředitel </a:t>
            </a:r>
            <a:r>
              <a:rPr lang="cs-CZ" dirty="0"/>
              <a:t>alchymistických dílen </a:t>
            </a:r>
            <a:r>
              <a:rPr lang="cs-CZ" dirty="0" smtClean="0"/>
              <a:t>pro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Rudolfa II.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Často musel čelit různým </a:t>
            </a:r>
            <a:r>
              <a:rPr lang="cs-CZ" dirty="0"/>
              <a:t>podvodníkům a starat se o správný chod práce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7186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Práce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Napsal spis O</a:t>
            </a:r>
            <a:r>
              <a:rPr lang="cs-CZ" dirty="0"/>
              <a:t> </a:t>
            </a:r>
            <a:r>
              <a:rPr lang="cs-CZ" dirty="0" smtClean="0"/>
              <a:t>kometách.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Roku 1548 - 1549 </a:t>
            </a:r>
            <a:r>
              <a:rPr lang="cs-CZ" dirty="0"/>
              <a:t>přednášel medicínu a astronomii ve </a:t>
            </a:r>
            <a:r>
              <a:rPr lang="cs-CZ" dirty="0" smtClean="0"/>
              <a:t>Vídni.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Poté n</a:t>
            </a:r>
            <a:r>
              <a:rPr lang="pt-BR" dirty="0" smtClean="0"/>
              <a:t>a </a:t>
            </a:r>
            <a:r>
              <a:rPr lang="pt-BR" dirty="0"/>
              <a:t>univerzitě přednášel matematiku a </a:t>
            </a:r>
            <a:r>
              <a:rPr lang="pt-BR" dirty="0" smtClean="0"/>
              <a:t>astronomii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497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Také </a:t>
            </a:r>
            <a:r>
              <a:rPr lang="cs-CZ" dirty="0"/>
              <a:t>vědecky pracoval a napsal několik knih. 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Později se věnoval lékařské praxi.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Hájek jako první uveřejnil v tisku způsob, jak určit polohu hvězd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72569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Úspěchy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Je autorem řady astronomických a </a:t>
            </a:r>
            <a:r>
              <a:rPr lang="cs-CZ" dirty="0" smtClean="0"/>
              <a:t>lékařských </a:t>
            </a:r>
            <a:r>
              <a:rPr lang="cs-CZ" dirty="0"/>
              <a:t>spisů</a:t>
            </a:r>
            <a:r>
              <a:rPr lang="cs-CZ" dirty="0" smtClean="0"/>
              <a:t>.</a:t>
            </a:r>
          </a:p>
          <a:p>
            <a:r>
              <a:rPr lang="cs-CZ" dirty="0"/>
              <a:t>Do dějin české matematiky se vepsal svojí zahajovací univerzitní přednáškou, která vyšla pod názvem De </a:t>
            </a:r>
            <a:r>
              <a:rPr lang="cs-CZ" dirty="0" err="1"/>
              <a:t>laudibus</a:t>
            </a:r>
            <a:r>
              <a:rPr lang="cs-CZ" dirty="0"/>
              <a:t> </a:t>
            </a:r>
            <a:r>
              <a:rPr lang="cs-CZ" dirty="0" err="1"/>
              <a:t>geometriae</a:t>
            </a:r>
            <a:r>
              <a:rPr lang="cs-CZ" dirty="0" smtClean="0"/>
              <a:t>.</a:t>
            </a:r>
          </a:p>
          <a:p>
            <a:r>
              <a:rPr lang="pl-PL" dirty="0"/>
              <a:t>Vyměřil oblast kolem Prahy a je spoluautorem </a:t>
            </a:r>
            <a:r>
              <a:rPr lang="pl-PL" dirty="0" smtClean="0"/>
              <a:t>mapy    </a:t>
            </a:r>
            <a:r>
              <a:rPr lang="pl-PL" dirty="0"/>
              <a:t>z roku 1563, která se ale ztratila</a:t>
            </a:r>
            <a:r>
              <a:rPr lang="pl-PL" dirty="0" smtClean="0"/>
              <a:t>.</a:t>
            </a:r>
          </a:p>
          <a:p>
            <a:r>
              <a:rPr lang="cs-CZ" dirty="0"/>
              <a:t>Působil též jako překladatel do češtiny (přeložil několikasetstránkový herbář).</a:t>
            </a:r>
          </a:p>
        </p:txBody>
      </p:sp>
    </p:spTree>
    <p:extLst>
      <p:ext uri="{BB962C8B-B14F-4D97-AF65-F5344CB8AC3E}">
        <p14:creationId xmlns:p14="http://schemas.microsoft.com/office/powerpoint/2010/main" val="2105770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04617B"/>
                </a:solidFill>
              </a:rPr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Obrázky z otevřené galerie Microsoft Office.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r>
              <a:rPr lang="cs-CZ" dirty="0"/>
              <a:t>BEČVÁŘ, J. a  FUCHS, E. </a:t>
            </a:r>
            <a:r>
              <a:rPr lang="cs-CZ" i="1" dirty="0"/>
              <a:t>Historie matematiky I: Seminář pro vyučující</a:t>
            </a:r>
            <a:r>
              <a:rPr lang="cs-CZ" dirty="0"/>
              <a:t>. 1. vyd. Jevíčko: ČVUT Brno, 1991.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Historie matematiky II.: Seminář pro vyučující.</a:t>
            </a:r>
            <a:r>
              <a:rPr lang="cs-CZ" dirty="0"/>
              <a:t> 1. vyd. Praha: Prometheus, 1997. ISBN </a:t>
            </a:r>
            <a:r>
              <a:rPr lang="cs-CZ" dirty="0" err="1"/>
              <a:t>ISBN</a:t>
            </a:r>
            <a:r>
              <a:rPr lang="cs-CZ" dirty="0"/>
              <a:t> 80-7196-046-2.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I.</a:t>
            </a:r>
            <a:r>
              <a:rPr lang="cs-CZ" dirty="0"/>
              <a:t> 1. vyd. Praha: Prométheus, 1998. ISBN 80-7196-107-8.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II.</a:t>
            </a:r>
            <a:r>
              <a:rPr lang="cs-CZ" dirty="0"/>
              <a:t> 1. vyd. Praha: Prométheus, 2001. ISBN 80-7196-218-X.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III.</a:t>
            </a:r>
            <a:r>
              <a:rPr lang="cs-CZ" dirty="0"/>
              <a:t> 1. vyd. Praha: Prométheus, 2004. ISBN 80-7285-040-7.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IV.</a:t>
            </a:r>
            <a:r>
              <a:rPr lang="cs-CZ" dirty="0"/>
              <a:t> 1. vyd. Praha: Prométheus, 2007. ISBN  978-80-7204-536-5.</a:t>
            </a:r>
          </a:p>
          <a:p>
            <a:r>
              <a:rPr lang="cs-CZ" dirty="0"/>
              <a:t>BEČVÁŘ, J. a FUCHS, E. </a:t>
            </a:r>
            <a:r>
              <a:rPr lang="cs-CZ" i="1" dirty="0"/>
              <a:t>Matematika v proměnách věků V.</a:t>
            </a:r>
            <a:r>
              <a:rPr lang="cs-CZ" dirty="0"/>
              <a:t> 1. vyd. Praha: Prométheus, 2007. ISBN 978-80-7378-017-3.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49017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235</TotalTime>
  <Words>256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 Tadeáš Hájek z Hájku </vt:lpstr>
      <vt:lpstr>Život</vt:lpstr>
      <vt:lpstr>Práce </vt:lpstr>
      <vt:lpstr>Prezentace aplikace PowerPoint</vt:lpstr>
      <vt:lpstr>Úspěchy</vt:lpstr>
      <vt:lpstr>Použité zdroje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Filip</dc:creator>
  <cp:lastModifiedBy>root</cp:lastModifiedBy>
  <cp:revision>24</cp:revision>
  <dcterms:created xsi:type="dcterms:W3CDTF">2012-08-26T17:08:24Z</dcterms:created>
  <dcterms:modified xsi:type="dcterms:W3CDTF">2013-05-17T07:08:51Z</dcterms:modified>
</cp:coreProperties>
</file>