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9" r:id="rId4"/>
    <p:sldId id="260" r:id="rId5"/>
    <p:sldId id="267" r:id="rId6"/>
    <p:sldId id="261" r:id="rId7"/>
    <p:sldId id="268" r:id="rId8"/>
    <p:sldId id="266" r:id="rId9"/>
    <p:sldId id="269" r:id="rId10"/>
    <p:sldId id="270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3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167095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VY_32_INOVACE_1C_19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SLAVNÍ  MATEMATIKOVÉ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80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Prezentace seznamuje žáky druhého stupně základní </a:t>
            </a:r>
            <a:r>
              <a:rPr lang="cs-CZ" dirty="0" smtClean="0"/>
              <a:t>školy, studenty středních škol a jejich učitele </a:t>
            </a:r>
            <a:r>
              <a:rPr lang="cs-CZ" dirty="0"/>
              <a:t>se životopisnými údaji o matematikovi. </a:t>
            </a:r>
            <a:r>
              <a:rPr lang="cs-CZ" dirty="0" smtClean="0"/>
              <a:t>Informuje o </a:t>
            </a:r>
            <a:r>
              <a:rPr lang="cs-CZ" dirty="0"/>
              <a:t>jeho </a:t>
            </a:r>
            <a:r>
              <a:rPr lang="cs-CZ" dirty="0" smtClean="0"/>
              <a:t>přínosu </a:t>
            </a:r>
            <a:r>
              <a:rPr lang="cs-CZ" dirty="0"/>
              <a:t>pro </a:t>
            </a:r>
            <a:r>
              <a:rPr lang="cs-CZ" dirty="0" smtClean="0"/>
              <a:t>matematiku, připomíná poučky, které souvisí s jeho zkoumáním a odkazuje na školskou matematiku.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i="1" dirty="0"/>
              <a:t>Autorem materiálu a všech jeho </a:t>
            </a:r>
            <a:r>
              <a:rPr lang="cs-CZ" i="1" dirty="0" smtClean="0"/>
              <a:t>částí, </a:t>
            </a:r>
            <a:r>
              <a:rPr lang="cs-CZ" i="1" dirty="0"/>
              <a:t>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48414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Bernard </a:t>
            </a:r>
            <a:r>
              <a:rPr lang="cs-CZ" b="1" dirty="0" err="1" smtClean="0"/>
              <a:t>Bolzano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7137" y="2204864"/>
            <a:ext cx="8229600" cy="51812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5</a:t>
            </a:r>
            <a:r>
              <a:rPr lang="cs-CZ" dirty="0"/>
              <a:t>. října 1781, Praha – 18. prosince </a:t>
            </a:r>
            <a:r>
              <a:rPr lang="cs-CZ" dirty="0" smtClean="0"/>
              <a:t>1848,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Praha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Byl český matematik, filozof a kněz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německé </a:t>
            </a:r>
            <a:r>
              <a:rPr lang="cs-CZ" dirty="0"/>
              <a:t>národnosti.</a:t>
            </a:r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root\Desktop\b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88840"/>
            <a:ext cx="2682875" cy="360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45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Bolzanův otec </a:t>
            </a:r>
            <a:r>
              <a:rPr lang="cs-CZ" dirty="0"/>
              <a:t>Bernard Pompeius </a:t>
            </a:r>
            <a:r>
              <a:rPr lang="cs-CZ" dirty="0" err="1" smtClean="0"/>
              <a:t>Bolzano</a:t>
            </a:r>
            <a:r>
              <a:rPr lang="cs-CZ" dirty="0" smtClean="0"/>
              <a:t> </a:t>
            </a:r>
            <a:r>
              <a:rPr lang="cs-CZ" dirty="0"/>
              <a:t>byl i</a:t>
            </a:r>
            <a:r>
              <a:rPr lang="cs-CZ" dirty="0" smtClean="0"/>
              <a:t>talský </a:t>
            </a:r>
            <a:r>
              <a:rPr lang="cs-CZ" dirty="0"/>
              <a:t>obchodník, který se v mládí přistěhoval do Prahy </a:t>
            </a:r>
            <a:r>
              <a:rPr lang="cs-CZ" dirty="0" smtClean="0"/>
              <a:t>        a </a:t>
            </a:r>
            <a:r>
              <a:rPr lang="cs-CZ" dirty="0"/>
              <a:t>splynul s německým kulturním prostředím.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Matka </a:t>
            </a:r>
            <a:r>
              <a:rPr lang="cs-CZ" dirty="0"/>
              <a:t>Marie </a:t>
            </a:r>
            <a:r>
              <a:rPr lang="cs-CZ" dirty="0" smtClean="0"/>
              <a:t>Maurerová </a:t>
            </a:r>
            <a:r>
              <a:rPr lang="cs-CZ" dirty="0"/>
              <a:t>pocházela </a:t>
            </a:r>
            <a:r>
              <a:rPr lang="cs-CZ" dirty="0" smtClean="0"/>
              <a:t>z pražské </a:t>
            </a:r>
            <a:r>
              <a:rPr lang="cs-CZ" dirty="0"/>
              <a:t>rodiny německých obchodníků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186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Vystudoval </a:t>
            </a:r>
            <a:r>
              <a:rPr lang="cs-CZ" dirty="0"/>
              <a:t>piaristické gymnázium v Praze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Poté </a:t>
            </a:r>
            <a:r>
              <a:rPr lang="cs-CZ" dirty="0"/>
              <a:t>se věnoval studiu matematiky a logiky v tříleté filosofické </a:t>
            </a:r>
            <a:r>
              <a:rPr lang="cs-CZ" dirty="0" smtClean="0"/>
              <a:t>přípravce.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5912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Práce s matematikou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 roce </a:t>
            </a:r>
            <a:r>
              <a:rPr lang="cs-CZ" dirty="0"/>
              <a:t>1804 </a:t>
            </a:r>
            <a:r>
              <a:rPr lang="cs-CZ" dirty="0" smtClean="0"/>
              <a:t>se ucházel </a:t>
            </a:r>
            <a:r>
              <a:rPr lang="cs-CZ" dirty="0"/>
              <a:t>o místo profesora matematiky na pražské univerzitě, které se </a:t>
            </a:r>
            <a:r>
              <a:rPr lang="cs-CZ" dirty="0" smtClean="0"/>
              <a:t>uvolnilo.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Byl </a:t>
            </a:r>
            <a:r>
              <a:rPr lang="cs-CZ" dirty="0"/>
              <a:t>vysvěcen 7. dubna 1805 knězem a o 10 dní později byl promován doktorem filosofie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97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roce </a:t>
            </a:r>
            <a:r>
              <a:rPr lang="cs-CZ" dirty="0" smtClean="0"/>
              <a:t>1805 přijal </a:t>
            </a:r>
            <a:r>
              <a:rPr lang="cs-CZ" dirty="0"/>
              <a:t>místo univerzitního </a:t>
            </a:r>
            <a:r>
              <a:rPr lang="cs-CZ" dirty="0" smtClean="0"/>
              <a:t>učitele                 a profesora </a:t>
            </a:r>
            <a:r>
              <a:rPr lang="cs-CZ" dirty="0"/>
              <a:t>filosofie náboženství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Mezi lety 1805–1819 byl univerzitním kazatelem </a:t>
            </a:r>
            <a:r>
              <a:rPr lang="cs-CZ" dirty="0" smtClean="0"/>
              <a:t>           v </a:t>
            </a:r>
            <a:r>
              <a:rPr lang="cs-CZ" dirty="0"/>
              <a:t>kostele </a:t>
            </a:r>
            <a:r>
              <a:rPr lang="cs-CZ" dirty="0" smtClean="0"/>
              <a:t>sv. Salvátora </a:t>
            </a:r>
            <a:r>
              <a:rPr lang="cs-CZ" dirty="0"/>
              <a:t>v Praze, kde ovlivňoval inteligenci v éře národního obrození.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9297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Ostatní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Roku 1840 se přestěhoval na </a:t>
            </a:r>
            <a:r>
              <a:rPr lang="cs-CZ" dirty="0"/>
              <a:t>zámek v </a:t>
            </a:r>
            <a:r>
              <a:rPr lang="cs-CZ" dirty="0" smtClean="0"/>
              <a:t>Radíči, </a:t>
            </a:r>
            <a:r>
              <a:rPr lang="cs-CZ" dirty="0"/>
              <a:t>kde se </a:t>
            </a:r>
            <a:r>
              <a:rPr lang="cs-CZ" dirty="0" smtClean="0"/>
              <a:t>věnoval </a:t>
            </a:r>
            <a:r>
              <a:rPr lang="cs-CZ" dirty="0"/>
              <a:t>své vědecké práci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/>
              <a:t>Bolzano</a:t>
            </a:r>
            <a:r>
              <a:rPr lang="cs-CZ" dirty="0"/>
              <a:t> </a:t>
            </a:r>
            <a:r>
              <a:rPr lang="cs-CZ" dirty="0" smtClean="0"/>
              <a:t>pracoval také jako sekretář.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Podílel se na </a:t>
            </a:r>
            <a:r>
              <a:rPr lang="cs-CZ" dirty="0"/>
              <a:t>práci pro Královskou českou společnost nauk, kde hojně přispíval svými přednáškami.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tomto období vznikla i řada jeho matematických pojednání. 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06113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Velkým přínosem bylo oddělení logiky od filozofie.</a:t>
            </a:r>
          </a:p>
          <a:p>
            <a:endParaRPr lang="cs-CZ" dirty="0"/>
          </a:p>
          <a:p>
            <a:r>
              <a:rPr lang="cs-CZ" dirty="0" smtClean="0"/>
              <a:t>Poslední </a:t>
            </a:r>
            <a:r>
              <a:rPr lang="cs-CZ" dirty="0"/>
              <a:t>čtyři práce věnoval </a:t>
            </a:r>
            <a:r>
              <a:rPr lang="cs-CZ" dirty="0" err="1"/>
              <a:t>Bolzano</a:t>
            </a:r>
            <a:r>
              <a:rPr lang="cs-CZ" dirty="0"/>
              <a:t> zpřesňování základů matematické </a:t>
            </a:r>
            <a:r>
              <a:rPr lang="cs-CZ" dirty="0" smtClean="0"/>
              <a:t>analýzy.</a:t>
            </a:r>
          </a:p>
          <a:p>
            <a:endParaRPr lang="cs-CZ" dirty="0"/>
          </a:p>
          <a:p>
            <a:r>
              <a:rPr lang="cs-CZ" dirty="0"/>
              <a:t>Mnoho jeho prací zůstalo </a:t>
            </a:r>
            <a:r>
              <a:rPr lang="cs-CZ"/>
              <a:t>v </a:t>
            </a:r>
            <a:r>
              <a:rPr lang="cs-CZ" smtClean="0"/>
              <a:t>rukopisech.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2928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Keplerovo </a:t>
            </a:r>
            <a:r>
              <a:rPr lang="cs-CZ" dirty="0"/>
              <a:t>jméno nese: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/>
              <a:t>- Gymnázium Jana Keplera, které stojí v místě, kde </a:t>
            </a:r>
            <a:r>
              <a:rPr lang="cs-CZ" dirty="0" smtClean="0"/>
              <a:t>Kepler bydlel </a:t>
            </a:r>
            <a:r>
              <a:rPr lang="cs-CZ" dirty="0"/>
              <a:t>během svých pobytů v Praze </a:t>
            </a:r>
          </a:p>
          <a:p>
            <a:r>
              <a:rPr lang="cs-CZ" dirty="0"/>
              <a:t>- </a:t>
            </a:r>
            <a:r>
              <a:rPr lang="cs-CZ" dirty="0" smtClean="0"/>
              <a:t>kráter </a:t>
            </a:r>
            <a:r>
              <a:rPr lang="cs-CZ" dirty="0"/>
              <a:t>na Měsíci </a:t>
            </a:r>
          </a:p>
          <a:p>
            <a:r>
              <a:rPr lang="cs-CZ" dirty="0"/>
              <a:t>- </a:t>
            </a:r>
            <a:r>
              <a:rPr lang="cs-CZ" dirty="0" smtClean="0"/>
              <a:t>kráter </a:t>
            </a:r>
            <a:r>
              <a:rPr lang="cs-CZ" dirty="0"/>
              <a:t>na Marsu </a:t>
            </a:r>
          </a:p>
          <a:p>
            <a:r>
              <a:rPr lang="cs-CZ" dirty="0"/>
              <a:t>- Kepler </a:t>
            </a:r>
            <a:r>
              <a:rPr lang="cs-CZ" dirty="0" err="1"/>
              <a:t>Dorsum</a:t>
            </a:r>
            <a:r>
              <a:rPr lang="cs-CZ" dirty="0"/>
              <a:t> – hřeben na </a:t>
            </a:r>
            <a:r>
              <a:rPr lang="cs-CZ" dirty="0" err="1"/>
              <a:t>Phobosu</a:t>
            </a:r>
            <a:r>
              <a:rPr lang="cs-CZ" dirty="0"/>
              <a:t> (Kepler předpověděl existenci měsíců Marsu již v roce 1610) </a:t>
            </a:r>
          </a:p>
          <a:p>
            <a:r>
              <a:rPr lang="cs-CZ" dirty="0" smtClean="0"/>
              <a:t>- </a:t>
            </a:r>
            <a:r>
              <a:rPr lang="cs-CZ" dirty="0"/>
              <a:t>univerzita v Linci </a:t>
            </a:r>
          </a:p>
          <a:p>
            <a:r>
              <a:rPr lang="cs-CZ" dirty="0"/>
              <a:t>- kosmická sonda Kepler, jež má hledat Zemi podobné </a:t>
            </a:r>
            <a:r>
              <a:rPr lang="cs-CZ" dirty="0" err="1"/>
              <a:t>exoplanety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6898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04617B"/>
                </a:solidFill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Obrázky z otevřené galerie Microsoft Office.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dirty="0"/>
              <a:t>BEČVÁŘ, J. a  FUCHS, E. </a:t>
            </a:r>
            <a:r>
              <a:rPr lang="cs-CZ" i="1" dirty="0"/>
              <a:t>Historie matematiky I: Seminář pro vyučující</a:t>
            </a:r>
            <a:r>
              <a:rPr lang="cs-CZ" dirty="0"/>
              <a:t>. 1. vyd. Jevíčko: ČVUT Brno, 1991.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Historie matematiky II.: Seminář pro vyučující.</a:t>
            </a:r>
            <a:r>
              <a:rPr lang="cs-CZ" dirty="0"/>
              <a:t> 1. vyd. Praha: Prometheus, 1997. ISBN </a:t>
            </a:r>
            <a:r>
              <a:rPr lang="cs-CZ" dirty="0" err="1"/>
              <a:t>ISBN</a:t>
            </a:r>
            <a:r>
              <a:rPr lang="cs-CZ" dirty="0"/>
              <a:t> 80-7196-046-2.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I.</a:t>
            </a:r>
            <a:r>
              <a:rPr lang="cs-CZ" dirty="0"/>
              <a:t> 1. vyd. Praha: Prométheus, 1998. ISBN 80-7196-107-8.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II.</a:t>
            </a:r>
            <a:r>
              <a:rPr lang="cs-CZ" dirty="0"/>
              <a:t> 1. vyd. Praha: Prométheus, 2001. ISBN 80-7196-218-X.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III.</a:t>
            </a:r>
            <a:r>
              <a:rPr lang="cs-CZ" dirty="0"/>
              <a:t> 1. vyd. Praha: Prométheus, 2004. ISBN 80-7285-040-7.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IV.</a:t>
            </a:r>
            <a:r>
              <a:rPr lang="cs-CZ" dirty="0"/>
              <a:t> 1. vyd. Praha: Prométheus, 2007. ISBN  978-80-7204-536-5.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V.</a:t>
            </a:r>
            <a:r>
              <a:rPr lang="cs-CZ" dirty="0"/>
              <a:t> 1. vyd. Praha: Prométheus, 2007. ISBN 978-80-7378-017-3.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9017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399</TotalTime>
  <Words>391</Words>
  <Application>Microsoft Office PowerPoint</Application>
  <PresentationFormat>Předvádění na obrazovce (4:3)</PresentationFormat>
  <Paragraphs>67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Anotace</vt:lpstr>
      <vt:lpstr> Bernard Bolzano </vt:lpstr>
      <vt:lpstr>Život</vt:lpstr>
      <vt:lpstr>Prezentace aplikace PowerPoint</vt:lpstr>
      <vt:lpstr>Práce s matematikou </vt:lpstr>
      <vt:lpstr>Prezentace aplikace PowerPoint</vt:lpstr>
      <vt:lpstr>Ostatní práce</vt:lpstr>
      <vt:lpstr>Prezentace aplikace PowerPoint</vt:lpstr>
      <vt:lpstr>      Keplerovo jméno nese: </vt:lpstr>
      <vt:lpstr>Použité zdroje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Filip</dc:creator>
  <cp:lastModifiedBy>root</cp:lastModifiedBy>
  <cp:revision>27</cp:revision>
  <dcterms:created xsi:type="dcterms:W3CDTF">2012-08-26T17:08:24Z</dcterms:created>
  <dcterms:modified xsi:type="dcterms:W3CDTF">2013-05-17T07:09:17Z</dcterms:modified>
</cp:coreProperties>
</file>