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AD9CD47-0B26-477A-B7AE-8F083E0DE0A7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BA01C50-47ED-4BE1-A4FF-7272B148B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5081604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Název školy:  </a:t>
            </a:r>
            <a:r>
              <a:rPr lang="cs-CZ" sz="1800" b="1" i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Základní škola a mateřská škola, </a:t>
            </a:r>
            <a:r>
              <a:rPr lang="cs-CZ" sz="1800" b="1" i="1" noProof="1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Hlušice</a:t>
            </a:r>
            <a:r>
              <a:rPr lang="cs-CZ" sz="1800" b="1" noProof="1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/>
            </a:r>
            <a:br>
              <a:rPr lang="cs-CZ" sz="1800" b="1" noProof="1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</a:br>
            <a:r>
              <a:rPr lang="cs-CZ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Autor: </a:t>
            </a:r>
            <a:r>
              <a:rPr lang="cs-CZ" sz="1800" b="1" i="1" dirty="0" smtClean="0">
                <a:ln>
                  <a:noFill/>
                </a:ln>
                <a:solidFill>
                  <a:srgbClr val="FFC000"/>
                </a:solidFill>
                <a:effectLst/>
                <a:latin typeface="Corbel"/>
              </a:rPr>
              <a:t>Mgr. Zuzana Drábková</a:t>
            </a:r>
            <a:r>
              <a:rPr lang="cs-CZ" sz="1800" b="1" dirty="0" smtClean="0">
                <a:ln>
                  <a:noFill/>
                </a:ln>
                <a:solidFill>
                  <a:srgbClr val="FFC000"/>
                </a:solidFill>
                <a:effectLst/>
                <a:latin typeface="Corbel"/>
              </a:rPr>
              <a:t/>
            </a:r>
            <a:br>
              <a:rPr lang="cs-CZ" sz="1800" b="1" dirty="0" smtClean="0">
                <a:ln>
                  <a:noFill/>
                </a:ln>
                <a:solidFill>
                  <a:srgbClr val="FFC000"/>
                </a:solidFill>
                <a:effectLst/>
                <a:latin typeface="Corbel"/>
              </a:rPr>
            </a:br>
            <a:r>
              <a:rPr lang="cs-CZ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Číslo projektu: CZ.1.07/1.4.00/21.3235</a:t>
            </a:r>
            <a:br>
              <a:rPr lang="cs-CZ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</a:br>
            <a:r>
              <a:rPr lang="cs-CZ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Název: </a:t>
            </a:r>
            <a:r>
              <a:rPr lang="it-IT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VY_32_INOVACE_5A_</a:t>
            </a:r>
            <a:r>
              <a:rPr lang="cs-CZ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20</a:t>
            </a:r>
            <a:r>
              <a:rPr lang="it-IT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 _</a:t>
            </a:r>
            <a:r>
              <a:rPr lang="cs-CZ" sz="1800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latin typeface="Corbel"/>
              </a:rPr>
              <a:t>Opakování </a:t>
            </a:r>
            <a:r>
              <a:rPr lang="cs-CZ" sz="1800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latin typeface="Corbel"/>
              </a:rPr>
              <a:t>vyjmenovaných </a:t>
            </a:r>
            <a:r>
              <a:rPr lang="cs-CZ" sz="1800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latin typeface="Corbel"/>
              </a:rPr>
              <a:t>slov</a:t>
            </a:r>
            <a:r>
              <a:rPr lang="cs-CZ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.</a:t>
            </a:r>
            <a:r>
              <a:rPr lang="cs-CZ" sz="1800" b="1" dirty="0" smtClean="0">
                <a:ln>
                  <a:noFill/>
                </a:ln>
                <a:solidFill>
                  <a:srgbClr val="FFC000"/>
                </a:solidFill>
                <a:effectLst/>
                <a:latin typeface="Corbel"/>
              </a:rPr>
              <a:t/>
            </a:r>
            <a:br>
              <a:rPr lang="cs-CZ" sz="1800" b="1" dirty="0" smtClean="0">
                <a:ln>
                  <a:noFill/>
                </a:ln>
                <a:solidFill>
                  <a:srgbClr val="FFC000"/>
                </a:solidFill>
                <a:effectLst/>
                <a:latin typeface="Corbel"/>
              </a:rPr>
            </a:br>
            <a:r>
              <a:rPr lang="cs-CZ" sz="1800" b="1" dirty="0" smtClean="0">
                <a:ln>
                  <a:noFill/>
                </a:ln>
                <a:solidFill>
                  <a:srgbClr val="F0AD00">
                    <a:satMod val="150000"/>
                  </a:srgbClr>
                </a:solidFill>
                <a:effectLst/>
                <a:latin typeface="Corbel"/>
              </a:rPr>
              <a:t>Téma: Slovní zásoba a pravopis v 1. – 3. ročníku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928670"/>
            <a:ext cx="7929618" cy="235745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42985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Žáci si opakují vyjmenovaná slova.Procvičují si pravopis.Do vět doplňují vhodná slova.Spojují slova stejného významu.Vysvětlují česká přísloví a pořekadla.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9623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Opakování vyjmenovaných slov.</a:t>
            </a:r>
            <a:br>
              <a:rPr lang="cs-CZ" sz="2800" dirty="0" smtClean="0"/>
            </a:br>
            <a:r>
              <a:rPr lang="cs-CZ" sz="2800" dirty="0" smtClean="0"/>
              <a:t>Doplň do vět vhodná slova.</a:t>
            </a:r>
            <a:br>
              <a:rPr lang="cs-CZ" sz="2800" dirty="0" smtClean="0"/>
            </a:br>
            <a:r>
              <a:rPr lang="cs-CZ" sz="2800" dirty="0" smtClean="0"/>
              <a:t>být,bít,bytů, bitů,bily,byli,přibil,přibyl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je ......... v tom panelovém </a:t>
            </a:r>
            <a:r>
              <a:rPr lang="cs-CZ" dirty="0" smtClean="0"/>
              <a:t>domě? </a:t>
            </a:r>
            <a:endParaRPr lang="cs-CZ" dirty="0" smtClean="0"/>
          </a:p>
          <a:p>
            <a:r>
              <a:rPr lang="cs-CZ" dirty="0" smtClean="0"/>
              <a:t>Kolik .......... má ten soubor s </a:t>
            </a:r>
            <a:r>
              <a:rPr lang="cs-CZ" dirty="0" err="1" smtClean="0"/>
              <a:t>fotgrafiemi</a:t>
            </a:r>
            <a:r>
              <a:rPr lang="cs-CZ" dirty="0" smtClean="0"/>
              <a:t>? </a:t>
            </a:r>
            <a:endParaRPr lang="cs-CZ" dirty="0" smtClean="0"/>
          </a:p>
          <a:p>
            <a:r>
              <a:rPr lang="cs-CZ" dirty="0" smtClean="0"/>
              <a:t>Nechci tě ........., tak nezlob.</a:t>
            </a:r>
          </a:p>
          <a:p>
            <a:r>
              <a:rPr lang="cs-CZ" dirty="0" smtClean="0"/>
              <a:t>Musím .......... včas doma.</a:t>
            </a:r>
          </a:p>
          <a:p>
            <a:r>
              <a:rPr lang="cs-CZ" dirty="0" smtClean="0"/>
              <a:t>Hodiny .......... .</a:t>
            </a:r>
          </a:p>
          <a:p>
            <a:r>
              <a:rPr lang="cs-CZ" dirty="0" smtClean="0"/>
              <a:t>.......... jsme v divadle.</a:t>
            </a:r>
          </a:p>
          <a:p>
            <a:r>
              <a:rPr lang="cs-CZ" dirty="0" smtClean="0"/>
              <a:t>Tatínek .......... hřebík.</a:t>
            </a:r>
          </a:p>
          <a:p>
            <a:r>
              <a:rPr lang="cs-CZ" dirty="0" smtClean="0"/>
              <a:t>.......... nám do třídy nový žák.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8463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Doplň: vír,výr,víská,výská,vít,výt.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Neplav tam, v těch místech bývá vodní ......... .</a:t>
            </a:r>
          </a:p>
          <a:p>
            <a:r>
              <a:rPr lang="cs-CZ" dirty="0" smtClean="0"/>
              <a:t>......... je sova.</a:t>
            </a:r>
          </a:p>
          <a:p>
            <a:r>
              <a:rPr lang="cs-CZ" dirty="0" smtClean="0"/>
              <a:t>Bavička ........ vnoučka po vlasech.</a:t>
            </a:r>
          </a:p>
          <a:p>
            <a:r>
              <a:rPr lang="cs-CZ" dirty="0" smtClean="0"/>
              <a:t>Janička ........ radostí.</a:t>
            </a:r>
          </a:p>
          <a:p>
            <a:r>
              <a:rPr lang="cs-CZ" dirty="0" smtClean="0"/>
              <a:t>Pes v noci ........ .</a:t>
            </a:r>
          </a:p>
          <a:p>
            <a:r>
              <a:rPr lang="cs-CZ" dirty="0" smtClean="0"/>
              <a:t>Dívka .......... věnec.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5004048" y="3356992"/>
            <a:ext cx="3240360" cy="25202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5820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vhodná slova: píchá,pýcha,pil,pyl,slepíš,slepýš.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Růže ........ .</a:t>
            </a:r>
          </a:p>
          <a:p>
            <a:r>
              <a:rPr lang="cs-CZ" dirty="0" smtClean="0"/>
              <a:t>........... předchází pád.</a:t>
            </a:r>
          </a:p>
          <a:p>
            <a:r>
              <a:rPr lang="cs-CZ" dirty="0" smtClean="0"/>
              <a:t>Po obědě jsem .......... limonádu.</a:t>
            </a:r>
          </a:p>
          <a:p>
            <a:r>
              <a:rPr lang="cs-CZ" dirty="0" smtClean="0"/>
              <a:t>Včela sbírá ......... . </a:t>
            </a:r>
          </a:p>
          <a:p>
            <a:r>
              <a:rPr lang="cs-CZ" dirty="0" smtClean="0"/>
              <a:t>.......... letadlo lepidlem ? </a:t>
            </a:r>
          </a:p>
          <a:p>
            <a:r>
              <a:rPr lang="cs-CZ" dirty="0" smtClean="0"/>
              <a:t>.......... není had.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5076056" y="2924944"/>
            <a:ext cx="3096344" cy="295232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982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Doplň: i/í , y/ý.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B_strý , b_lá kob_la, kop_to, v_chřice, v_ly věnec, p_kat za činy, l_tko, l_čil past, s_rová omeleta, s_lný v_tr, pel_ňkový čaj, hlem_ždí ul_ta.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2699792" y="2996952"/>
            <a:ext cx="2786608" cy="266429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3625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slova stejného významu a doplň </a:t>
            </a:r>
            <a:r>
              <a:rPr lang="cs-CZ" dirty="0" smtClean="0"/>
              <a:t>              i/í, </a:t>
            </a:r>
            <a:r>
              <a:rPr lang="cs-CZ" dirty="0" smtClean="0"/>
              <a:t>y/ý.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39124963"/>
              </p:ext>
            </p:extLst>
          </p:nvPr>
        </p:nvGraphicFramePr>
        <p:xfrm>
          <a:off x="467544" y="2204864"/>
          <a:ext cx="8229600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ob_čejný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nepotřebný</a:t>
                      </a:r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b_strý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ubohý</a:t>
                      </a:r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zb_tečný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mlsný</a:t>
                      </a:r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b_valý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minulý</a:t>
                      </a:r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b_dný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obvyklý</a:t>
                      </a:r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vyb_ravý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hbitý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56772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Soutěž: Vysvětli česká přísloví nebo </a:t>
            </a:r>
            <a:r>
              <a:rPr lang="cs-CZ" dirty="0" smtClean="0"/>
              <a:t>pořekadla </a:t>
            </a:r>
            <a:r>
              <a:rPr lang="cs-CZ" dirty="0" smtClean="0"/>
              <a:t>a doplň i/í, y/ý.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P_cha předchází pád.</a:t>
            </a:r>
          </a:p>
          <a:p>
            <a:r>
              <a:rPr lang="cs-CZ" dirty="0" smtClean="0"/>
              <a:t>Není všecko zlato, co se třp_tí.</a:t>
            </a:r>
          </a:p>
          <a:p>
            <a:r>
              <a:rPr lang="cs-CZ" dirty="0" smtClean="0"/>
              <a:t>Na hrubý </a:t>
            </a:r>
            <a:r>
              <a:rPr lang="cs-CZ" dirty="0" smtClean="0"/>
              <a:t>p_tel </a:t>
            </a:r>
            <a:r>
              <a:rPr lang="cs-CZ" dirty="0" smtClean="0"/>
              <a:t>hrubá záplata.</a:t>
            </a:r>
          </a:p>
          <a:p>
            <a:endParaRPr lang="cs-CZ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2843808" y="3573016"/>
            <a:ext cx="3146648" cy="22322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282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7533271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28</TotalTime>
  <Words>247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Název školy:  Základní škola a mateřská škola, Hlušice Autor: Mgr. Zuzana Drábková Číslo projektu: CZ.1.07/1.4.00/21.3235 Název: VY_32_INOVACE_5A_20 _Opakování vyjmenovaných slov. Téma: Slovní zásoba a pravopis v 1. – 3. ročníku</vt:lpstr>
      <vt:lpstr>Anotace </vt:lpstr>
      <vt:lpstr>Opakování vyjmenovaných slov. Doplň do vět vhodná slova. být,bít,bytů, bitů,bily,byli,přibil,přibyl</vt:lpstr>
      <vt:lpstr>Doplň: vír,výr,víská,výská,vít,výt. </vt:lpstr>
      <vt:lpstr>Doplň vhodná slova: píchá,pýcha,pil,pyl,slepíš,slepýš.</vt:lpstr>
      <vt:lpstr>Doplň: i/í , y/ý. </vt:lpstr>
      <vt:lpstr>Spoj slova stejného významu a doplň               i/í, y/ý.</vt:lpstr>
      <vt:lpstr>Soutěž: Vysvětli česká přísloví nebo pořekadla a doplň i/í, y/ý.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Dum</cp:lastModifiedBy>
  <cp:revision>7</cp:revision>
  <dcterms:created xsi:type="dcterms:W3CDTF">2013-06-10T20:07:06Z</dcterms:created>
  <dcterms:modified xsi:type="dcterms:W3CDTF">2013-06-13T12:14:24Z</dcterms:modified>
</cp:coreProperties>
</file>