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2" r:id="rId2"/>
    <p:sldId id="256" r:id="rId3"/>
    <p:sldId id="257" r:id="rId4"/>
    <p:sldId id="258" r:id="rId5"/>
    <p:sldId id="259" r:id="rId6"/>
    <p:sldId id="277" r:id="rId7"/>
    <p:sldId id="260" r:id="rId8"/>
    <p:sldId id="261" r:id="rId9"/>
    <p:sldId id="262" r:id="rId10"/>
    <p:sldId id="264" r:id="rId11"/>
    <p:sldId id="263" r:id="rId12"/>
    <p:sldId id="265" r:id="rId13"/>
    <p:sldId id="304" r:id="rId14"/>
    <p:sldId id="266" r:id="rId15"/>
    <p:sldId id="267" r:id="rId16"/>
    <p:sldId id="268" r:id="rId17"/>
    <p:sldId id="305" r:id="rId18"/>
    <p:sldId id="269" r:id="rId19"/>
    <p:sldId id="306" r:id="rId20"/>
    <p:sldId id="270" r:id="rId21"/>
    <p:sldId id="279" r:id="rId22"/>
    <p:sldId id="278" r:id="rId23"/>
    <p:sldId id="271" r:id="rId24"/>
    <p:sldId id="273" r:id="rId25"/>
    <p:sldId id="272" r:id="rId26"/>
    <p:sldId id="307" r:id="rId27"/>
    <p:sldId id="274" r:id="rId28"/>
    <p:sldId id="308" r:id="rId29"/>
    <p:sldId id="275" r:id="rId30"/>
    <p:sldId id="309" r:id="rId31"/>
    <p:sldId id="276" r:id="rId32"/>
    <p:sldId id="280" r:id="rId33"/>
    <p:sldId id="281" r:id="rId34"/>
    <p:sldId id="282" r:id="rId35"/>
    <p:sldId id="283" r:id="rId36"/>
    <p:sldId id="284" r:id="rId37"/>
    <p:sldId id="285" r:id="rId38"/>
    <p:sldId id="286" r:id="rId39"/>
    <p:sldId id="289" r:id="rId40"/>
    <p:sldId id="290" r:id="rId41"/>
    <p:sldId id="287" r:id="rId42"/>
    <p:sldId id="291" r:id="rId43"/>
    <p:sldId id="293" r:id="rId44"/>
    <p:sldId id="292" r:id="rId45"/>
    <p:sldId id="294" r:id="rId46"/>
    <p:sldId id="288" r:id="rId47"/>
    <p:sldId id="295" r:id="rId48"/>
    <p:sldId id="297" r:id="rId49"/>
    <p:sldId id="296" r:id="rId50"/>
    <p:sldId id="298" r:id="rId51"/>
    <p:sldId id="299" r:id="rId52"/>
    <p:sldId id="300" r:id="rId53"/>
    <p:sldId id="301" r:id="rId54"/>
    <p:sldId id="303" r:id="rId5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C7B9E-69D3-489F-B396-B83525F03A4A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94042-17B2-4FFD-90C0-39F9FEE62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C7B9E-69D3-489F-B396-B83525F03A4A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94042-17B2-4FFD-90C0-39F9FEE62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C7B9E-69D3-489F-B396-B83525F03A4A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94042-17B2-4FFD-90C0-39F9FEE62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C7B9E-69D3-489F-B396-B83525F03A4A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94042-17B2-4FFD-90C0-39F9FEE62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C7B9E-69D3-489F-B396-B83525F03A4A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94042-17B2-4FFD-90C0-39F9FEE62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C7B9E-69D3-489F-B396-B83525F03A4A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94042-17B2-4FFD-90C0-39F9FEE62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C7B9E-69D3-489F-B396-B83525F03A4A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94042-17B2-4FFD-90C0-39F9FEE62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C7B9E-69D3-489F-B396-B83525F03A4A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94042-17B2-4FFD-90C0-39F9FEE62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C7B9E-69D3-489F-B396-B83525F03A4A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94042-17B2-4FFD-90C0-39F9FEE62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C7B9E-69D3-489F-B396-B83525F03A4A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94042-17B2-4FFD-90C0-39F9FEE62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C7B9E-69D3-489F-B396-B83525F03A4A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94042-17B2-4FFD-90C0-39F9FEE62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00">
            <a:alpha val="8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C7B9E-69D3-489F-B396-B83525F03A4A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94042-17B2-4FFD-90C0-39F9FEE62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Roman_Republic_Empire_map.gif" TargetMode="Externa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chema_Saeulenordnungen.jpg" TargetMode="External"/><Relationship Id="rId3" Type="http://schemas.openxmlformats.org/officeDocument/2006/relationships/hyperlink" Target="http://commons.wikimedia.org/wiki/File:Gaius_Julius_Caesar_(100-44_BC).JPG" TargetMode="External"/><Relationship Id="rId7" Type="http://schemas.openxmlformats.org/officeDocument/2006/relationships/hyperlink" Target="http://commons.wikimedia.org/wiki/File:Constantine_Chiaramonti_Inv1749.jpg?uselang=cs" TargetMode="External"/><Relationship Id="rId2" Type="http://schemas.openxmlformats.org/officeDocument/2006/relationships/hyperlink" Target="http://commons.wikimedia.org/wiki/File:Hannibal.gif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PLIT-Hebrard_overall_color_restitution.jpg" TargetMode="External"/><Relationship Id="rId5" Type="http://schemas.openxmlformats.org/officeDocument/2006/relationships/hyperlink" Target="http://cs.wikipedia.org/wiki/Soubor:Trencin-Roman2.JPG" TargetMode="External"/><Relationship Id="rId4" Type="http://schemas.openxmlformats.org/officeDocument/2006/relationships/hyperlink" Target="http://cs.wikipedia.org/wiki/Soubor:Hadrians_Wall_map.png" TargetMode="External"/><Relationship Id="rId9" Type="http://schemas.openxmlformats.org/officeDocument/2006/relationships/hyperlink" Target="http://cs.wikipedia.org/wiki/Soubor:Roman_Republic_Empire_map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15946687"/>
              </p:ext>
            </p:extLst>
          </p:nvPr>
        </p:nvGraphicFramePr>
        <p:xfrm>
          <a:off x="792163" y="122238"/>
          <a:ext cx="7361237" cy="6567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cument" r:id="rId4" imgW="10965824" imgH="9763664" progId="Word.Document.8">
                  <p:embed/>
                </p:oleObj>
              </mc:Choice>
              <mc:Fallback>
                <p:oleObj name="Document" r:id="rId4" imgW="10965824" imgH="9763664" progId="Word.Document.8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2163" y="122238"/>
                        <a:ext cx="7361237" cy="65674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26736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16165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ŘÍMSKÁ ŘÍŠE</a:t>
            </a:r>
            <a:endParaRPr lang="cs-CZ" sz="66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5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V DĚJINÁCH ŘÍMSKÉ ŘÍŠE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3614750"/>
          </a:xfrm>
        </p:spPr>
        <p:txBody>
          <a:bodyPr>
            <a:noAutofit/>
          </a:bodyPr>
          <a:lstStyle/>
          <a:p>
            <a:pPr algn="just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doba královská 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(8. – 6. st. PK)</a:t>
            </a:r>
          </a:p>
          <a:p>
            <a:pPr algn="just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republiky 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(5. – 1. st. PK)</a:t>
            </a:r>
          </a:p>
          <a:p>
            <a:pPr algn="just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císařství 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(1. – 5. st. NL)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principát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(1. – 3. st. NL)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4000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dominát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(3. – 5. st. NL)</a:t>
            </a:r>
            <a:endParaRPr lang="cs-CZ" sz="4000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DOBA KRÁLOVSKÁ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tis. PK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příchod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italických kmenů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Apeninský poloostrov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vyspělou civilizaci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založili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Etruskové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9. st. PK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neznáme jejich původ, jejich jazyk nebyl rozluštěn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zakládání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městských států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rozvinuté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zemědělství, řemeslo, obchod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střetávali se s řeckými osadami na J Itálie</a:t>
            </a:r>
          </a:p>
          <a:p>
            <a:pPr algn="just"/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35785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doba královská podle tradice začíná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753 PK založením města Říma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Aeneovým potomkem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Romulem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ve skutečnosti jej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založili Etruskové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jako opěrný bod pro postup na J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obyvatelstva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tříd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majetku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každá třída povinna postavit určitý počet vojáků – podle jejich množství hlasy na sněmu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posílení politického postavení bohatých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510 PK vyhnán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etruský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Tarquinius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Superbus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→ konec doby královské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Kapitolská vlč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25900" y="0"/>
            <a:ext cx="6775124" cy="552698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57224" y="5857892"/>
            <a:ext cx="7572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Kapitolská vlčice s dvojčaty Romulem a Remem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REPUBLIKY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vyhnání krále se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stal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městskou republikou s volenými úředníky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plnoprávní obyvatelé =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patricijové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příslušníci urozených rodů, bohatí vlastníci půdy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neplnoprávní obyvatelé =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plebejové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neurození, svobodní; řemeslníci, zemědělci, obchodníci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otroci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postupně zhoršování postavení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95772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28592"/>
          </a:xfrm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snahy o zrovnoprávnění obyvatel → 494 PK * úřad tribuna lidu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měl hájit zájmy plebejů,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právo veta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449 PK zákon dvanácti desek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rovnost svobodných občanů před zákonem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plné zrovnoprávnění v pol. 3. st. PK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usnesení plebejského sněmu byla závazná pro celý Řím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 nobilita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bohatá skupina patricijů a plebejů, ovládli veškeré úřady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926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20480"/>
          </a:xfrm>
        </p:spPr>
        <p:txBody>
          <a:bodyPr/>
          <a:lstStyle/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čele státu: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konzulové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soudní, vojenské, politické pravomoci, právo svolávat senát a sněm, voleni na 1 rok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senát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rozhodující slovo, bývalí vysocí úředníci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sněm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volba úředníků, rozhodování o válce a míru</a:t>
            </a:r>
          </a:p>
        </p:txBody>
      </p:sp>
    </p:spTree>
    <p:extLst>
      <p:ext uri="{BB962C8B-B14F-4D97-AF65-F5344CB8AC3E}">
        <p14:creationId xmlns:p14="http://schemas.microsoft.com/office/powerpoint/2010/main" val="368677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20480"/>
          </a:xfrm>
        </p:spPr>
        <p:txBody>
          <a:bodyPr/>
          <a:lstStyle/>
          <a:p>
            <a:pPr algn="just"/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povinnosti římských občanů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platit daně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vojenská služba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římskými občany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postupně stali všichni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obyvatelé Apeninského poloostrova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časem dokonce téměř všichni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obyvatelé římské říše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(i na svobodu propuštění otroci)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mohl být také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občanství zbaven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upadl do otroctví, nebo poslán vyhnanství</a:t>
            </a:r>
          </a:p>
          <a:p>
            <a:pPr algn="just"/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8804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/>
          <a:lstStyle/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množství válek: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pol. 4. st. PK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si Římané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podmanili města v Latiu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odrazili útoky Galů a dalších kme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nů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postupné ovládnutí řeckých osad na J Itálie – během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st. PK ovládli Apeninský poloostrov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postupem Říma se cítilo ohroženo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Kartágo v S Africe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obě strany snaha o ovládnutí Sicílie →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punské války (264-146 PK)</a:t>
            </a:r>
          </a:p>
          <a:p>
            <a:pPr algn="just"/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2255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15813"/>
            <a:ext cx="8229600" cy="5793507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punské válce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získali Římané Sicílii, Sardinii, Korsiku, Kartágo část dnešního Španělska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punská válka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kartaginský vojevůdce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Hannibal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přešel s armádou přes Alpy a dostal se až k městu Římu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nakonec Kartágo přemoženo – ztráta území ve Španělsku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punské válce Kartágo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definitivně dobyto a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zničeno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punských válek ovládli Římané Dalmácii, Makedonii, Řecko → pány Středomoří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9607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anniba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85918" y="1238239"/>
            <a:ext cx="5546693" cy="254795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143108" y="4332281"/>
            <a:ext cx="48577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mince s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Hannibalovým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portrétem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KRIZE ŘÍMSKÉ REPUBLIKY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války →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zvětšení říše, zisk nové půdy, otroků, surovin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nobilita bohatne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zakládání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otrokářských velkostatků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levné obilí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provincií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likvidovalo drobné zemědělce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množství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otroků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snížilo jejich hodnotu →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zhoršení postavení</a:t>
            </a: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růst sociálního napětí,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povstání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otroků</a:t>
            </a:r>
          </a:p>
        </p:txBody>
      </p:sp>
    </p:spTree>
    <p:extLst>
      <p:ext uri="{BB962C8B-B14F-4D97-AF65-F5344CB8AC3E}">
        <p14:creationId xmlns:p14="http://schemas.microsoft.com/office/powerpoint/2010/main" val="2851275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 algn="just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pokusy o reformy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Tiberius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Gracchus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(bezzemci měli získat půdu a odvádět daně) a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Gaius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Gracchus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(zákon o nízkých cenách obilí pro chudinu, rozšíření římského občanství)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oba neúspěšní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73-71 PK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největší povstání v římských dějinách: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Spartakovo povstání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 několika bitvách porazil římské vojsko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přemožen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tis. ukřižovaných otroků na via Appia</a:t>
            </a:r>
          </a:p>
        </p:txBody>
      </p:sp>
    </p:spTree>
    <p:extLst>
      <p:ext uri="{BB962C8B-B14F-4D97-AF65-F5344CB8AC3E}">
        <p14:creationId xmlns:p14="http://schemas.microsoft.com/office/powerpoint/2010/main" val="50750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31837"/>
            <a:ext cx="8229600" cy="5433467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pokusem o vyřešení krize bylo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vytvoření triumvirátu –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Crassus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Pompeius, Caesar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drželi veškerou moc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diktatura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Caesar v Galii, Pompeius upevňuje vlastní pozice v Římě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Crassově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smrti začal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 o moc = občanská válka (49-45 PK)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zvítězil Caesar, stal se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neomezeným vládcem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uklidnil situaci v zemi, podporoval příděly půdy bezzemkům, bezplatné příděly obilí pro chudinu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zavedl juliánský kalendář</a:t>
            </a:r>
          </a:p>
        </p:txBody>
      </p:sp>
    </p:spTree>
    <p:extLst>
      <p:ext uri="{BB962C8B-B14F-4D97-AF65-F5344CB8AC3E}">
        <p14:creationId xmlns:p14="http://schemas.microsoft.com/office/powerpoint/2010/main" val="2528538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Gaius_Julius_Caesar_(100-44_BC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7354" y="0"/>
            <a:ext cx="424053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929322" y="1714488"/>
            <a:ext cx="21431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Gaius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Julius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Caesar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dědice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adopce prasynovce Octaviana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senátory rostou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obavy z jeho moci → 44 PK zavražděn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zasedání senátu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bezvládí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využili jeho stoupenci a vytvořili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triumvirát – Marcus Antonius, Octavianus,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Lepidus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 o moc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Markem Antoniem a Octavianem –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 PK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byli v bitvě u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Aktia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poraženi Marcus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ntonius a Kleopatra → jediným pánem Říma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stává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Octavianus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48952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Aug11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00166" y="500042"/>
            <a:ext cx="4714908" cy="588739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286512" y="1785926"/>
            <a:ext cx="18573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Octavianus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Augustus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977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CÍSAŘSTVÍ - PRINCIPÁT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8438"/>
            <a:ext cx="8229600" cy="5094898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státní forma, v níž je veškerá moc v rukou císaře, který vládl jako „první“ občan Říma</a:t>
            </a:r>
          </a:p>
          <a:p>
            <a:pPr algn="just"/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Octavianus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přijal titul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Augustus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(Vznešený)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snaha zajistit klidný vývoj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velkolepá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přestavba Říma, zakládání nových měst, stavba silnic, mostů, akvaduktů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 kultury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literatura, divadlo, hry, výtvarné umění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jeho vlády nazýváno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„zlatý věk“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889" y="-27384"/>
            <a:ext cx="7244511" cy="55172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71600" y="5877272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Pont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Gard – římský akvadukt v jižní Francii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95767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04056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posunutí římské hranice k Dunaji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poraženi Germány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b="1" dirty="0" err="1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Teutoburském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lese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nutnost bránit se barbarům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stavba limes Romanus</a:t>
            </a:r>
          </a:p>
          <a:p>
            <a:pPr algn="just"/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oporou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moci vojsko</a:t>
            </a:r>
          </a:p>
          <a:p>
            <a:pPr algn="just"/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významná role panovníkovy osobní stráže –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pretoriánská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garda</a:t>
            </a:r>
          </a:p>
          <a:p>
            <a:pPr algn="just"/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hospodářský a kulturní rozkvět X nechvalně proslulí císaři jako </a:t>
            </a:r>
            <a:r>
              <a:rPr lang="cs-CZ" b="1" dirty="0" err="1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Caligula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pronásledování křesťanů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5854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40"/>
          </a:xfrm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nová forma hospodaření – kolonát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pronájem půdy svobodným, část výtěžku odváděli státu jako daně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rozšiřování říše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největší rozsah za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císaře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Traiana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(1./2. st.)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asi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mil. km²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Apeninský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Balkánský poloostrov, severoafrické pobřeží,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Přední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východ, Malá Asie až ke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Kavkazu, římskými provinciemi byly Galie (Francie, Belgie, Nizozemí), Hispánie (Španělsko, Portugalsko), Británie (Anglie), Panonie (část Rakouska a Maďarska), Dalmácie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482px-Hadrians_Wall_map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25543" y="0"/>
            <a:ext cx="5518457" cy="6858000"/>
          </a:xfrm>
          <a:prstGeom prst="rect">
            <a:avLst/>
          </a:prstGeom>
        </p:spPr>
      </p:pic>
      <p:pic>
        <p:nvPicPr>
          <p:cNvPr id="6" name="Obrázek 5" descr="Hadriánův val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236976"/>
            <a:ext cx="5413248" cy="362102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0" y="785794"/>
            <a:ext cx="364330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pozůstatky Hadriánova valu na hranicích Británie a Skotska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9788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územní ztráty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za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císaře Hadriana (1. pol. 2. st.)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stavba valu na S provincie Británie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císaře Marka Aurelia (2. pol. 2. st.)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římské legie na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J Moravy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 Slovenska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st. krize principátu a kolonátu</a:t>
            </a:r>
          </a:p>
          <a:p>
            <a:pPr algn="just"/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kolóni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závislí na majitelích půdy – jejich postavení téměř rovno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postavení otroků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problémy v zemědělství → problémy v řemeslné výrobě, obchodu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boje o moc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velká role armády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útoky barbarů → oslabování říše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Trencin-Roman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1538" y="0"/>
            <a:ext cx="7048517" cy="528638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14282" y="5401591"/>
            <a:ext cx="864399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latinský nápis na památku vítězství na skále u Trenčínského hradu na území Slovenska (římský tábor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Laugaricium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DOMINÁT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44216"/>
            <a:ext cx="8229600" cy="4061048"/>
          </a:xfrm>
        </p:spPr>
        <p:txBody>
          <a:bodyPr/>
          <a:lstStyle/>
          <a:p>
            <a:pPr algn="just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neomezená moc císaře, absolutismus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k. 3. st. NL – vláda císaře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Diocletiana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přijímal do armády i příslušníky barbarských kmenů (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„barbarizace“ armády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hospodářské reformy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osidlování opuštěné půdy, všeobecné daně, ražba kvalitních mincí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vlna pronásledování křesťanů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PLIT-Hebrard_overall_color_restituti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-24"/>
            <a:ext cx="9144000" cy="563499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28662" y="5715016"/>
            <a:ext cx="73581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rekonstrukce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Diocletianova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paláce ve Splitu (dnešní Chorvatsko)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Constantinus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reformách pokračoval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 odlišný postoj ke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křesťanství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313 NL zrovnoprávněno s ostatními náboženstvími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(edikt milánský)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hlavním městem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Konstantinopolis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(Istanbul)</a:t>
            </a:r>
          </a:p>
          <a:p>
            <a:pPr algn="just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moc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římské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říše slábne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neustálý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tlak barbarských kmenů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(Germáni, Hunové)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Theodosius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prohlásil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křesťanství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za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jediné povolené náboženství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říši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395 NL rozdělil říši na Z a V část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(dva císaři)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394px-Constantine_Chiaramonti_Inv174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00166" y="0"/>
            <a:ext cx="4510939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072198" y="1714488"/>
            <a:ext cx="24288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Constantinus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I.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Magnus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Konstantin I. Veliký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528656"/>
          </a:xfrm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východořímská říše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rozkvět, jako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říše byzantská existovala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až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 r. 1453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západořímská říše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velké problémy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útoky Germánů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vyplenění Říma Vandaly, Vizigóty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 germánských států na území říše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476 NL sesadil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germánský náčelník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Odoaker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posledního římského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císaře Romula Augusta → zánik západořímské říše, „konec“ starověku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3600399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KULTURA STAROVĚKÉHO ŘECKA A ŘÍMA</a:t>
            </a:r>
            <a:endParaRPr lang="cs-CZ" sz="66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643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ARCHITEKTURA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52528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charakteristické znaky, které pak přebíralo evropské umění ve středověku a novověku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chrámy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divadla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stadiony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(Řecko)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arény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(římská říše)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paláce, obytné domy, veřejné lázně…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vojenské tábory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(římská říše)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akvadukty, silnice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(římská říše)</a:t>
            </a:r>
          </a:p>
          <a:p>
            <a:pPr algn="just"/>
            <a:endParaRPr lang="cs-CZ" b="1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25414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12" y="-27384"/>
            <a:ext cx="9180512" cy="590995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0" y="5805264"/>
            <a:ext cx="9144000" cy="10772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mohutné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sloupy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druhy slohů –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dórský, iónský, korintský</a:t>
            </a:r>
          </a:p>
        </p:txBody>
      </p:sp>
    </p:spTree>
    <p:extLst>
      <p:ext uri="{BB962C8B-B14F-4D97-AF65-F5344CB8AC3E}">
        <p14:creationId xmlns:p14="http://schemas.microsoft.com/office/powerpoint/2010/main" val="2401913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46176"/>
            <a:ext cx="3381840" cy="45091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4192"/>
            <a:ext cx="6605170" cy="495387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83568" y="90872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SLOH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5976" y="5445224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DÓRSKÝ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33174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765" y="1857578"/>
            <a:ext cx="6684235" cy="50131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01"/>
            <a:ext cx="4018963" cy="53586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5805264"/>
            <a:ext cx="13979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SLOH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611977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IÓNSKÝ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0872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7797" y="0"/>
            <a:ext cx="6396203" cy="47971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65764"/>
            <a:ext cx="4876800" cy="3657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1332057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SLOH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5517232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KORINTSKÝ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735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96952"/>
            <a:ext cx="5148064" cy="386104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064" y="-4727"/>
            <a:ext cx="6281936" cy="415846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021225" y="4653136"/>
            <a:ext cx="2178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chrámy v Agrigentu, Sicílie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6511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367980"/>
            <a:ext cx="5029378" cy="349001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3389"/>
            <a:ext cx="6571432" cy="419688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571432" y="-27384"/>
            <a:ext cx="2572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Nîmes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Francie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273224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Pantheon v Římě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013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449787"/>
            <a:ext cx="5868144" cy="44011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507"/>
            <a:ext cx="4788024" cy="363146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788024" y="-11507"/>
            <a:ext cx="4211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Orange, Francie – divadlo postavené Octavianem Augustem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5773677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Taormina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Sicílie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19338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5331" y="1772816"/>
            <a:ext cx="6780245" cy="50851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4956043" cy="37170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956042" y="0"/>
            <a:ext cx="3923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závodiště v Olympii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1" y="5780782"/>
            <a:ext cx="239533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závodiště v Delfách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8056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0752" y="3236976"/>
            <a:ext cx="5413248" cy="36210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363428" cy="40324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63428" y="-27384"/>
            <a:ext cx="37805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aréna v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Nîmes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Francie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5516" y="5808166"/>
            <a:ext cx="3563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aréna v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Caerleonu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Wales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726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-1"/>
            <a:ext cx="7596336" cy="575689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051720" y="6021288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Forum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Romanum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Římě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594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104" y="0"/>
            <a:ext cx="7308304" cy="507596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63688" y="5376118"/>
            <a:ext cx="55446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Hadrianovo mauzoleum v Římě – dnes Andělský hrad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227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3358" y="0"/>
            <a:ext cx="5413248" cy="36210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9890" y="1245819"/>
            <a:ext cx="3764110" cy="561218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-33358" y="3647926"/>
            <a:ext cx="54132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vojenské ležení </a:t>
            </a:r>
            <a:r>
              <a:rPr lang="cs-CZ" sz="3200" b="1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Segedunum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Newcastlu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upon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Tyne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Anglie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5808166"/>
            <a:ext cx="53640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vojenské ležení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Isca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Caerleonu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Wales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482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SOCHAŘSTVÍ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12168"/>
            <a:ext cx="8229600" cy="506916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bronz, kámen, hlína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primitivního zobrazení dospěli až k velmi realistickému a anatomicky přesnému</a:t>
            </a:r>
          </a:p>
          <a:p>
            <a:pPr algn="just"/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sochy a busty panovníků, bohů, hrdinů, významných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sochy a reliéfy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průčelích chrámů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mytologické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výjevy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karyatidy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sloupy ve tvaru ženských postav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vítězné oblouky a sloupy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85633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461960" cy="59492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3341" y="2564904"/>
            <a:ext cx="5740659" cy="430549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461960" y="47526"/>
            <a:ext cx="468204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 boha Herma - sochař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Praxiteles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(další významní sochaři byli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Feidias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Myron)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5877272"/>
            <a:ext cx="315182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sochy z průčelí chrámu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5953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136" y="0"/>
            <a:ext cx="51435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58456" y="1144960"/>
            <a:ext cx="25569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karyatida z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Erechtheionu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Athénách 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004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24241"/>
            <a:ext cx="4461960" cy="594928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985" y="-566"/>
            <a:ext cx="6359015" cy="47971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96136" y="4797152"/>
            <a:ext cx="33478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Augustův vítězný oblouk v Orange, Francie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0"/>
            <a:ext cx="19797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Traiánův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triumfální sloup, Řím 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5961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981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MALÍŘSTVÍ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32248"/>
            <a:ext cx="8229600" cy="3556992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zachovalo se málo</a:t>
            </a:r>
          </a:p>
          <a:p>
            <a:pPr algn="just"/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nástěnné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malby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(fresky)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nejčastější nálezy -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malby na keramice</a:t>
            </a:r>
          </a:p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mozaiky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témata – mytologie, příroda, vojenská tažení, atletické soutěže, běžný život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9217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872"/>
            <a:ext cx="6138339" cy="46037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5883" y="-19535"/>
            <a:ext cx="5628117" cy="422108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0034" y="642918"/>
            <a:ext cx="2571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malba na keramice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7202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588"/>
            <a:ext cx="4572000" cy="3429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564904"/>
            <a:ext cx="5724128" cy="429309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500694" y="428604"/>
            <a:ext cx="27146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mozaiky na podlaze římské vily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Piazza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Armerina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4786322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Casale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Sicílie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782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4732007"/>
          </a:xfrm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 Středozemí a části Z Evropy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antiky získala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jednotný kulturní charakter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tyto státy získaly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civilizační předstih před ostatními evropskými zeměmi</a:t>
            </a:r>
          </a:p>
          <a:p>
            <a:pPr algn="just"/>
            <a:r>
              <a:rPr lang="cs-CZ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ntická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věda, filosofie, umění a kultura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silně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ovlivnila evropskou civilizaci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nejen ve středověku, ale i v dalších historických obdobích</a:t>
            </a:r>
          </a:p>
          <a:p>
            <a:pPr algn="just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území římské říše v průběhu dějin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endParaRPr lang="cs-CZ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06071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74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286280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cs-CZ" dirty="0"/>
              <a:t>ČORNEJ, Petr a kol. </a:t>
            </a:r>
            <a:r>
              <a:rPr lang="cs-CZ" i="1" dirty="0"/>
              <a:t>Dějepis pro střední odborné školy</a:t>
            </a:r>
            <a:r>
              <a:rPr lang="cs-CZ" dirty="0"/>
              <a:t>. </a:t>
            </a:r>
            <a:r>
              <a:rPr lang="cs-CZ" dirty="0" smtClean="0"/>
              <a:t>Praha</a:t>
            </a:r>
            <a:r>
              <a:rPr lang="cs-CZ" dirty="0"/>
              <a:t>: </a:t>
            </a:r>
            <a:r>
              <a:rPr lang="cs-CZ" dirty="0" smtClean="0"/>
              <a:t>SPN, </a:t>
            </a:r>
            <a:r>
              <a:rPr lang="cs-CZ" dirty="0"/>
              <a:t>2006, ISBN 80-7235-194-X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AUTOR NEUVEDEN. 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u="sng" dirty="0" smtClean="0">
                <a:hlinkClick r:id="rId2"/>
              </a:rPr>
              <a:t>http://commons.wikimedia.org/wiki/File:Hannibal.gif?uselang=cs</a:t>
            </a:r>
            <a:endParaRPr lang="cs-CZ" dirty="0" smtClean="0"/>
          </a:p>
          <a:p>
            <a:pPr algn="just"/>
            <a:r>
              <a:rPr lang="cs-CZ" dirty="0" smtClean="0"/>
              <a:t>AUTOR NEUVEDEN. 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3"/>
              </a:rPr>
              <a:t>http://commons.wikimedia.org/wiki/File:Gaius_Julius_Caesar_%28100-44_BC%29.JPG</a:t>
            </a:r>
            <a:endParaRPr lang="cs-CZ" dirty="0" smtClean="0"/>
          </a:p>
          <a:p>
            <a:pPr algn="just"/>
            <a:r>
              <a:rPr lang="cs-CZ" dirty="0" smtClean="0"/>
              <a:t>BRIAN0918. 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http://commons.wikimedia.org/wiki/File:Aug11_01.jpg </a:t>
            </a:r>
          </a:p>
          <a:p>
            <a:pPr algn="just"/>
            <a:r>
              <a:rPr lang="cs-CZ" dirty="0" smtClean="0"/>
              <a:t>EINSTEIN</a:t>
            </a:r>
            <a:r>
              <a:rPr lang="cs-CZ" dirty="0"/>
              <a:t>, Norman. </a:t>
            </a:r>
            <a:r>
              <a:rPr lang="cs-CZ" i="1" dirty="0"/>
              <a:t>wikipedie</a:t>
            </a:r>
            <a:r>
              <a:rPr lang="cs-CZ" dirty="0"/>
              <a:t> [online]. [cit. </a:t>
            </a:r>
            <a:r>
              <a:rPr lang="cs-CZ" dirty="0" smtClean="0"/>
              <a:t>8.1.2013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cs.wikipedia.org/wiki/Soubor:Hadrians_Wall_map.png</a:t>
            </a:r>
            <a:endParaRPr lang="cs-CZ" dirty="0" smtClean="0"/>
          </a:p>
          <a:p>
            <a:pPr algn="just"/>
            <a:r>
              <a:rPr lang="pt-BR" dirty="0" smtClean="0"/>
              <a:t>MATROS. </a:t>
            </a:r>
            <a:r>
              <a:rPr lang="pt-BR" i="1" dirty="0" smtClean="0"/>
              <a:t>Wikipedia</a:t>
            </a:r>
            <a:r>
              <a:rPr lang="pt-BR" dirty="0" smtClean="0"/>
              <a:t> [online]. [cit. </a:t>
            </a:r>
            <a:r>
              <a:rPr lang="cs-CZ" dirty="0" smtClean="0"/>
              <a:t>8</a:t>
            </a:r>
            <a:r>
              <a:rPr lang="pt-BR" dirty="0" smtClean="0"/>
              <a:t>.1.2013</a:t>
            </a:r>
            <a:r>
              <a:rPr lang="pt-BR" dirty="0" smtClean="0"/>
              <a:t>]. Dostupný na WWW: </a:t>
            </a:r>
            <a:r>
              <a:rPr lang="pt-BR" dirty="0" smtClean="0">
                <a:hlinkClick r:id="rId5"/>
              </a:rPr>
              <a:t>http://cs.wikipedia.org/wiki/Soubor:Trencin-Roman2.JPG</a:t>
            </a:r>
            <a:endParaRPr lang="cs-CZ" dirty="0" smtClean="0"/>
          </a:p>
          <a:p>
            <a:pPr algn="just"/>
            <a:r>
              <a:rPr lang="cs-CZ" dirty="0" smtClean="0"/>
              <a:t>DIREKTOR.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6"/>
              </a:rPr>
              <a:t>http://cs.wikipedia.org/wiki/Soubor:SPLIT-Hebrard_overall_color_restitution.jpg</a:t>
            </a:r>
            <a:endParaRPr lang="cs-CZ" dirty="0" smtClean="0"/>
          </a:p>
          <a:p>
            <a:pPr algn="just"/>
            <a:r>
              <a:rPr lang="cs-CZ" dirty="0" smtClean="0"/>
              <a:t>JASTROW. 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7"/>
              </a:rPr>
              <a:t>http</a:t>
            </a:r>
            <a:r>
              <a:rPr lang="cs-CZ" smtClean="0">
                <a:hlinkClick r:id="rId7"/>
              </a:rPr>
              <a:t>://</a:t>
            </a:r>
            <a:r>
              <a:rPr lang="cs-CZ" smtClean="0">
                <a:hlinkClick r:id="rId7"/>
              </a:rPr>
              <a:t>commons.wikimedia.org/wiki/File:Constantine_Chiaramonti_Inv1749.jpg?uselang=cs</a:t>
            </a:r>
            <a:endParaRPr lang="cs-CZ" dirty="0" smtClean="0"/>
          </a:p>
          <a:p>
            <a:pPr algn="just"/>
            <a:r>
              <a:rPr lang="cs-CZ" dirty="0"/>
              <a:t>SIDONIUS. </a:t>
            </a:r>
            <a:r>
              <a:rPr lang="cs-CZ" i="1" dirty="0"/>
              <a:t>Wikipedie</a:t>
            </a:r>
            <a:r>
              <a:rPr lang="cs-CZ" dirty="0"/>
              <a:t> [online]. [cit. </a:t>
            </a:r>
            <a:r>
              <a:rPr lang="cs-CZ" dirty="0" smtClean="0"/>
              <a:t>8.1.2013</a:t>
            </a:r>
            <a:r>
              <a:rPr lang="cs-CZ" dirty="0"/>
              <a:t>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cs.wikipedia.org/wiki/Soubor:Schema_Saeulenordnungen.jpg</a:t>
            </a:r>
            <a:endParaRPr lang="cs-CZ" dirty="0" smtClean="0"/>
          </a:p>
          <a:p>
            <a:pPr algn="just"/>
            <a:r>
              <a:rPr lang="cs-CZ" dirty="0" smtClean="0"/>
              <a:t>ROKE.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 smtClean="0"/>
              <a:t>8.1.2013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9"/>
              </a:rPr>
              <a:t>http://cs.wikipedia.org/wiki/Soubor:Roman_Republic_Empire_map.gif</a:t>
            </a:r>
            <a:endParaRPr lang="cs-CZ" dirty="0" smtClean="0"/>
          </a:p>
          <a:p>
            <a:pPr algn="just"/>
            <a:r>
              <a:rPr lang="cs-CZ" dirty="0" smtClean="0"/>
              <a:t>ostatní obrazový materiál pochází z archivu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42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803</TotalTime>
  <Words>1786</Words>
  <Application>Microsoft Office PowerPoint</Application>
  <PresentationFormat>Předvádění na obrazovce (4:3)</PresentationFormat>
  <Paragraphs>174</Paragraphs>
  <Slides>54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54</vt:i4>
      </vt:variant>
    </vt:vector>
  </HeadingPairs>
  <TitlesOfParts>
    <vt:vector size="56" baseType="lpstr">
      <vt:lpstr>Motiv sady Office</vt:lpstr>
      <vt:lpstr>Document</vt:lpstr>
      <vt:lpstr>Prezentace aplikace PowerPoint</vt:lpstr>
      <vt:lpstr>ŘÍMSKÁ ŘÍŠE</vt:lpstr>
      <vt:lpstr>OBDOBÍ V DĚJINÁCH ŘÍMSKÉ ŘÍŠE</vt:lpstr>
      <vt:lpstr>DOBA KRÁLOVSKÁ</vt:lpstr>
      <vt:lpstr>Prezentace aplikace PowerPoint</vt:lpstr>
      <vt:lpstr>Prezentace aplikace PowerPoint</vt:lpstr>
      <vt:lpstr>OBDOBÍ REPUBLIKY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KRIZE ŘÍMSKÉ REPUBLIKY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OBDOBÍ CÍSAŘSTVÍ - PRINCIPÁT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DOMINÁT</vt:lpstr>
      <vt:lpstr>Prezentace aplikace PowerPoint</vt:lpstr>
      <vt:lpstr>Prezentace aplikace PowerPoint</vt:lpstr>
      <vt:lpstr>Prezentace aplikace PowerPoint</vt:lpstr>
      <vt:lpstr>Prezentace aplikace PowerPoint</vt:lpstr>
      <vt:lpstr>KULTURA STAROVĚKÉHO ŘECKA A ŘÍMA</vt:lpstr>
      <vt:lpstr>ARCHITEKTURA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SOCHAŘSTVÍ</vt:lpstr>
      <vt:lpstr>Prezentace aplikace PowerPoint</vt:lpstr>
      <vt:lpstr>Prezentace aplikace PowerPoint</vt:lpstr>
      <vt:lpstr>Prezentace aplikace PowerPoint</vt:lpstr>
      <vt:lpstr>MALÍŘSTVÍ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ŘÍMSKÁ ŘÍŠE</dc:title>
  <dc:creator>Adolf</dc:creator>
  <cp:lastModifiedBy>Hronková Hana</cp:lastModifiedBy>
  <cp:revision>62</cp:revision>
  <dcterms:created xsi:type="dcterms:W3CDTF">2012-10-22T19:30:56Z</dcterms:created>
  <dcterms:modified xsi:type="dcterms:W3CDTF">2013-01-15T12:33:43Z</dcterms:modified>
</cp:coreProperties>
</file>