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289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535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34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007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956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353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939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614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702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560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567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476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Geografie_%C4%8Ces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58948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</a:t>
                      </a:r>
                      <a:r>
                        <a:rPr lang="cs-CZ" smtClean="0"/>
                        <a:t>VY_32_INOVACE_5A_14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Velkomoravská říše – 2. 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navazuje na učivo o Velkomoravské říši.</a:t>
            </a:r>
          </a:p>
          <a:p>
            <a:r>
              <a:rPr lang="cs-CZ" dirty="0" smtClean="0"/>
              <a:t>Upevní pojmy spojené s tímto obdobím.</a:t>
            </a:r>
          </a:p>
          <a:p>
            <a:r>
              <a:rPr lang="cs-CZ" dirty="0" smtClean="0"/>
              <a:t>Seznámí žáky s dalšími vládci Velkomoravské říše.</a:t>
            </a:r>
          </a:p>
          <a:p>
            <a:r>
              <a:rPr lang="cs-CZ" dirty="0" smtClean="0"/>
              <a:t>Objasní, kdo způsobil konec této říše.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/>
              <a:t>Műllerová</a:t>
            </a:r>
            <a:endParaRPr lang="cs-CZ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035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Zkus odpovědět na otázky.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vznikl stát Velká Morava?</a:t>
            </a:r>
          </a:p>
          <a:p>
            <a:r>
              <a:rPr lang="cs-CZ" dirty="0" smtClean="0"/>
              <a:t>Kdo stál v čele říše?</a:t>
            </a:r>
          </a:p>
          <a:p>
            <a:r>
              <a:rPr lang="cs-CZ" dirty="0" smtClean="0"/>
              <a:t>Kde byl soustředěn život?</a:t>
            </a:r>
          </a:p>
          <a:p>
            <a:r>
              <a:rPr lang="cs-CZ" dirty="0" smtClean="0"/>
              <a:t>Jak se nazýval vládnoucí knížecí rod?</a:t>
            </a:r>
          </a:p>
          <a:p>
            <a:r>
              <a:rPr lang="cs-CZ" dirty="0" smtClean="0"/>
              <a:t>Jaké náboženství se v 9. století šířilo na VM?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80465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Povodí řek Moravy a Dyje</a:t>
            </a:r>
          </a:p>
          <a:p>
            <a:r>
              <a:rPr lang="cs-CZ" dirty="0" smtClean="0"/>
              <a:t>Kníže</a:t>
            </a:r>
          </a:p>
          <a:p>
            <a:r>
              <a:rPr lang="cs-CZ" dirty="0" smtClean="0"/>
              <a:t>Hradiště</a:t>
            </a:r>
          </a:p>
          <a:p>
            <a:r>
              <a:rPr lang="cs-CZ" dirty="0" err="1" smtClean="0"/>
              <a:t>Mojmírovci</a:t>
            </a:r>
            <a:endParaRPr lang="cs-CZ" dirty="0" smtClean="0"/>
          </a:p>
          <a:p>
            <a:r>
              <a:rPr lang="cs-CZ" dirty="0" smtClean="0"/>
              <a:t>Křesťanství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06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Luštění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Řemeslníci, kteří vyráběli mouku  (1.)</a:t>
            </a:r>
          </a:p>
          <a:p>
            <a:r>
              <a:rPr lang="cs-CZ" dirty="0" smtClean="0"/>
              <a:t>Řemeslníci, kteří vyráběli meče (2.)</a:t>
            </a:r>
          </a:p>
          <a:p>
            <a:r>
              <a:rPr lang="cs-CZ" dirty="0" smtClean="0"/>
              <a:t>Řemeslníci, kteří tkali oděvy (1.)</a:t>
            </a:r>
          </a:p>
          <a:p>
            <a:r>
              <a:rPr lang="cs-CZ" dirty="0" smtClean="0"/>
              <a:t>Řemeslníci, kteří kovali koně (2.)</a:t>
            </a:r>
          </a:p>
          <a:p>
            <a:r>
              <a:rPr lang="cs-CZ" smtClean="0"/>
              <a:t>Řemeslníci, </a:t>
            </a:r>
            <a:r>
              <a:rPr lang="cs-CZ" dirty="0" smtClean="0"/>
              <a:t>kteří vyráběli postroje, sedla (3.)</a:t>
            </a:r>
          </a:p>
          <a:p>
            <a:r>
              <a:rPr lang="cs-CZ" dirty="0" smtClean="0"/>
              <a:t>Řemeslníci, kteří odlévali věci z mědi (2.)</a:t>
            </a:r>
          </a:p>
          <a:p>
            <a:r>
              <a:rPr lang="cs-CZ" dirty="0" smtClean="0"/>
              <a:t>Řemeslníci, kteří dělali zbroj (5.)</a:t>
            </a:r>
          </a:p>
          <a:p>
            <a:pPr marL="0" indent="0">
              <a:buNone/>
            </a:pPr>
            <a:r>
              <a:rPr lang="cs-CZ" dirty="0" smtClean="0"/>
              <a:t>V odpovědích si označ písmena určená číslem.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45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Měli jste stejné odpovědi?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Mlynáři    M</a:t>
            </a:r>
          </a:p>
          <a:p>
            <a:r>
              <a:rPr lang="cs-CZ" dirty="0" smtClean="0"/>
              <a:t>Mečíři       E</a:t>
            </a:r>
          </a:p>
          <a:p>
            <a:r>
              <a:rPr lang="cs-CZ" dirty="0" smtClean="0"/>
              <a:t>Tkalci        T</a:t>
            </a:r>
          </a:p>
          <a:p>
            <a:r>
              <a:rPr lang="cs-CZ" dirty="0" smtClean="0"/>
              <a:t>Kováři       O</a:t>
            </a:r>
          </a:p>
          <a:p>
            <a:r>
              <a:rPr lang="cs-CZ" dirty="0" smtClean="0"/>
              <a:t>Sedláři      D</a:t>
            </a:r>
          </a:p>
          <a:p>
            <a:r>
              <a:rPr lang="cs-CZ" dirty="0" err="1" smtClean="0"/>
              <a:t>Mědilijci</a:t>
            </a:r>
            <a:r>
              <a:rPr lang="cs-CZ" dirty="0" smtClean="0"/>
              <a:t>   Ě</a:t>
            </a:r>
          </a:p>
          <a:p>
            <a:r>
              <a:rPr lang="cs-CZ" dirty="0" smtClean="0"/>
              <a:t>Zbrojíři      J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Vyluštil jsi jméno. Napiš vše, co se Ti se jménem Metoděj vybaví.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928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Velkomoravská knížata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Už jsme se seznámili se jmény M………, R………</a:t>
            </a:r>
          </a:p>
          <a:p>
            <a:r>
              <a:rPr lang="cs-CZ" dirty="0" smtClean="0"/>
              <a:t>K dalším knížatům patřil :</a:t>
            </a:r>
          </a:p>
          <a:p>
            <a:r>
              <a:rPr lang="cs-CZ" dirty="0" smtClean="0"/>
              <a:t>Kníže SVATOPLUK (vláda 871- 896)</a:t>
            </a:r>
          </a:p>
          <a:p>
            <a:r>
              <a:rPr lang="cs-CZ" dirty="0"/>
              <a:t> </a:t>
            </a:r>
            <a:r>
              <a:rPr lang="cs-CZ" dirty="0" smtClean="0"/>
              <a:t>rozšířil knížectví (až k Šumavě a Krušným horám)</a:t>
            </a:r>
          </a:p>
          <a:p>
            <a:r>
              <a:rPr lang="cs-CZ" dirty="0"/>
              <a:t>p</a:t>
            </a:r>
            <a:r>
              <a:rPr lang="cs-CZ" dirty="0" smtClean="0"/>
              <a:t>odporoval rozvoj stavitelství (dřevo, kámen, kostely, rotundy a baziliky)</a:t>
            </a:r>
          </a:p>
          <a:p>
            <a:r>
              <a:rPr lang="cs-CZ" dirty="0" smtClean="0"/>
              <a:t>Podporoval rozvoj řemesel </a:t>
            </a:r>
            <a:r>
              <a:rPr lang="cs-CZ" sz="3600" dirty="0" smtClean="0"/>
              <a:t>(</a:t>
            </a:r>
            <a:r>
              <a:rPr lang="cs-CZ" sz="3000" dirty="0" smtClean="0"/>
              <a:t>šperkařství, knoflíkářství-</a:t>
            </a:r>
            <a:r>
              <a:rPr lang="cs-CZ" sz="3000" dirty="0" err="1" smtClean="0"/>
              <a:t>gombík</a:t>
            </a:r>
            <a:r>
              <a:rPr lang="cs-CZ" sz="3000" dirty="0" smtClean="0"/>
              <a:t>, umělecky zpracované zbraně</a:t>
            </a:r>
            <a:r>
              <a:rPr lang="cs-CZ" sz="3600" dirty="0" smtClean="0"/>
              <a:t>)</a:t>
            </a:r>
          </a:p>
          <a:p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109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Střediska života - hradiště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Mikulčice</a:t>
            </a:r>
          </a:p>
          <a:p>
            <a:r>
              <a:rPr lang="cs-CZ" dirty="0" err="1" smtClean="0"/>
              <a:t>Pohansko</a:t>
            </a:r>
            <a:r>
              <a:rPr lang="cs-CZ" dirty="0" smtClean="0"/>
              <a:t> u Břeclavi</a:t>
            </a:r>
          </a:p>
          <a:p>
            <a:r>
              <a:rPr lang="cs-CZ" dirty="0" smtClean="0"/>
              <a:t>Staré Město u Uherského Hradiště</a:t>
            </a:r>
          </a:p>
          <a:p>
            <a:endParaRPr lang="cs-CZ" dirty="0" smtClean="0"/>
          </a:p>
          <a:p>
            <a:r>
              <a:rPr lang="cs-CZ" dirty="0" smtClean="0"/>
              <a:t>Zkus do mapy zakreslit přibližnou polohu.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581128"/>
            <a:ext cx="2304256" cy="1936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645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O třech prutech Svatoplukových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Podle známé pověsti si prý před smrtí dal kníže Svatopluk povolat své tři syny a postupně uložil každému z nich úkol přelomit tři svázané pruty. Když se jim to nepodařilo, přikázal svazek rozvázat. Pak každému ze synů podal jeden prut a tu jej zlomili snadno.</a:t>
            </a:r>
          </a:p>
          <a:p>
            <a:endParaRPr lang="cs-CZ" dirty="0"/>
          </a:p>
          <a:p>
            <a:r>
              <a:rPr lang="cs-CZ" dirty="0" smtClean="0"/>
              <a:t>Co chtěl Svatopluk svým synům ukázat?</a:t>
            </a:r>
          </a:p>
          <a:p>
            <a:r>
              <a:rPr lang="cs-CZ" dirty="0" smtClean="0"/>
              <a:t>Praktická ukázka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638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Zánik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Svatoplukovi synové si poučení  z „ prutů“ nevzali.</a:t>
            </a:r>
          </a:p>
          <a:p>
            <a:r>
              <a:rPr lang="cs-CZ" dirty="0" smtClean="0"/>
              <a:t>Nástupce MOJMÍR II. (vláda 894 – 906)</a:t>
            </a:r>
          </a:p>
          <a:p>
            <a:r>
              <a:rPr lang="cs-CZ" dirty="0"/>
              <a:t>s</a:t>
            </a:r>
            <a:r>
              <a:rPr lang="cs-CZ" dirty="0" smtClean="0"/>
              <a:t>pory se svým bratrem</a:t>
            </a:r>
          </a:p>
          <a:p>
            <a:r>
              <a:rPr lang="cs-CZ" dirty="0"/>
              <a:t>v</a:t>
            </a:r>
            <a:r>
              <a:rPr lang="cs-CZ" dirty="0" smtClean="0"/>
              <a:t>pády kočovných kmenů</a:t>
            </a:r>
          </a:p>
          <a:p>
            <a:r>
              <a:rPr lang="cs-CZ" dirty="0" smtClean="0"/>
              <a:t>nejsilnější  úder kočovníků v 9. století -</a:t>
            </a:r>
          </a:p>
          <a:p>
            <a:pPr marL="0" indent="0">
              <a:buNone/>
            </a:pPr>
            <a:r>
              <a:rPr lang="cs-CZ" dirty="0" smtClean="0"/>
              <a:t>    Maďaři (potomci Avarů),později vytvoří stát </a:t>
            </a:r>
          </a:p>
          <a:p>
            <a:pPr marL="0" indent="0">
              <a:buNone/>
            </a:pPr>
            <a:r>
              <a:rPr lang="cs-CZ" dirty="0" smtClean="0"/>
              <a:t>    nazvaný Uhry)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00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://cs.wikipedia.org/wiki/Geografie_%</a:t>
            </a:r>
            <a:r>
              <a:rPr lang="cs-CZ" dirty="0" smtClean="0">
                <a:hlinkClick r:id="rId2"/>
              </a:rPr>
              <a:t>C4%8Ceska</a:t>
            </a:r>
            <a:endParaRPr lang="cs-CZ" dirty="0" smtClean="0"/>
          </a:p>
          <a:p>
            <a:r>
              <a:rPr lang="cs-CZ" dirty="0" smtClean="0"/>
              <a:t>PICKOVÁ</a:t>
            </a:r>
            <a:r>
              <a:rPr lang="cs-CZ" dirty="0"/>
              <a:t>, Dana a Naďa KUBŮ. </a:t>
            </a:r>
            <a:r>
              <a:rPr lang="cs-CZ" i="1" dirty="0"/>
              <a:t>Dějiny středověku a raného novověku</a:t>
            </a:r>
            <a:r>
              <a:rPr lang="cs-CZ" dirty="0"/>
              <a:t>: </a:t>
            </a:r>
            <a:r>
              <a:rPr lang="cs-CZ" i="1" dirty="0"/>
              <a:t>učebnice pro základní školy</a:t>
            </a:r>
            <a:r>
              <a:rPr lang="cs-CZ" dirty="0"/>
              <a:t>. 1. vyd. Praha: Práce, 1995, 63 s. Učebnice pro základní školy (Práce). ISBN </a:t>
            </a:r>
            <a:r>
              <a:rPr lang="cs-CZ" dirty="0" smtClean="0"/>
              <a:t>80-208-0334-3</a:t>
            </a:r>
          </a:p>
          <a:p>
            <a:r>
              <a:rPr lang="cs-CZ" dirty="0"/>
              <a:t>BAUER, Ivan a Naďa KUBŮ. </a:t>
            </a:r>
            <a:r>
              <a:rPr lang="cs-CZ" i="1" dirty="0"/>
              <a:t>Středověk</a:t>
            </a:r>
            <a:r>
              <a:rPr lang="cs-CZ" dirty="0"/>
              <a:t>: </a:t>
            </a:r>
            <a:r>
              <a:rPr lang="cs-CZ" i="1" dirty="0"/>
              <a:t>pracovní </a:t>
            </a:r>
            <a:r>
              <a:rPr lang="cs-CZ" i="1"/>
              <a:t>sešit </a:t>
            </a:r>
            <a:r>
              <a:rPr lang="cs-CZ" i="1" smtClean="0"/>
              <a:t>    z </a:t>
            </a:r>
            <a:r>
              <a:rPr lang="cs-CZ" i="1" dirty="0"/>
              <a:t>dějepisu</a:t>
            </a:r>
            <a:r>
              <a:rPr lang="cs-CZ" dirty="0"/>
              <a:t>. 1. vyd. Havlíčkův Brod: Tobiáš, 1993, 64 s. Učebnice pro základní školy (Práce). ISBN 80-901-2329-5. 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2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443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Zkus odpovědět na otázky.</vt:lpstr>
      <vt:lpstr>Odpovědi</vt:lpstr>
      <vt:lpstr>Luštění</vt:lpstr>
      <vt:lpstr>Měli jste stejné odpovědi?</vt:lpstr>
      <vt:lpstr>Velkomoravská knížata</vt:lpstr>
      <vt:lpstr>Střediska života - hradiště</vt:lpstr>
      <vt:lpstr>O třech prutech Svatoplukových</vt:lpstr>
      <vt:lpstr>Zánik říše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ZALOUDKOVA</cp:lastModifiedBy>
  <cp:revision>45</cp:revision>
  <dcterms:created xsi:type="dcterms:W3CDTF">2012-03-17T07:31:03Z</dcterms:created>
  <dcterms:modified xsi:type="dcterms:W3CDTF">2013-06-02T09:38:18Z</dcterms:modified>
</cp:coreProperties>
</file>