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5" r:id="rId2"/>
    <p:sldId id="268" r:id="rId3"/>
    <p:sldId id="256" r:id="rId4"/>
    <p:sldId id="257" r:id="rId5"/>
    <p:sldId id="258" r:id="rId6"/>
    <p:sldId id="263" r:id="rId7"/>
    <p:sldId id="259" r:id="rId8"/>
    <p:sldId id="260" r:id="rId9"/>
    <p:sldId id="264" r:id="rId10"/>
    <p:sldId id="269" r:id="rId11"/>
    <p:sldId id="272" r:id="rId12"/>
    <p:sldId id="275" r:id="rId13"/>
    <p:sldId id="274" r:id="rId14"/>
    <p:sldId id="277" r:id="rId15"/>
    <p:sldId id="273" r:id="rId16"/>
    <p:sldId id="276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737" autoAdjust="0"/>
  </p:normalViewPr>
  <p:slideViewPr>
    <p:cSldViewPr>
      <p:cViewPr varScale="1">
        <p:scale>
          <a:sx n="55" d="100"/>
          <a:sy n="55" d="100"/>
        </p:scale>
        <p:origin x="-133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 VY_32_45_Dějepis_Cyril a Metoděj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Cyril a Metoděj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3EA50C-04BA-41CE-841A-FA3A41504EB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432149-F3B7-454F-9E57-C07D633222A1}" type="presOf" srcId="{757F3AB3-0718-4624-B441-E567A8F0AB56}" destId="{333A1088-737F-45CB-B68E-254E46348037}" srcOrd="0" destOrd="0" presId="urn:microsoft.com/office/officeart/2005/8/layout/target3"/>
    <dgm:cxn modelId="{85252185-E6AD-4C77-8992-D20502DB63EC}" type="presOf" srcId="{4C35D32F-0EAB-4CD7-82EE-45574DC2A586}" destId="{8BEBB6EC-1DAA-4CAC-8A25-BC0FCBD5DBD5}" srcOrd="0" destOrd="0" presId="urn:microsoft.com/office/officeart/2005/8/layout/target3"/>
    <dgm:cxn modelId="{94AD2819-13A5-435E-9EF9-78F05AFA3A7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93B81A-D94E-4A03-A039-FE9995822EAE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3147087-2BE8-4FEA-88CC-613D814D9CE8}" type="presOf" srcId="{D1B46980-6531-4606-95E6-44980827E919}" destId="{6140AFEC-043D-4C43-A2F9-D0F5331DF3A3}" srcOrd="0" destOrd="0" presId="urn:microsoft.com/office/officeart/2005/8/layout/target3"/>
    <dgm:cxn modelId="{828B16FE-E595-4302-92E6-FCFBF63D1C90}" type="presOf" srcId="{B651F6E3-6281-48DB-9319-2AEAFDAE7572}" destId="{6BB5E863-4638-4E1D-BFDE-399D028AC4ED}" srcOrd="1" destOrd="0" presId="urn:microsoft.com/office/officeart/2005/8/layout/target3"/>
    <dgm:cxn modelId="{E649C1F5-13E4-40B9-AFC5-B2EA3B7F992A}" type="presOf" srcId="{B651F6E3-6281-48DB-9319-2AEAFDAE7572}" destId="{619D679B-A015-4ECF-8348-D1034C574F40}" srcOrd="0" destOrd="0" presId="urn:microsoft.com/office/officeart/2005/8/layout/target3"/>
    <dgm:cxn modelId="{F3C583A1-CBD7-4970-8EAF-BA61E60E61AB}" type="presOf" srcId="{D1B46980-6531-4606-95E6-44980827E919}" destId="{2BE915AB-18AA-4053-B92C-3BFC9ED204BB}" srcOrd="1" destOrd="0" presId="urn:microsoft.com/office/officeart/2005/8/layout/target3"/>
    <dgm:cxn modelId="{3E26E0E0-A186-44A7-A662-DB9811585871}" type="presOf" srcId="{D1D4F407-5343-4D3F-B5B9-D407B03CAEB4}" destId="{D005CE8C-CC26-4C3E-AC11-E15060ECD759}" srcOrd="0" destOrd="0" presId="urn:microsoft.com/office/officeart/2005/8/layout/target3"/>
    <dgm:cxn modelId="{847FF90A-C20F-4F5D-B5A2-88C7500DB4CE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FFC1D2-98C0-46DE-BF45-97CC3EB636B5}" type="presParOf" srcId="{333A1088-737F-45CB-B68E-254E46348037}" destId="{F5ABB229-8D3B-4694-996A-96F23CF14429}" srcOrd="0" destOrd="0" presId="urn:microsoft.com/office/officeart/2005/8/layout/target3"/>
    <dgm:cxn modelId="{0BC079C4-7159-471B-AD65-1CBB3699AD59}" type="presParOf" srcId="{333A1088-737F-45CB-B68E-254E46348037}" destId="{F41139FD-01EE-4571-8B17-4FB00FC51163}" srcOrd="1" destOrd="0" presId="urn:microsoft.com/office/officeart/2005/8/layout/target3"/>
    <dgm:cxn modelId="{4984100F-CA33-4707-A4A5-D58EA6901E5F}" type="presParOf" srcId="{333A1088-737F-45CB-B68E-254E46348037}" destId="{D005CE8C-CC26-4C3E-AC11-E15060ECD759}" srcOrd="2" destOrd="0" presId="urn:microsoft.com/office/officeart/2005/8/layout/target3"/>
    <dgm:cxn modelId="{6F4AB71F-3D28-4DE8-A1E8-4A0C09160F2A}" type="presParOf" srcId="{333A1088-737F-45CB-B68E-254E46348037}" destId="{2C702D82-9B77-49B7-9568-BB8EB47C3372}" srcOrd="3" destOrd="0" presId="urn:microsoft.com/office/officeart/2005/8/layout/target3"/>
    <dgm:cxn modelId="{1C90A2D7-EA79-48DD-A2E3-4E67141F83A5}" type="presParOf" srcId="{333A1088-737F-45CB-B68E-254E46348037}" destId="{A52A0455-90FF-4808-ABD0-F02540D31D5A}" srcOrd="4" destOrd="0" presId="urn:microsoft.com/office/officeart/2005/8/layout/target3"/>
    <dgm:cxn modelId="{A600B912-DB22-4CE4-BF89-6A25C382AE4F}" type="presParOf" srcId="{333A1088-737F-45CB-B68E-254E46348037}" destId="{6140AFEC-043D-4C43-A2F9-D0F5331DF3A3}" srcOrd="5" destOrd="0" presId="urn:microsoft.com/office/officeart/2005/8/layout/target3"/>
    <dgm:cxn modelId="{CE66A6B1-1759-44DA-95B0-59314FF1A790}" type="presParOf" srcId="{333A1088-737F-45CB-B68E-254E46348037}" destId="{9358AC05-5D7D-4327-9F80-1AD486AEA664}" srcOrd="6" destOrd="0" presId="urn:microsoft.com/office/officeart/2005/8/layout/target3"/>
    <dgm:cxn modelId="{B0C795FF-B475-4137-955B-82A1A32788C9}" type="presParOf" srcId="{333A1088-737F-45CB-B68E-254E46348037}" destId="{313FC574-E1CD-4FB4-B054-0B805CE0447D}" srcOrd="7" destOrd="0" presId="urn:microsoft.com/office/officeart/2005/8/layout/target3"/>
    <dgm:cxn modelId="{4A4A52FD-8031-4CD7-90CC-A6B94608DDE0}" type="presParOf" srcId="{333A1088-737F-45CB-B68E-254E46348037}" destId="{619D679B-A015-4ECF-8348-D1034C574F40}" srcOrd="8" destOrd="0" presId="urn:microsoft.com/office/officeart/2005/8/layout/target3"/>
    <dgm:cxn modelId="{C0CBF3FD-C92E-40A9-AD3F-A6EDAC97142B}" type="presParOf" srcId="{333A1088-737F-45CB-B68E-254E46348037}" destId="{322283A8-4A27-4CDA-BAE3-F381106A9174}" srcOrd="9" destOrd="0" presId="urn:microsoft.com/office/officeart/2005/8/layout/target3"/>
    <dgm:cxn modelId="{5B593534-585B-473B-AB14-6742A741A554}" type="presParOf" srcId="{333A1088-737F-45CB-B68E-254E46348037}" destId="{FFC9F71D-1B4F-4AD9-A4A6-86ADEFC8AF5C}" srcOrd="10" destOrd="0" presId="urn:microsoft.com/office/officeart/2005/8/layout/target3"/>
    <dgm:cxn modelId="{CAC15B27-ACA7-4F6B-A3EA-8A57D8296B8F}" type="presParOf" srcId="{333A1088-737F-45CB-B68E-254E46348037}" destId="{25B08C86-7E15-44DC-BE7F-FFB55DD49D12}" srcOrd="11" destOrd="0" presId="urn:microsoft.com/office/officeart/2005/8/layout/target3"/>
    <dgm:cxn modelId="{E2B1F376-A945-4DC9-9998-45E501E7A6E7}" type="presParOf" srcId="{333A1088-737F-45CB-B68E-254E46348037}" destId="{76644BE8-9D7C-4C09-B250-3D10AF48CBB7}" srcOrd="12" destOrd="0" presId="urn:microsoft.com/office/officeart/2005/8/layout/target3"/>
    <dgm:cxn modelId="{27D60EF4-86ED-4E36-9ADE-E5308B9969E2}" type="presParOf" srcId="{333A1088-737F-45CB-B68E-254E46348037}" destId="{EE85B701-7295-41C0-BA7A-34D3756A2AE6}" srcOrd="13" destOrd="0" presId="urn:microsoft.com/office/officeart/2005/8/layout/target3"/>
    <dgm:cxn modelId="{0D6EFB3E-1E86-4641-B71C-F14C4333707F}" type="presParOf" srcId="{333A1088-737F-45CB-B68E-254E46348037}" destId="{8BEBB6EC-1DAA-4CAC-8A25-BC0FCBD5DBD5}" srcOrd="14" destOrd="0" presId="urn:microsoft.com/office/officeart/2005/8/layout/target3"/>
    <dgm:cxn modelId="{86BCF5C0-70DA-401D-B9BA-5D345584F2EE}" type="presParOf" srcId="{333A1088-737F-45CB-B68E-254E46348037}" destId="{AED2198E-93D5-4001-81B4-73124B309672}" srcOrd="15" destOrd="0" presId="urn:microsoft.com/office/officeart/2005/8/layout/target3"/>
    <dgm:cxn modelId="{629FD17E-7DCC-4796-B30B-3CEE8E154F28}" type="presParOf" srcId="{333A1088-737F-45CB-B68E-254E46348037}" destId="{2BE915AB-18AA-4053-B92C-3BFC9ED204BB}" srcOrd="16" destOrd="0" presId="urn:microsoft.com/office/officeart/2005/8/layout/target3"/>
    <dgm:cxn modelId="{E4F61D49-1D94-45AA-AAE9-66E4E501F8EA}" type="presParOf" srcId="{333A1088-737F-45CB-B68E-254E46348037}" destId="{6BB5E863-4638-4E1D-BFDE-399D028AC4ED}" srcOrd="17" destOrd="0" presId="urn:microsoft.com/office/officeart/2005/8/layout/target3"/>
    <dgm:cxn modelId="{7B005163-8578-4CC5-8C41-84729FF5EFFB}" type="presParOf" srcId="{333A1088-737F-45CB-B68E-254E46348037}" destId="{5A5FFA88-C948-4069-8E93-59FA12366E83}" srcOrd="18" destOrd="0" presId="urn:microsoft.com/office/officeart/2005/8/layout/target3"/>
    <dgm:cxn modelId="{899BB66C-7978-4205-B52A-494A6A65E63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 VY_32_45_Dějepis_Cyril a Metoděj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Cyril a Metoděj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61E5C5-3D80-4DC8-B903-7BAE4316041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38E8-15E6-4C97-BC4B-4C79643E1C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474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FCE835E-569C-4DB3-9F2A-79B4C1045A1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80F794-BE37-4E38-A63B-D871DA5AB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yjevsk%C3%A9_listy.gif" TargetMode="External"/><Relationship Id="rId2" Type="http://schemas.openxmlformats.org/officeDocument/2006/relationships/hyperlink" Target="http://commons.wikimedia.org/wiki/File:Sculpture_of_Konstantin_and_Method_on_Radhos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1543859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91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183880" cy="105156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183880" cy="41879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</a:t>
            </a:r>
            <a:r>
              <a:rPr lang="cs-CZ" smtClean="0"/>
              <a:t>výuku dějepisu </a:t>
            </a:r>
            <a:r>
              <a:rPr lang="cs-CZ" dirty="0" smtClean="0"/>
              <a:t>v 7.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a k procvičování získaných vědomostí, poskytuje žákům údaje o životě a díle slovanských věrozvěstů a jejich významu pro české dějiny. </a:t>
            </a:r>
          </a:p>
          <a:p>
            <a:r>
              <a:rPr lang="cs-CZ" dirty="0" smtClean="0"/>
              <a:t>Úkoly k procvičování probrané látky, kontrolní interaktivní otázky.</a:t>
            </a:r>
          </a:p>
          <a:p>
            <a:r>
              <a:rPr lang="cs-CZ" dirty="0" smtClean="0"/>
              <a:t>Použití v hodině žáky zaujalo, aktivně se zapojovali do práce na interaktivní tabuli.</a:t>
            </a:r>
          </a:p>
          <a:p>
            <a:r>
              <a:rPr lang="cs-CZ" dirty="0" smtClean="0"/>
              <a:t>Vytvořeno:1.12. 2012 </a:t>
            </a:r>
          </a:p>
        </p:txBody>
      </p:sp>
    </p:spTree>
    <p:extLst>
      <p:ext uri="{BB962C8B-B14F-4D97-AF65-F5344CB8AC3E}">
        <p14:creationId xmlns:p14="http://schemas.microsoft.com/office/powerpoint/2010/main" val="2041820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Konstantin a Metoděj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r. 863 n. 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78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/>
          <a:lstStyle/>
          <a:p>
            <a:r>
              <a:rPr lang="cs-CZ" dirty="0" smtClean="0"/>
              <a:t>Křesťanství: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183880" cy="3600400"/>
          </a:xfrm>
        </p:spPr>
        <p:txBody>
          <a:bodyPr/>
          <a:lstStyle/>
          <a:p>
            <a:r>
              <a:rPr lang="cs-CZ" dirty="0" smtClean="0"/>
              <a:t>Víra v jednoho Boha.</a:t>
            </a:r>
          </a:p>
          <a:p>
            <a:r>
              <a:rPr lang="cs-CZ" dirty="0" smtClean="0"/>
              <a:t>Vyzývalo k lásce a pomoci.</a:t>
            </a:r>
          </a:p>
          <a:p>
            <a:r>
              <a:rPr lang="cs-CZ" dirty="0" smtClean="0"/>
              <a:t>Odmítalo lež, násilí nenávist.</a:t>
            </a:r>
          </a:p>
          <a:p>
            <a:r>
              <a:rPr lang="cs-CZ" dirty="0" smtClean="0"/>
              <a:t>Křesťané se ve znamení víry dávali pokřtít.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98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16632"/>
            <a:ext cx="5319262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Konstantin  a Metoděj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124744"/>
            <a:ext cx="3888432" cy="4525963"/>
          </a:xfrm>
        </p:spPr>
      </p:pic>
      <p:sp>
        <p:nvSpPr>
          <p:cNvPr id="12" name="TextovéPole 11"/>
          <p:cNvSpPr txBox="1"/>
          <p:nvPr/>
        </p:nvSpPr>
        <p:spPr>
          <a:xfrm>
            <a:off x="2411760" y="5949280"/>
            <a:ext cx="3961566" cy="43088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cs-CZ" sz="1100" dirty="0" smtClean="0"/>
          </a:p>
          <a:p>
            <a:r>
              <a:rPr lang="cs-CZ" sz="1100" dirty="0" smtClean="0"/>
              <a:t>Obr. 1: Socha Konstantina a Metoděje v Radhošti.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56057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16632"/>
            <a:ext cx="5319262" cy="92211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Konstantin  a Metoděj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929" y="1430627"/>
            <a:ext cx="8323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něží ze Soluně /území dnešního Řecka/.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4929" y="2321162"/>
            <a:ext cx="8323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Povolal je na Velkou Moravu kníže Rastislav.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156" y="3139227"/>
            <a:ext cx="8353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Šířili křesťanství slovanským jazykem </a:t>
            </a:r>
          </a:p>
          <a:p>
            <a:r>
              <a:rPr lang="cs-CZ" dirty="0" smtClean="0"/>
              <a:t>    při bohoslužbách.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0042" y="4077072"/>
            <a:ext cx="83533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Konstantin sestavil první slovanské </a:t>
            </a:r>
          </a:p>
          <a:p>
            <a:r>
              <a:rPr lang="cs-CZ" dirty="0" smtClean="0"/>
              <a:t>     písmo – hlaholici, přeložil  z latiny </a:t>
            </a:r>
          </a:p>
          <a:p>
            <a:r>
              <a:rPr lang="cs-CZ" dirty="0" smtClean="0"/>
              <a:t>     do slovanštiny části bible.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157" y="5517232"/>
            <a:ext cx="4510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Získali pro křesťanskou víru většinu národa.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36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Proč se Konstantinovi říká Cyril?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183880" cy="4187952"/>
          </a:xfrm>
        </p:spPr>
        <p:txBody>
          <a:bodyPr/>
          <a:lstStyle/>
          <a:p>
            <a:r>
              <a:rPr lang="cs-CZ" dirty="0" smtClean="0"/>
              <a:t>Konstantinovi a Metodějovi přikázal papež návrat z Velké Moravy do  Říma.</a:t>
            </a:r>
          </a:p>
          <a:p>
            <a:endParaRPr lang="cs-CZ" dirty="0" smtClean="0"/>
          </a:p>
          <a:p>
            <a:r>
              <a:rPr lang="cs-CZ" dirty="0" smtClean="0"/>
              <a:t>Konstantin v Římě onemocněl, vstoupil do kláštera, kde přijal jméno Cyril a zemřel.</a:t>
            </a:r>
          </a:p>
          <a:p>
            <a:endParaRPr lang="cs-CZ" dirty="0" smtClean="0"/>
          </a:p>
          <a:p>
            <a:r>
              <a:rPr lang="cs-CZ" dirty="0" smtClean="0"/>
              <a:t>Jeho bratr Metoděj se po jeho smrti vrátil zpět na Velkou Moravu.</a:t>
            </a:r>
          </a:p>
        </p:txBody>
      </p:sp>
    </p:spTree>
    <p:extLst>
      <p:ext uri="{BB962C8B-B14F-4D97-AF65-F5344CB8AC3E}">
        <p14:creationId xmlns:p14="http://schemas.microsoft.com/office/powerpoint/2010/main" val="296880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188640"/>
            <a:ext cx="3384376" cy="864096"/>
          </a:xfrm>
        </p:spPr>
        <p:txBody>
          <a:bodyPr/>
          <a:lstStyle/>
          <a:p>
            <a:r>
              <a:rPr lang="cs-CZ" dirty="0" smtClean="0"/>
              <a:t>Hlaholice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196" y="1052736"/>
            <a:ext cx="6624735" cy="4678523"/>
          </a:xfrm>
          <a:solidFill>
            <a:srgbClr val="FF0000"/>
          </a:solidFill>
          <a:ln>
            <a:solidFill>
              <a:schemeClr val="bg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971600" y="5966136"/>
            <a:ext cx="7672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Písmo hlaholice je podobné dnešnímu ruskému písmu -  azbuce.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054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116276" cy="1051560"/>
          </a:xfrm>
        </p:spPr>
        <p:txBody>
          <a:bodyPr/>
          <a:lstStyle/>
          <a:p>
            <a:r>
              <a:rPr lang="cs-CZ" dirty="0" smtClean="0"/>
              <a:t>5. červenec – státní svátek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93384" y="2564904"/>
            <a:ext cx="690124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Konstantin a Metoděj byli prohlášeni církví za svaté.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573016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5. červenec je na jejich počest vyhlášen v ČR státním svátkem.  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21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60983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Klikni na správnou odpověď</a:t>
            </a:r>
          </a:p>
          <a:p>
            <a:r>
              <a:rPr lang="cs-CZ" sz="3200" dirty="0" smtClean="0"/>
              <a:t>Cyril a Metoděj byli:</a:t>
            </a: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652120" y="3429000"/>
            <a:ext cx="170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pohané</a:t>
            </a:r>
            <a:endParaRPr lang="cs-CZ" sz="3200" dirty="0"/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1331640" y="3356992"/>
            <a:ext cx="1975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křesťané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996952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Výborně!</a:t>
            </a:r>
            <a:endParaRPr lang="cs-CZ" sz="5400" dirty="0"/>
          </a:p>
        </p:txBody>
      </p:sp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7164288" y="5661248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996952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Špatně!</a:t>
            </a:r>
            <a:endParaRPr lang="cs-CZ" sz="5400" dirty="0"/>
          </a:p>
        </p:txBody>
      </p:sp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6876256" y="5733256"/>
            <a:ext cx="144016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82797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Cyril a Metoděj kázali na území Moravy</a:t>
            </a:r>
          </a:p>
          <a:p>
            <a:r>
              <a:rPr lang="cs-CZ" sz="3200" dirty="0" smtClean="0"/>
              <a:t> jazykem: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996952"/>
            <a:ext cx="21771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latinským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3068960"/>
            <a:ext cx="3642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staroslovanským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996952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Výborně!</a:t>
            </a:r>
            <a:endParaRPr lang="cs-CZ" sz="5400" dirty="0"/>
          </a:p>
        </p:txBody>
      </p:sp>
      <p:sp>
        <p:nvSpPr>
          <p:cNvPr id="3" name="Šipka doprava 2"/>
          <p:cNvSpPr/>
          <p:nvPr/>
        </p:nvSpPr>
        <p:spPr>
          <a:xfrm>
            <a:off x="7164288" y="5661248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996952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Špatně!</a:t>
            </a:r>
            <a:endParaRPr lang="cs-CZ" sz="5400" dirty="0"/>
          </a:p>
        </p:txBody>
      </p:sp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6876256" y="5733256"/>
            <a:ext cx="144016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996952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Výborně!</a:t>
            </a:r>
            <a:endParaRPr lang="cs-CZ" sz="5400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183880" cy="4187952"/>
          </a:xfrm>
        </p:spPr>
        <p:txBody>
          <a:bodyPr/>
          <a:lstStyle/>
          <a:p>
            <a:r>
              <a:rPr lang="cs-CZ" sz="1200" dirty="0"/>
              <a:t>Obr. 1:</a:t>
            </a:r>
          </a:p>
          <a:p>
            <a:pPr marL="0" indent="0">
              <a:buNone/>
            </a:pPr>
            <a:r>
              <a:rPr lang="cs-CZ" sz="1200" dirty="0"/>
              <a:t>By </a:t>
            </a:r>
            <a:r>
              <a:rPr lang="cs-CZ" sz="1200" dirty="0" err="1"/>
              <a:t>en:User:Twisp</a:t>
            </a:r>
            <a:r>
              <a:rPr lang="cs-CZ" sz="1200" dirty="0"/>
              <a:t> (</a:t>
            </a:r>
            <a:r>
              <a:rPr lang="cs-CZ" sz="1200" dirty="0" err="1"/>
              <a:t>Author</a:t>
            </a:r>
            <a:r>
              <a:rPr lang="cs-CZ" sz="1200" dirty="0"/>
              <a:t>: </a:t>
            </a:r>
            <a:r>
              <a:rPr lang="cs-CZ" sz="1200" dirty="0" err="1"/>
              <a:t>Twisp</a:t>
            </a:r>
            <a:r>
              <a:rPr lang="cs-CZ" sz="1200" dirty="0"/>
              <a:t>, Source: </a:t>
            </a:r>
            <a:r>
              <a:rPr lang="cs-CZ" sz="1200" dirty="0" err="1"/>
              <a:t>Photo</a:t>
            </a:r>
            <a:r>
              <a:rPr lang="cs-CZ" sz="1200" dirty="0"/>
              <a:t> </a:t>
            </a:r>
            <a:r>
              <a:rPr lang="cs-CZ" sz="1200" dirty="0" err="1"/>
              <a:t>was</a:t>
            </a:r>
            <a:r>
              <a:rPr lang="cs-CZ" sz="1200" dirty="0"/>
              <a:t> made by </a:t>
            </a:r>
            <a:r>
              <a:rPr lang="cs-CZ" sz="1200" dirty="0" err="1"/>
              <a:t>me</a:t>
            </a:r>
            <a:r>
              <a:rPr lang="cs-CZ" sz="1200" dirty="0"/>
              <a:t>) [Public </a:t>
            </a:r>
            <a:r>
              <a:rPr lang="cs-CZ" sz="1200" dirty="0" err="1"/>
              <a:t>domain</a:t>
            </a:r>
            <a:r>
              <a:rPr lang="cs-CZ" sz="1200" dirty="0"/>
              <a:t>], via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 smtClean="0"/>
              <a:t>Commons</a:t>
            </a:r>
            <a:r>
              <a:rPr lang="en-US" sz="1200" dirty="0" smtClean="0"/>
              <a:t> [cit.</a:t>
            </a:r>
            <a:r>
              <a:rPr lang="cs-CZ" sz="1200" dirty="0" smtClean="0"/>
              <a:t>6.12.2012</a:t>
            </a:r>
            <a:r>
              <a:rPr lang="en-US" sz="1200" dirty="0" smtClean="0"/>
              <a:t>]</a:t>
            </a:r>
            <a:endParaRPr lang="cs-CZ" sz="1200" dirty="0"/>
          </a:p>
          <a:p>
            <a:pPr marL="0" indent="0">
              <a:buNone/>
            </a:pPr>
            <a:r>
              <a:rPr lang="cs-CZ" sz="1200" u="sng" dirty="0">
                <a:hlinkClick r:id="rId2"/>
              </a:rPr>
              <a:t>http://commons.wikimedia.org/wiki/File%3ASculpture_of_Konstantin_and_Method_on_Radhost.jpg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http://upload.wikimedia.org/wikipedia/commons/d/de/Sculpture_of_Konstantin_and_Method_on_Radhost.jpg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Obr. 2:</a:t>
            </a:r>
          </a:p>
          <a:p>
            <a:pPr marL="0" indent="0">
              <a:buNone/>
            </a:pPr>
            <a:r>
              <a:rPr lang="cs-CZ" sz="1100" dirty="0" err="1"/>
              <a:t>See</a:t>
            </a:r>
            <a:r>
              <a:rPr lang="cs-CZ" sz="1100" dirty="0"/>
              <a:t> </a:t>
            </a:r>
            <a:r>
              <a:rPr lang="cs-CZ" sz="1100" dirty="0" err="1"/>
              <a:t>page</a:t>
            </a:r>
            <a:r>
              <a:rPr lang="cs-CZ" sz="1100" dirty="0"/>
              <a:t> </a:t>
            </a:r>
            <a:r>
              <a:rPr lang="cs-CZ" sz="1100" dirty="0" err="1"/>
              <a:t>for</a:t>
            </a:r>
            <a:r>
              <a:rPr lang="cs-CZ" sz="1100" dirty="0"/>
              <a:t> </a:t>
            </a:r>
            <a:r>
              <a:rPr lang="cs-CZ" sz="1100" dirty="0" err="1"/>
              <a:t>author</a:t>
            </a:r>
            <a:r>
              <a:rPr lang="cs-CZ" sz="1100" dirty="0"/>
              <a:t> [Public </a:t>
            </a:r>
            <a:r>
              <a:rPr lang="cs-CZ" sz="1100" dirty="0" err="1"/>
              <a:t>domain</a:t>
            </a:r>
            <a:r>
              <a:rPr lang="cs-CZ" sz="1100" dirty="0"/>
              <a:t>], via </a:t>
            </a:r>
            <a:r>
              <a:rPr lang="cs-CZ" sz="1100" dirty="0" err="1" smtClean="0"/>
              <a:t>WikimediaCommons</a:t>
            </a:r>
            <a:r>
              <a:rPr lang="en-US" sz="1100" dirty="0" smtClean="0"/>
              <a:t>[cit.</a:t>
            </a:r>
            <a:r>
              <a:rPr lang="cs-CZ" sz="1100" dirty="0" smtClean="0"/>
              <a:t>6.12.2012</a:t>
            </a:r>
            <a:r>
              <a:rPr lang="en-US" sz="1100" dirty="0" smtClean="0"/>
              <a:t>]</a:t>
            </a:r>
            <a:endParaRPr lang="cs-CZ" sz="1100" dirty="0"/>
          </a:p>
          <a:p>
            <a:pPr marL="0" indent="0">
              <a:buNone/>
            </a:pPr>
            <a:r>
              <a:rPr lang="cs-CZ" sz="1100" u="sng" dirty="0" smtClean="0">
                <a:hlinkClick r:id="rId3"/>
              </a:rPr>
              <a:t>http</a:t>
            </a:r>
            <a:r>
              <a:rPr lang="cs-CZ" sz="1100" u="sng" dirty="0">
                <a:hlinkClick r:id="rId3"/>
              </a:rPr>
              <a:t>://</a:t>
            </a:r>
            <a:r>
              <a:rPr lang="cs-CZ" sz="1100" u="sng" dirty="0" smtClean="0">
                <a:hlinkClick r:id="rId3"/>
              </a:rPr>
              <a:t>commons.wikimedia.org/wiki/File%3AKyjevsk%C3%A9_listy.gif</a:t>
            </a:r>
          </a:p>
        </p:txBody>
      </p:sp>
    </p:spTree>
    <p:extLst>
      <p:ext uri="{BB962C8B-B14F-4D97-AF65-F5344CB8AC3E}">
        <p14:creationId xmlns:p14="http://schemas.microsoft.com/office/powerpoint/2010/main" val="238879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259</TotalTime>
  <Words>393</Words>
  <Application>Microsoft Office PowerPoint</Application>
  <PresentationFormat>Předvádění na obrazovce (4:3)</PresentationFormat>
  <Paragraphs>65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Aspekt</vt:lpstr>
      <vt:lpstr>Prezentace aplikace PowerPoint</vt:lpstr>
      <vt:lpstr>ANOTACE:</vt:lpstr>
      <vt:lpstr>Konstantin a Metoděj</vt:lpstr>
      <vt:lpstr>Křesťanství:</vt:lpstr>
      <vt:lpstr>Konstantin  a Metoděj</vt:lpstr>
      <vt:lpstr>Konstantin  a Metoděj</vt:lpstr>
      <vt:lpstr>Proč se Konstantinovi říká Cyril?</vt:lpstr>
      <vt:lpstr>Hlaholice</vt:lpstr>
      <vt:lpstr>5. červenec – státní svátek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Konstantin a Metoděj</dc:title>
  <dc:creator>Riedelová Jitka</dc:creator>
  <cp:lastModifiedBy>Riedel Michal</cp:lastModifiedBy>
  <cp:revision>33</cp:revision>
  <dcterms:created xsi:type="dcterms:W3CDTF">2013-04-18T12:37:28Z</dcterms:created>
  <dcterms:modified xsi:type="dcterms:W3CDTF">2013-05-28T19:09:04Z</dcterms:modified>
</cp:coreProperties>
</file>