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7" r:id="rId2"/>
    <p:sldId id="268" r:id="rId3"/>
    <p:sldId id="256" r:id="rId4"/>
    <p:sldId id="259" r:id="rId5"/>
    <p:sldId id="257" r:id="rId6"/>
    <p:sldId id="261" r:id="rId7"/>
    <p:sldId id="260" r:id="rId8"/>
    <p:sldId id="262" r:id="rId9"/>
    <p:sldId id="263" r:id="rId10"/>
    <p:sldId id="264" r:id="rId11"/>
    <p:sldId id="266" r:id="rId12"/>
    <p:sldId id="265" r:id="rId13"/>
    <p:sldId id="25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NÁZEV:VY_32_INOVACE_48_Dějepis_Svatopluk I.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Základní škola a praktická škola Arkadie o. p. s.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Mgr. Jitka </a:t>
          </a:r>
          <a:r>
            <a:rPr lang="cs-CZ" sz="20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Riedelová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Svatopluk I.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CZ.1.07./1.4.00/21.2257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897A731-1643-447B-BE74-269A36DB7855}" type="presOf" srcId="{D1B46980-6531-4606-95E6-44980827E919}" destId="{6140AFEC-043D-4C43-A2F9-D0F5331DF3A3}" srcOrd="0" destOrd="0" presId="urn:microsoft.com/office/officeart/2005/8/layout/target3"/>
    <dgm:cxn modelId="{F8D9168C-00E4-4C81-9A4D-A2B4C0FDD8B4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071F75B-88BF-4495-82E9-A94419BDCE1C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88EF703-361A-4335-A49C-472D18002671}" type="presOf" srcId="{B651F6E3-6281-48DB-9319-2AEAFDAE7572}" destId="{619D679B-A015-4ECF-8348-D1034C574F40}" srcOrd="0" destOrd="0" presId="urn:microsoft.com/office/officeart/2005/8/layout/target3"/>
    <dgm:cxn modelId="{7857C984-481A-4A1E-9AFC-DD622ED3200A}" type="presOf" srcId="{4C35D32F-0EAB-4CD7-82EE-45574DC2A586}" destId="{8BEBB6EC-1DAA-4CAC-8A25-BC0FCBD5DBD5}" srcOrd="0" destOrd="0" presId="urn:microsoft.com/office/officeart/2005/8/layout/target3"/>
    <dgm:cxn modelId="{312F15E5-8E69-4B4B-94B9-8106BFAC3C54}" type="presOf" srcId="{D8197B8C-B260-4A16-BDF4-0947B075E274}" destId="{5A5FFA88-C948-4069-8E93-59FA12366E83}" srcOrd="1" destOrd="0" presId="urn:microsoft.com/office/officeart/2005/8/layout/target3"/>
    <dgm:cxn modelId="{F16FE321-29EF-4219-9AAA-CE12BD9F2B7E}" type="presOf" srcId="{4C35D32F-0EAB-4CD7-82EE-45574DC2A586}" destId="{890E4F0B-2866-4A3F-A3C7-2A14B1797930}" srcOrd="1" destOrd="0" presId="urn:microsoft.com/office/officeart/2005/8/layout/target3"/>
    <dgm:cxn modelId="{0714F7F6-FEF7-4061-9C8B-D2044724F0AD}" type="presOf" srcId="{757F3AB3-0718-4624-B441-E567A8F0AB56}" destId="{333A1088-737F-45CB-B68E-254E46348037}" srcOrd="0" destOrd="0" presId="urn:microsoft.com/office/officeart/2005/8/layout/target3"/>
    <dgm:cxn modelId="{ED0D69F1-99E2-4A67-8371-20F9D3CFC829}" type="presOf" srcId="{D1B46980-6531-4606-95E6-44980827E919}" destId="{2BE915AB-18AA-4053-B92C-3BFC9ED204BB}" srcOrd="1" destOrd="0" presId="urn:microsoft.com/office/officeart/2005/8/layout/target3"/>
    <dgm:cxn modelId="{6C5DA759-8728-4382-AFEB-DFD750D606F3}" type="presOf" srcId="{D1D4F407-5343-4D3F-B5B9-D407B03CAEB4}" destId="{D005CE8C-CC26-4C3E-AC11-E15060ECD759}" srcOrd="0" destOrd="0" presId="urn:microsoft.com/office/officeart/2005/8/layout/target3"/>
    <dgm:cxn modelId="{CFD92528-A16E-4C43-BBEB-45C32E5390B6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6D7F6B8-CC5E-4DD4-9680-80CD3076DDD7}" type="presParOf" srcId="{333A1088-737F-45CB-B68E-254E46348037}" destId="{F5ABB229-8D3B-4694-996A-96F23CF14429}" srcOrd="0" destOrd="0" presId="urn:microsoft.com/office/officeart/2005/8/layout/target3"/>
    <dgm:cxn modelId="{0382CF1E-3428-4A6B-B355-D8A4AE8015AC}" type="presParOf" srcId="{333A1088-737F-45CB-B68E-254E46348037}" destId="{F41139FD-01EE-4571-8B17-4FB00FC51163}" srcOrd="1" destOrd="0" presId="urn:microsoft.com/office/officeart/2005/8/layout/target3"/>
    <dgm:cxn modelId="{67104018-F1C9-4D22-8ED2-C9471738667E}" type="presParOf" srcId="{333A1088-737F-45CB-B68E-254E46348037}" destId="{D005CE8C-CC26-4C3E-AC11-E15060ECD759}" srcOrd="2" destOrd="0" presId="urn:microsoft.com/office/officeart/2005/8/layout/target3"/>
    <dgm:cxn modelId="{F8E3B628-0C0D-4C9F-85C2-1118B85C092F}" type="presParOf" srcId="{333A1088-737F-45CB-B68E-254E46348037}" destId="{2C702D82-9B77-49B7-9568-BB8EB47C3372}" srcOrd="3" destOrd="0" presId="urn:microsoft.com/office/officeart/2005/8/layout/target3"/>
    <dgm:cxn modelId="{53E47490-85AB-492F-B950-E1291D8307DA}" type="presParOf" srcId="{333A1088-737F-45CB-B68E-254E46348037}" destId="{A52A0455-90FF-4808-ABD0-F02540D31D5A}" srcOrd="4" destOrd="0" presId="urn:microsoft.com/office/officeart/2005/8/layout/target3"/>
    <dgm:cxn modelId="{11D64936-F179-44E1-AE07-E1522B1E751B}" type="presParOf" srcId="{333A1088-737F-45CB-B68E-254E46348037}" destId="{6140AFEC-043D-4C43-A2F9-D0F5331DF3A3}" srcOrd="5" destOrd="0" presId="urn:microsoft.com/office/officeart/2005/8/layout/target3"/>
    <dgm:cxn modelId="{D9E08CB1-94CD-4901-804D-10F06E648477}" type="presParOf" srcId="{333A1088-737F-45CB-B68E-254E46348037}" destId="{9358AC05-5D7D-4327-9F80-1AD486AEA664}" srcOrd="6" destOrd="0" presId="urn:microsoft.com/office/officeart/2005/8/layout/target3"/>
    <dgm:cxn modelId="{9B970F33-6ED3-4697-9970-EB11F00DAD47}" type="presParOf" srcId="{333A1088-737F-45CB-B68E-254E46348037}" destId="{313FC574-E1CD-4FB4-B054-0B805CE0447D}" srcOrd="7" destOrd="0" presId="urn:microsoft.com/office/officeart/2005/8/layout/target3"/>
    <dgm:cxn modelId="{E615165C-163B-4B11-B68B-3A08D9D15B5B}" type="presParOf" srcId="{333A1088-737F-45CB-B68E-254E46348037}" destId="{619D679B-A015-4ECF-8348-D1034C574F40}" srcOrd="8" destOrd="0" presId="urn:microsoft.com/office/officeart/2005/8/layout/target3"/>
    <dgm:cxn modelId="{B3A92884-5338-4092-B503-017AF4749663}" type="presParOf" srcId="{333A1088-737F-45CB-B68E-254E46348037}" destId="{322283A8-4A27-4CDA-BAE3-F381106A9174}" srcOrd="9" destOrd="0" presId="urn:microsoft.com/office/officeart/2005/8/layout/target3"/>
    <dgm:cxn modelId="{AD58B4B0-F362-4B39-9F8B-2C44E9600145}" type="presParOf" srcId="{333A1088-737F-45CB-B68E-254E46348037}" destId="{FFC9F71D-1B4F-4AD9-A4A6-86ADEFC8AF5C}" srcOrd="10" destOrd="0" presId="urn:microsoft.com/office/officeart/2005/8/layout/target3"/>
    <dgm:cxn modelId="{E1475D7B-7AB3-4A16-8A92-221402C08243}" type="presParOf" srcId="{333A1088-737F-45CB-B68E-254E46348037}" destId="{25B08C86-7E15-44DC-BE7F-FFB55DD49D12}" srcOrd="11" destOrd="0" presId="urn:microsoft.com/office/officeart/2005/8/layout/target3"/>
    <dgm:cxn modelId="{00C4420C-FE28-47FC-9255-E8916DDE20A3}" type="presParOf" srcId="{333A1088-737F-45CB-B68E-254E46348037}" destId="{76644BE8-9D7C-4C09-B250-3D10AF48CBB7}" srcOrd="12" destOrd="0" presId="urn:microsoft.com/office/officeart/2005/8/layout/target3"/>
    <dgm:cxn modelId="{F6765150-17B9-4209-B4C5-915FB61C599A}" type="presParOf" srcId="{333A1088-737F-45CB-B68E-254E46348037}" destId="{EE85B701-7295-41C0-BA7A-34D3756A2AE6}" srcOrd="13" destOrd="0" presId="urn:microsoft.com/office/officeart/2005/8/layout/target3"/>
    <dgm:cxn modelId="{26F5582E-D2FA-4D90-B598-3AC02ACA9FCA}" type="presParOf" srcId="{333A1088-737F-45CB-B68E-254E46348037}" destId="{8BEBB6EC-1DAA-4CAC-8A25-BC0FCBD5DBD5}" srcOrd="14" destOrd="0" presId="urn:microsoft.com/office/officeart/2005/8/layout/target3"/>
    <dgm:cxn modelId="{8A2136F3-9C0B-4B75-A8D8-0E4559C3459E}" type="presParOf" srcId="{333A1088-737F-45CB-B68E-254E46348037}" destId="{AED2198E-93D5-4001-81B4-73124B309672}" srcOrd="15" destOrd="0" presId="urn:microsoft.com/office/officeart/2005/8/layout/target3"/>
    <dgm:cxn modelId="{CFE263B0-9EF0-4A8B-8AED-7A814178F76A}" type="presParOf" srcId="{333A1088-737F-45CB-B68E-254E46348037}" destId="{2BE915AB-18AA-4053-B92C-3BFC9ED204BB}" srcOrd="16" destOrd="0" presId="urn:microsoft.com/office/officeart/2005/8/layout/target3"/>
    <dgm:cxn modelId="{093DC8CF-F38E-4916-BE38-CAD0CABF52CA}" type="presParOf" srcId="{333A1088-737F-45CB-B68E-254E46348037}" destId="{6BB5E863-4638-4E1D-BFDE-399D028AC4ED}" srcOrd="17" destOrd="0" presId="urn:microsoft.com/office/officeart/2005/8/layout/target3"/>
    <dgm:cxn modelId="{B0C3C6A9-E7F9-4655-AB6D-DC41BDF07A40}" type="presParOf" srcId="{333A1088-737F-45CB-B68E-254E46348037}" destId="{5A5FFA88-C948-4069-8E93-59FA12366E83}" srcOrd="18" destOrd="0" presId="urn:microsoft.com/office/officeart/2005/8/layout/target3"/>
    <dgm:cxn modelId="{7CE555A0-24A6-49FB-91AF-1FA36F2A248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rgbClr r="0" g="0" b="0">
              <a:shade val="80000"/>
            </a:scrgb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Základní škola a praktická škola Arkadie o. p. s.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rgbClr r="0" g="0" b="0">
              <a:shade val="80000"/>
            </a:scrgb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Mgr. Jitka </a:t>
          </a:r>
          <a:r>
            <a:rPr lang="cs-CZ" sz="2000" kern="12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Riedelová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rgbClr r="0" g="0" b="0">
              <a:shade val="80000"/>
            </a:scrgb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NÁZEV:VY_32_INOVACE_48_Dějepis_Svatopluk I.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rgbClr r="0" g="0" b="0">
              <a:shade val="80000"/>
            </a:scrgb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Svatopluk I.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rgbClr r="0" g="0" b="0">
              <a:shade val="80000"/>
            </a:scrgb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CZ.1.07./1.4.00/21.2257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830209-61C2-4C9C-9A44-4B0BAD5117D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561492-9833-4681-A765-65FD7F2EE1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830209-61C2-4C9C-9A44-4B0BAD5117D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561492-9833-4681-A765-65FD7F2EE1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830209-61C2-4C9C-9A44-4B0BAD5117D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561492-9833-4681-A765-65FD7F2EE1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830209-61C2-4C9C-9A44-4B0BAD5117D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561492-9833-4681-A765-65FD7F2EE1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830209-61C2-4C9C-9A44-4B0BAD5117D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561492-9833-4681-A765-65FD7F2EE1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830209-61C2-4C9C-9A44-4B0BAD5117D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561492-9833-4681-A765-65FD7F2EE1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830209-61C2-4C9C-9A44-4B0BAD5117D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561492-9833-4681-A765-65FD7F2EE1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830209-61C2-4C9C-9A44-4B0BAD5117D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561492-9833-4681-A765-65FD7F2EE1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830209-61C2-4C9C-9A44-4B0BAD5117D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561492-9833-4681-A765-65FD7F2EE1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830209-61C2-4C9C-9A44-4B0BAD5117D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561492-9833-4681-A765-65FD7F2EE1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830209-61C2-4C9C-9A44-4B0BAD5117D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561492-9833-4681-A765-65FD7F2EE1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2D830209-61C2-4C9C-9A44-4B0BAD5117D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EC561492-9833-4681-A765-65FD7F2EE1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Dvur.jpg" TargetMode="External"/><Relationship Id="rId2" Type="http://schemas.openxmlformats.org/officeDocument/2006/relationships/hyperlink" Target="http://commons.wikimedia.org/wiki/File:Central_europe_9th_century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9/99/Svatopluk_I.jpg" TargetMode="External"/><Relationship Id="rId4" Type="http://schemas.openxmlformats.org/officeDocument/2006/relationships/hyperlink" Target="http://upload.wikimedia.org/wikipedia/commons/2/26/Josef_Mathauser_-_Svatopluk_a_jeho_synov%C3%A9.jpg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3/3e/Svatopluk_statue_(5032851632)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71435790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2845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Materiál pro </a:t>
            </a:r>
            <a:r>
              <a:rPr lang="cs-CZ" smtClean="0"/>
              <a:t>výuku dějepisu v </a:t>
            </a:r>
            <a:r>
              <a:rPr lang="cs-CZ" dirty="0" smtClean="0"/>
              <a:t>7. ročníku základní školy praktické.</a:t>
            </a:r>
          </a:p>
          <a:p>
            <a:r>
              <a:rPr lang="cs-CZ" dirty="0" smtClean="0"/>
              <a:t>Určeno pro interaktivní tabuli.</a:t>
            </a:r>
          </a:p>
          <a:p>
            <a:r>
              <a:rPr lang="cs-CZ" dirty="0" smtClean="0"/>
              <a:t>Učební látka slouží k prvotnímu výkladu učiva a k procvičování získaných vědomostí, poskytuje žákům základní vědomosti o Svatoplukovi I. , jeho vlivu na geografické uspořádání  velké Moravy.</a:t>
            </a:r>
          </a:p>
          <a:p>
            <a:r>
              <a:rPr lang="cs-CZ" dirty="0" smtClean="0"/>
              <a:t>Úkoly k procvičování probrané látky – kontrolní interaktivní otázky.</a:t>
            </a:r>
          </a:p>
          <a:p>
            <a:r>
              <a:rPr lang="cs-CZ" dirty="0" smtClean="0"/>
              <a:t>Použití v hodině žáky zaujalo, aktivně se zapojovali do práce na interaktivní tabuli</a:t>
            </a:r>
          </a:p>
          <a:p>
            <a:r>
              <a:rPr lang="cs-CZ" dirty="0" smtClean="0"/>
              <a:t>Vytvořeno:  25. 1. 2013</a:t>
            </a:r>
          </a:p>
        </p:txBody>
      </p:sp>
    </p:spTree>
    <p:extLst>
      <p:ext uri="{BB962C8B-B14F-4D97-AF65-F5344CB8AC3E}">
        <p14:creationId xmlns:p14="http://schemas.microsoft.com/office/powerpoint/2010/main" val="101212325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Kníže Svatopluk I.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95736" y="4437112"/>
            <a:ext cx="43669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/doba vlády:  871 – 894 n.l. /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30686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Svatopluk I.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267120"/>
            <a:ext cx="3590693" cy="5790525"/>
          </a:xfrm>
        </p:spPr>
      </p:pic>
      <p:sp>
        <p:nvSpPr>
          <p:cNvPr id="5" name="TextovéPole 4"/>
          <p:cNvSpPr txBox="1"/>
          <p:nvPr/>
        </p:nvSpPr>
        <p:spPr>
          <a:xfrm>
            <a:off x="1296616" y="1772816"/>
            <a:ext cx="331236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Třetí  nejvýznamnější  panovník </a:t>
            </a:r>
            <a:r>
              <a:rPr lang="cs-CZ" dirty="0" smtClean="0"/>
              <a:t> Velké </a:t>
            </a:r>
            <a:r>
              <a:rPr lang="cs-CZ" dirty="0"/>
              <a:t>Moravy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Synovec knížete Rostislava.</a:t>
            </a:r>
          </a:p>
          <a:p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Rozšířil území  Velké Moravy.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Po jeho smrti se Velká Morava rozpadla </a:t>
            </a:r>
          </a:p>
          <a:p>
            <a:r>
              <a:rPr lang="cs-CZ" dirty="0"/>
              <a:t> </a:t>
            </a:r>
            <a:r>
              <a:rPr lang="cs-CZ" dirty="0" smtClean="0"/>
              <a:t>   / kolem roku 906/, </a:t>
            </a:r>
          </a:p>
          <a:p>
            <a:r>
              <a:rPr lang="cs-CZ" dirty="0" smtClean="0"/>
              <a:t>    Čechy a Morava se začaly</a:t>
            </a:r>
          </a:p>
          <a:p>
            <a:r>
              <a:rPr lang="cs-CZ" dirty="0"/>
              <a:t> </a:t>
            </a:r>
            <a:r>
              <a:rPr lang="cs-CZ" dirty="0" smtClean="0"/>
              <a:t>   vyvíjet  samostatně.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32040" y="6090437"/>
            <a:ext cx="36024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2: Svatopluk v mnišském rouše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0527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0"/>
            <a:ext cx="7498080" cy="1143000"/>
          </a:xfrm>
        </p:spPr>
        <p:txBody>
          <a:bodyPr/>
          <a:lstStyle/>
          <a:p>
            <a:r>
              <a:rPr lang="cs-CZ" dirty="0" smtClean="0"/>
              <a:t>Velká Morava 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900" y="892006"/>
            <a:ext cx="6364431" cy="4800600"/>
          </a:xfrm>
        </p:spPr>
      </p:pic>
      <p:sp>
        <p:nvSpPr>
          <p:cNvPr id="7" name="TextovéPole 6"/>
          <p:cNvSpPr txBox="1"/>
          <p:nvPr/>
        </p:nvSpPr>
        <p:spPr>
          <a:xfrm>
            <a:off x="2381672" y="5692606"/>
            <a:ext cx="61781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 vlády Svatopluka I.  se Velká Morava stala evropskou velmocí!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391814" y="6045272"/>
            <a:ext cx="81724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 Součástí Velkomoravské říše </a:t>
            </a:r>
            <a:r>
              <a:rPr lang="cs-CZ" dirty="0" smtClean="0"/>
              <a:t>byly</a:t>
            </a:r>
            <a:r>
              <a:rPr lang="cs-CZ" dirty="0" smtClean="0">
                <a:effectLst/>
              </a:rPr>
              <a:t> také Čechy a Slovensko!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670111" y="5845687"/>
            <a:ext cx="648072" cy="45719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7387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4537969"/>
            <a:ext cx="6465795" cy="2059136"/>
          </a:xfrm>
        </p:spPr>
        <p:txBody>
          <a:bodyPr>
            <a:normAutofit fontScale="90000"/>
          </a:bodyPr>
          <a:lstStyle/>
          <a:p>
            <a:pPr marL="0" indent="0">
              <a:buNone/>
            </a:pPr>
            <a:r>
              <a:rPr lang="cs-CZ" sz="2400" dirty="0" smtClean="0"/>
              <a:t>Svatopluk na smrtelné loži nabádal   své syny k  přátelství a jednotě.</a:t>
            </a:r>
            <a:br>
              <a:rPr lang="cs-CZ" sz="2400" dirty="0" smtClean="0"/>
            </a:br>
            <a:r>
              <a:rPr lang="cs-CZ" sz="2400" dirty="0" smtClean="0"/>
              <a:t>Symbolem jejich jednoty byly tři svázané pruty.</a:t>
            </a:r>
            <a:br>
              <a:rPr lang="cs-CZ" sz="2400" dirty="0" smtClean="0"/>
            </a:br>
            <a:r>
              <a:rPr lang="cs-CZ" sz="2400" dirty="0" smtClean="0"/>
              <a:t>Bratři se však po jeho smrti rozhádali a vedli boje.</a:t>
            </a:r>
            <a:br>
              <a:rPr lang="cs-CZ" sz="2400" dirty="0" smtClean="0"/>
            </a:br>
            <a:r>
              <a:rPr lang="cs-CZ" sz="2400" dirty="0" smtClean="0"/>
              <a:t>Nedrželi při sobě, a proto došlo k rozpadu  říše.</a:t>
            </a:r>
            <a:r>
              <a:rPr lang="cs-CZ" sz="1800" dirty="0" smtClean="0"/>
              <a:t/>
            </a:r>
            <a:br>
              <a:rPr lang="cs-CZ" sz="1800" dirty="0" smtClean="0"/>
            </a:br>
            <a:endParaRPr lang="cs-CZ" sz="1800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1844824"/>
            <a:ext cx="3624855" cy="2350775"/>
          </a:xfrm>
        </p:spPr>
      </p:pic>
      <p:sp>
        <p:nvSpPr>
          <p:cNvPr id="7" name="TextovéPole 6"/>
          <p:cNvSpPr txBox="1"/>
          <p:nvPr/>
        </p:nvSpPr>
        <p:spPr>
          <a:xfrm>
            <a:off x="1115616" y="843363"/>
            <a:ext cx="70997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tx2"/>
                </a:solidFill>
              </a:rPr>
              <a:t>Pověst o  Svatoplukovi a jeho synech</a:t>
            </a:r>
            <a:endParaRPr lang="cs-CZ" sz="3600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84168" y="3933056"/>
            <a:ext cx="566181" cy="2616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 3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115990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4001"/>
            <a:ext cx="6512511" cy="1143000"/>
          </a:xfrm>
        </p:spPr>
        <p:txBody>
          <a:bodyPr/>
          <a:lstStyle/>
          <a:p>
            <a:r>
              <a:rPr lang="cs-CZ" dirty="0" smtClean="0"/>
              <a:t>Svatoplukovi potomci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052736"/>
            <a:ext cx="5472608" cy="4104456"/>
          </a:xfrm>
        </p:spPr>
      </p:pic>
      <p:sp>
        <p:nvSpPr>
          <p:cNvPr id="6" name="TextovéPole 5"/>
          <p:cNvSpPr txBox="1"/>
          <p:nvPr/>
        </p:nvSpPr>
        <p:spPr>
          <a:xfrm>
            <a:off x="1043608" y="5373216"/>
            <a:ext cx="7344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Svatopluk  I. se svými třemi syny: Mojmírem II.,  Svatoplukem II. a </a:t>
            </a:r>
            <a:r>
              <a:rPr lang="cs-CZ" dirty="0" err="1" smtClean="0"/>
              <a:t>Předslavem</a:t>
            </a:r>
            <a:r>
              <a:rPr lang="cs-CZ" dirty="0"/>
              <a:t> </a:t>
            </a:r>
            <a:r>
              <a:rPr lang="cs-CZ" dirty="0" smtClean="0"/>
              <a:t>a třemi svázanými pruty v ruce.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12160" y="4797152"/>
            <a:ext cx="766877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5415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0"/>
            <a:ext cx="749808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Socha Svatopluka na </a:t>
            </a:r>
            <a:r>
              <a:rPr lang="cs-CZ" dirty="0" smtClean="0"/>
              <a:t>Bratislavském  </a:t>
            </a:r>
            <a:r>
              <a:rPr lang="cs-CZ" dirty="0" smtClean="0"/>
              <a:t>hradě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484784"/>
            <a:ext cx="6696744" cy="5022558"/>
          </a:xfrm>
        </p:spPr>
      </p:pic>
      <p:sp>
        <p:nvSpPr>
          <p:cNvPr id="6" name="TextovéPole 5"/>
          <p:cNvSpPr txBox="1"/>
          <p:nvPr/>
        </p:nvSpPr>
        <p:spPr>
          <a:xfrm>
            <a:off x="7668343" y="6243279"/>
            <a:ext cx="697627" cy="2616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 č. 5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2243094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340768"/>
            <a:ext cx="79599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Symbolem bratrské jednoty byly podle pověsti: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548680"/>
            <a:ext cx="53850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Zakroužkuj správnou odpověď: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19672" y="2780928"/>
            <a:ext cx="15744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tři pruty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11960" y="4077072"/>
            <a:ext cx="1576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tři meče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23728" y="5373216"/>
            <a:ext cx="18409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tři koruny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00192" y="3068960"/>
            <a:ext cx="15359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tři  růže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80112" y="5661248"/>
            <a:ext cx="15678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tři větve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412776"/>
            <a:ext cx="77090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 Svatoplukově smrti se Velkomoravská říše: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39752" y="3212976"/>
            <a:ext cx="1588320" cy="5847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>
                <a:hlinkClick r:id="rId2" action="ppaction://hlinksldjump"/>
              </a:rPr>
              <a:t>rozpadla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4048" y="3140968"/>
            <a:ext cx="1498552" cy="5847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>
                <a:hlinkClick r:id="rId3" action="ppaction://hlinksldjump"/>
              </a:rPr>
              <a:t>rozšířila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332656"/>
            <a:ext cx="49367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Klikni na správnou odpověď: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6" y="2852936"/>
            <a:ext cx="22397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Špatně!</a:t>
            </a:r>
            <a:endParaRPr lang="cs-CZ" sz="5400" dirty="0"/>
          </a:p>
        </p:txBody>
      </p:sp>
      <p:sp>
        <p:nvSpPr>
          <p:cNvPr id="3" name="Šipka doprava 2">
            <a:hlinkClick r:id="rId3" action="ppaction://hlinksldjump"/>
          </p:cNvPr>
          <p:cNvSpPr/>
          <p:nvPr/>
        </p:nvSpPr>
        <p:spPr>
          <a:xfrm>
            <a:off x="6660232" y="5805264"/>
            <a:ext cx="1656184" cy="7920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ndAc>
      <p:stSnd>
        <p:snd r:embed="rId2" name="explode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2348880"/>
            <a:ext cx="258596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Správně!</a:t>
            </a:r>
            <a:endParaRPr lang="cs-CZ" sz="5400" dirty="0"/>
          </a:p>
        </p:txBody>
      </p:sp>
    </p:spTree>
  </p:cSld>
  <p:clrMapOvr>
    <a:masterClrMapping/>
  </p:clrMapOvr>
  <p:transition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07658" y="-162272"/>
            <a:ext cx="7498080" cy="1143000"/>
          </a:xfrm>
        </p:spPr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7" y="1988840"/>
            <a:ext cx="7534803" cy="4525963"/>
          </a:xfrm>
        </p:spPr>
        <p:txBody>
          <a:bodyPr/>
          <a:lstStyle/>
          <a:p>
            <a:r>
              <a:rPr lang="cs-CZ" sz="1800" dirty="0" smtClean="0"/>
              <a:t>Obr. 2: </a:t>
            </a:r>
            <a:r>
              <a:rPr lang="en-US" sz="1800" dirty="0" smtClean="0"/>
              <a:t>By </a:t>
            </a:r>
            <a:r>
              <a:rPr lang="en-US" sz="1800" dirty="0" err="1" smtClean="0"/>
              <a:t>Tankred</a:t>
            </a:r>
            <a:r>
              <a:rPr lang="en-US" sz="1800" dirty="0" smtClean="0"/>
              <a:t> [Public domain], via Wikimedia Commons[cit. </a:t>
            </a:r>
            <a:r>
              <a:rPr lang="cs-CZ" sz="1800" dirty="0" smtClean="0"/>
              <a:t> 31. 1.2013</a:t>
            </a:r>
            <a:r>
              <a:rPr lang="en-US" sz="1800" dirty="0" smtClean="0"/>
              <a:t>]</a:t>
            </a:r>
          </a:p>
          <a:p>
            <a:pPr>
              <a:buNone/>
            </a:pPr>
            <a:r>
              <a:rPr lang="cs-CZ" sz="1800" dirty="0" smtClean="0">
                <a:hlinkClick r:id="rId2"/>
              </a:rPr>
              <a:t>http://commons.wikimedia.org/wiki/File%3ACentral_europe_9th_century.png</a:t>
            </a:r>
            <a:endParaRPr lang="cs-CZ" sz="18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en-US" dirty="0" smtClean="0"/>
          </a:p>
        </p:txBody>
      </p:sp>
      <p:sp>
        <p:nvSpPr>
          <p:cNvPr id="4" name="Obdélník 3"/>
          <p:cNvSpPr/>
          <p:nvPr/>
        </p:nvSpPr>
        <p:spPr>
          <a:xfrm>
            <a:off x="1007603" y="980728"/>
            <a:ext cx="8098191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Obr. 1:  By anonym (Dalimilova kronika) [Public </a:t>
            </a:r>
            <a:r>
              <a:rPr lang="cs-CZ" dirty="0" err="1" smtClean="0"/>
              <a:t>domain</a:t>
            </a:r>
            <a:r>
              <a:rPr lang="cs-CZ" dirty="0" smtClean="0"/>
              <a:t>],via </a:t>
            </a:r>
            <a:r>
              <a:rPr lang="cs-CZ" dirty="0" err="1" smtClean="0"/>
              <a:t>Wikimedia</a:t>
            </a:r>
            <a:endParaRPr lang="en-US" dirty="0" smtClean="0"/>
          </a:p>
          <a:p>
            <a:pPr marL="285750" indent="-285750"/>
            <a:r>
              <a:rPr lang="en-US" dirty="0" smtClean="0"/>
              <a:t>    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en-US" dirty="0" smtClean="0"/>
              <a:t> [cit..</a:t>
            </a:r>
            <a:r>
              <a:rPr lang="cs-CZ" dirty="0" smtClean="0"/>
              <a:t> 31. 1. 2013</a:t>
            </a:r>
            <a:r>
              <a:rPr lang="en-US" dirty="0" smtClean="0"/>
              <a:t>] </a:t>
            </a:r>
            <a:r>
              <a:rPr lang="cs-CZ" dirty="0" smtClean="0"/>
              <a:t> </a:t>
            </a:r>
            <a:r>
              <a:rPr lang="cs-CZ" dirty="0" smtClean="0">
                <a:hlinkClick r:id="rId3"/>
              </a:rPr>
              <a:t>http://commons.wikimedia.org/wiki/File%3ADvur.jpg</a:t>
            </a:r>
            <a:endParaRPr lang="cs-CZ" dirty="0" smtClean="0"/>
          </a:p>
          <a:p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3179877"/>
            <a:ext cx="817019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Obr. 3:</a:t>
            </a:r>
            <a:r>
              <a:rPr lang="en-US" dirty="0" smtClean="0"/>
              <a:t> Josef_Mathauser__Svatopluk_a_jeho_synov%C3%A9.jpg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en-US" dirty="0"/>
              <a:t>Public domain], </a:t>
            </a:r>
            <a:r>
              <a:rPr lang="en-US" dirty="0" smtClean="0"/>
              <a:t>via Wikimedia </a:t>
            </a:r>
            <a:r>
              <a:rPr lang="cs-CZ" dirty="0" err="1" smtClean="0"/>
              <a:t>Commons</a:t>
            </a:r>
            <a:r>
              <a:rPr lang="en-US" dirty="0" smtClean="0"/>
              <a:t>  [</a:t>
            </a:r>
            <a:r>
              <a:rPr lang="cs-CZ" dirty="0" smtClean="0"/>
              <a:t> </a:t>
            </a:r>
            <a:r>
              <a:rPr lang="en-US" dirty="0" smtClean="0"/>
              <a:t>cit.</a:t>
            </a:r>
            <a:r>
              <a:rPr lang="cs-CZ" dirty="0" smtClean="0"/>
              <a:t> 31. 1. 2013</a:t>
            </a:r>
            <a:r>
              <a:rPr lang="en-US" dirty="0" smtClean="0"/>
              <a:t>] http://commons.wi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>
                <a:hlinkClick r:id="rId4"/>
              </a:rPr>
              <a:t>http://upload.wikimedia.org/wikipedia/commons/2/26/Josef_Mathauser_-_</a:t>
            </a:r>
            <a:r>
              <a:rPr lang="cs-CZ" dirty="0" smtClean="0">
                <a:hlinkClick r:id="rId4"/>
              </a:rPr>
              <a:t>Svatopluk_a_jeho_synov%C3%A9.jpg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07603" y="4657205"/>
            <a:ext cx="680204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Obr. 4: </a:t>
            </a:r>
            <a:r>
              <a:rPr lang="en-US" dirty="0" smtClean="0"/>
              <a:t>By </a:t>
            </a:r>
            <a:r>
              <a:rPr lang="en-US" dirty="0"/>
              <a:t>Author of the </a:t>
            </a:r>
            <a:r>
              <a:rPr lang="en-US" dirty="0" err="1"/>
              <a:t>sgraffito</a:t>
            </a:r>
            <a:r>
              <a:rPr lang="en-US" dirty="0"/>
              <a:t>: probably </a:t>
            </a:r>
            <a:r>
              <a:rPr lang="en-US" dirty="0" err="1"/>
              <a:t>Jano</a:t>
            </a:r>
            <a:r>
              <a:rPr lang="en-US" dirty="0"/>
              <a:t> </a:t>
            </a:r>
            <a:r>
              <a:rPr lang="en-US" dirty="0" err="1"/>
              <a:t>Köhler</a:t>
            </a:r>
            <a:r>
              <a:rPr lang="en-US" dirty="0"/>
              <a:t> (1873-1941). Author of the photo: Michal </a:t>
            </a:r>
            <a:r>
              <a:rPr lang="en-US" dirty="0" err="1"/>
              <a:t>Maňas</a:t>
            </a:r>
            <a:r>
              <a:rPr lang="en-US" dirty="0"/>
              <a:t>. (Own work) [</a:t>
            </a:r>
            <a:r>
              <a:rPr lang="en-US" dirty="0" smtClean="0"/>
              <a:t>CC-BY-3.0 via Wikimedia Commons [cit. </a:t>
            </a:r>
            <a:r>
              <a:rPr lang="cs-CZ" dirty="0" smtClean="0"/>
              <a:t> 31. 1. 2013</a:t>
            </a:r>
            <a:r>
              <a:rPr lang="en-US" dirty="0" smtClean="0"/>
              <a:t>]</a:t>
            </a:r>
            <a:endParaRPr lang="cs-CZ" dirty="0" smtClean="0"/>
          </a:p>
          <a:p>
            <a:pPr marL="285750" indent="-285750"/>
            <a:r>
              <a:rPr lang="cs-CZ" dirty="0" smtClean="0"/>
              <a:t>     </a:t>
            </a:r>
            <a:r>
              <a:rPr lang="en-US" dirty="0" smtClean="0"/>
              <a:t>http</a:t>
            </a:r>
            <a:r>
              <a:rPr lang="en-US" dirty="0"/>
              <a:t>://creativecommons.org/licenses/by/3.0)], </a:t>
            </a:r>
            <a:endParaRPr lang="cs-CZ" dirty="0" smtClean="0"/>
          </a:p>
          <a:p>
            <a:pPr marL="285750" indent="-285750"/>
            <a:r>
              <a:rPr lang="cs-CZ" dirty="0" smtClean="0">
                <a:hlinkClick r:id="rId5"/>
              </a:rPr>
              <a:t>http</a:t>
            </a:r>
            <a:r>
              <a:rPr lang="cs-CZ" dirty="0">
                <a:hlinkClick r:id="rId5"/>
              </a:rPr>
              <a:t>://</a:t>
            </a:r>
            <a:r>
              <a:rPr lang="cs-CZ" dirty="0" smtClean="0">
                <a:hlinkClick r:id="rId5"/>
              </a:rPr>
              <a:t>upload.wikimedia.org/wikipedia/commons/9/99/Svatopluk_I.jpg</a:t>
            </a:r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9111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5492" y="188640"/>
            <a:ext cx="708140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Obr. 5: </a:t>
            </a:r>
            <a:r>
              <a:rPr lang="en-US" dirty="0" smtClean="0"/>
              <a:t>By </a:t>
            </a:r>
            <a:r>
              <a:rPr lang="en-US" dirty="0" err="1"/>
              <a:t>JoJan</a:t>
            </a:r>
            <a:r>
              <a:rPr lang="en-US" dirty="0"/>
              <a:t> (Own work) [</a:t>
            </a:r>
            <a:r>
              <a:rPr lang="en-US" dirty="0" smtClean="0"/>
              <a:t>CC-BY-3.0[ cit. </a:t>
            </a:r>
            <a:r>
              <a:rPr lang="cs-CZ" dirty="0" smtClean="0"/>
              <a:t>31. 1. 2013</a:t>
            </a:r>
            <a:r>
              <a:rPr lang="en-US" dirty="0" smtClean="0"/>
              <a:t>]</a:t>
            </a:r>
          </a:p>
          <a:p>
            <a:pPr marL="285750" indent="-285750"/>
            <a:r>
              <a:rPr lang="en-US" dirty="0" smtClean="0"/>
              <a:t>     http</a:t>
            </a:r>
            <a:r>
              <a:rPr lang="en-US" dirty="0"/>
              <a:t>://creativecommons.org/licenses/by/3.0)], via Wikimedia </a:t>
            </a:r>
            <a:r>
              <a:rPr lang="cs-CZ" dirty="0" err="1" smtClean="0"/>
              <a:t>Commons</a:t>
            </a:r>
            <a:endParaRPr lang="cs-CZ" dirty="0" smtClean="0"/>
          </a:p>
          <a:p>
            <a:r>
              <a:rPr lang="cs-CZ" dirty="0" smtClean="0"/>
              <a:t>     </a:t>
            </a:r>
            <a:r>
              <a:rPr lang="en-US" dirty="0" smtClean="0"/>
              <a:t>http</a:t>
            </a:r>
            <a:r>
              <a:rPr lang="en-US" dirty="0"/>
              <a:t>://</a:t>
            </a:r>
            <a:r>
              <a:rPr lang="en-US" dirty="0" smtClean="0"/>
              <a:t>commons.wikimedia.org/wiki/File%3ABratislava_023.jpg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>
                <a:hlinkClick r:id="rId2"/>
              </a:rPr>
              <a:t>http://upload.wikimedia.org/wikipedia/commons/3/3e/Svatopluk_statue_%</a:t>
            </a:r>
            <a:r>
              <a:rPr lang="cs-CZ" dirty="0" smtClean="0">
                <a:hlinkClick r:id="rId2"/>
              </a:rPr>
              <a:t>285032851632%29.jpg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0857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197</TotalTime>
  <Words>474</Words>
  <Application>Microsoft Office PowerPoint</Application>
  <PresentationFormat>Předvádění na obrazovce (4:3)</PresentationFormat>
  <Paragraphs>67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Slunovrat</vt:lpstr>
      <vt:lpstr>Prezentace aplikace PowerPoint</vt:lpstr>
      <vt:lpstr>ANOTACE</vt:lpstr>
      <vt:lpstr>Kníže Svatopluk I.</vt:lpstr>
      <vt:lpstr>Svatopluk I.</vt:lpstr>
      <vt:lpstr>Velká Morava </vt:lpstr>
      <vt:lpstr>Svatopluk na smrtelné loži nabádal   své syny k  přátelství a jednotě. Symbolem jejich jednoty byly tři svázané pruty. Bratři se však po jeho smrti rozhádali a vedli boje. Nedrželi při sobě, a proto došlo k rozpadu  říše. </vt:lpstr>
      <vt:lpstr>Svatoplukovi potomci</vt:lpstr>
      <vt:lpstr>Socha Svatopluka na Bratislavském  hradě</vt:lpstr>
      <vt:lpstr>Prezentace aplikace PowerPoint</vt:lpstr>
      <vt:lpstr>Prezentace aplikace PowerPoint</vt:lpstr>
      <vt:lpstr>Prezentace aplikace PowerPoint</vt:lpstr>
      <vt:lpstr>Prezentace aplikace PowerPoint</vt:lpstr>
      <vt:lpstr>Citace: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Riedelová Jitka</dc:creator>
  <cp:lastModifiedBy>Riedelová Jitka</cp:lastModifiedBy>
  <cp:revision>26</cp:revision>
  <dcterms:created xsi:type="dcterms:W3CDTF">2013-04-22T11:00:00Z</dcterms:created>
  <dcterms:modified xsi:type="dcterms:W3CDTF">2013-06-03T11:09:12Z</dcterms:modified>
</cp:coreProperties>
</file>