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24"/>
  </p:notesMasterIdLst>
  <p:sldIdLst>
    <p:sldId id="266" r:id="rId2"/>
    <p:sldId id="268" r:id="rId3"/>
    <p:sldId id="269" r:id="rId4"/>
    <p:sldId id="270" r:id="rId5"/>
    <p:sldId id="271" r:id="rId6"/>
    <p:sldId id="272" r:id="rId7"/>
    <p:sldId id="273" r:id="rId8"/>
    <p:sldId id="274" r:id="rId9"/>
    <p:sldId id="275" r:id="rId10"/>
    <p:sldId id="278" r:id="rId11"/>
    <p:sldId id="280" r:id="rId12"/>
    <p:sldId id="281" r:id="rId13"/>
    <p:sldId id="282" r:id="rId14"/>
    <p:sldId id="283" r:id="rId15"/>
    <p:sldId id="279" r:id="rId16"/>
    <p:sldId id="286" r:id="rId17"/>
    <p:sldId id="287" r:id="rId18"/>
    <p:sldId id="276" r:id="rId19"/>
    <p:sldId id="288" r:id="rId20"/>
    <p:sldId id="267" r:id="rId21"/>
    <p:sldId id="277" r:id="rId22"/>
    <p:sldId id="284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29" autoAdjust="0"/>
  </p:normalViewPr>
  <p:slideViewPr>
    <p:cSldViewPr>
      <p:cViewPr varScale="1">
        <p:scale>
          <a:sx n="74" d="100"/>
          <a:sy n="74" d="100"/>
        </p:scale>
        <p:origin x="-726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4211D1-9EB6-45B3-B9A2-7D738D591ABF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F9F9FC-E572-46B8-9171-63F0465171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10421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345440" y="2942602"/>
            <a:ext cx="7147931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572652" y="2944634"/>
            <a:ext cx="1190348" cy="2459736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7712714" y="3136658"/>
            <a:ext cx="910224" cy="2075688"/>
          </a:xfrm>
          <a:prstGeom prst="rect">
            <a:avLst/>
          </a:prstGeom>
          <a:solidFill>
            <a:schemeClr val="accent3">
              <a:alpha val="70000"/>
            </a:schemeClr>
          </a:solidFill>
          <a:ln w="63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445483" y="3055621"/>
            <a:ext cx="6947845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786826" y="4625268"/>
            <a:ext cx="762000" cy="457200"/>
          </a:xfrm>
        </p:spPr>
        <p:txBody>
          <a:bodyPr/>
          <a:lstStyle>
            <a:lvl1pPr algn="ctr">
              <a:defRPr sz="2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Rectangle 10"/>
          <p:cNvSpPr/>
          <p:nvPr/>
        </p:nvSpPr>
        <p:spPr>
          <a:xfrm>
            <a:off x="541822" y="4559276"/>
            <a:ext cx="6755166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538971" y="3139440"/>
            <a:ext cx="6760868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2805" y="4648200"/>
            <a:ext cx="6553200" cy="457200"/>
          </a:xfrm>
        </p:spPr>
        <p:txBody>
          <a:bodyPr>
            <a:normAutofit/>
          </a:bodyPr>
          <a:lstStyle>
            <a:lvl1pPr marL="0" indent="0" algn="ctr">
              <a:buNone/>
              <a:defRPr sz="1800" cap="all" spc="300" baseline="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4705" y="3227033"/>
            <a:ext cx="6629400" cy="1219201"/>
          </a:xfrm>
        </p:spPr>
        <p:txBody>
          <a:bodyPr anchor="b" anchorCtr="0">
            <a:noAutofit/>
          </a:bodyPr>
          <a:lstStyle>
            <a:lvl1pPr>
              <a:defRPr sz="4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13" name="Rectangle 12"/>
          <p:cNvSpPr/>
          <p:nvPr/>
        </p:nvSpPr>
        <p:spPr>
          <a:xfrm>
            <a:off x="451976" y="2946400"/>
            <a:ext cx="8265160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567656" y="3048000"/>
            <a:ext cx="8033800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6456" y="3200399"/>
            <a:ext cx="7696200" cy="1295401"/>
          </a:xfrm>
        </p:spPr>
        <p:txBody>
          <a:bodyPr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lang="en-US" sz="4000" kern="1200" cap="all" baseline="0" dirty="0">
                <a:solidFill>
                  <a:schemeClr val="accent1">
                    <a:lumMod val="5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675496" y="4541520"/>
            <a:ext cx="7818120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6456" y="4607510"/>
            <a:ext cx="7696200" cy="523783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Rectangle 13"/>
          <p:cNvSpPr/>
          <p:nvPr/>
        </p:nvSpPr>
        <p:spPr>
          <a:xfrm>
            <a:off x="675757" y="3124200"/>
            <a:ext cx="7817599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26128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26128" y="1722438"/>
            <a:ext cx="4040188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6128" y="2438400"/>
            <a:ext cx="4040188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22438"/>
            <a:ext cx="4041775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38400"/>
            <a:ext cx="4041775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ounded Rectangle 10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ounded Rectangle 11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6200" y="685800"/>
            <a:ext cx="4572000" cy="52578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560034" y="1505712"/>
            <a:ext cx="2716566" cy="3523488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676690" y="1642472"/>
            <a:ext cx="2483254" cy="3234328"/>
          </a:xfrm>
          <a:prstGeom prst="rect">
            <a:avLst/>
          </a:prstGeom>
          <a:solidFill>
            <a:srgbClr val="FFFFFF"/>
          </a:solidFill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9000" y="2971800"/>
            <a:ext cx="2298634" cy="1752600"/>
          </a:xfrm>
        </p:spPr>
        <p:txBody>
          <a:bodyPr/>
          <a:lstStyle>
            <a:lvl1pPr marL="0" indent="0">
              <a:spcBef>
                <a:spcPts val="400"/>
              </a:spcBef>
              <a:buNone/>
              <a:defRPr sz="140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9000" y="1734312"/>
            <a:ext cx="2298634" cy="1191620"/>
          </a:xfrm>
        </p:spPr>
        <p:txBody>
          <a:bodyPr anchor="b">
            <a:normAutofit/>
          </a:bodyPr>
          <a:lstStyle>
            <a:lvl1pPr algn="l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ounded Rectangle 8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85800" y="621437"/>
            <a:ext cx="7772400" cy="4331564"/>
          </a:xfrm>
          <a:solidFill>
            <a:schemeClr val="bg2"/>
          </a:solidFill>
          <a:ln>
            <a:noFill/>
          </a:ln>
          <a:effectLst>
            <a:softEdge rad="12700"/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Rectangle 9"/>
          <p:cNvSpPr/>
          <p:nvPr/>
        </p:nvSpPr>
        <p:spPr>
          <a:xfrm>
            <a:off x="685800" y="4953000"/>
            <a:ext cx="7772400" cy="13716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61999" y="5029200"/>
            <a:ext cx="7600765" cy="1202924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12"/>
          <p:cNvSpPr/>
          <p:nvPr/>
        </p:nvSpPr>
        <p:spPr>
          <a:xfrm>
            <a:off x="914400" y="5638800"/>
            <a:ext cx="7328514" cy="451696"/>
          </a:xfrm>
          <a:prstGeom prst="rect">
            <a:avLst/>
          </a:prstGeom>
          <a:solidFill>
            <a:schemeClr val="accent1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605589" y="5074920"/>
            <a:ext cx="7946136" cy="1097280"/>
          </a:xfrm>
          <a:prstGeom prst="rect">
            <a:avLst/>
          </a:prstGeom>
          <a:noFill/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56289" y="5656556"/>
            <a:ext cx="7244736" cy="401715"/>
          </a:xfrm>
        </p:spPr>
        <p:txBody>
          <a:bodyPr anchor="ctr">
            <a:normAutofit/>
          </a:bodyPr>
          <a:lstStyle>
            <a:lvl1pPr marL="0" indent="0" algn="ctr">
              <a:buNone/>
              <a:defRPr sz="15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105400"/>
            <a:ext cx="7328514" cy="523043"/>
          </a:xfrm>
        </p:spPr>
        <p:txBody>
          <a:bodyPr anchor="ctr" anchorCtr="0"/>
          <a:lstStyle>
            <a:lvl1pPr algn="ctr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861702" y="228600"/>
            <a:ext cx="1859280" cy="6122634"/>
          </a:xfrm>
          <a:prstGeom prst="rect">
            <a:avLst/>
          </a:prstGeom>
          <a:solidFill>
            <a:srgbClr val="FFFFFF">
              <a:alpha val="85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6955225" y="351409"/>
            <a:ext cx="1672235" cy="587701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48577" y="395427"/>
            <a:ext cx="1485531" cy="5788981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80999"/>
            <a:ext cx="6172200" cy="579120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" name="Rounded Rectangle 6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82296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D2F6D659-FFA7-4AD6-A845-2748D70C07EA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274320" y="278166"/>
            <a:ext cx="8595360" cy="132588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372863" y="372862"/>
            <a:ext cx="8380520" cy="111858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500" kern="1200" cap="all" baseline="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VY_32_Inovace_D&#283;jepis%20pro%20sedmou%20t&#345;&#237;du_17-Renesance-1.&#269;&#225;st-p.pptx" TargetMode="External"/><Relationship Id="rId3" Type="http://schemas.openxmlformats.org/officeDocument/2006/relationships/hyperlink" Target="http://cs.wikipedia.org/wiki/Soubor:Francesco_Petrarca.jpg" TargetMode="External"/><Relationship Id="rId7" Type="http://schemas.openxmlformats.org/officeDocument/2006/relationships/hyperlink" Target="http://cs.wikipedia.org/wiki/Soubor:Pra%C5%BEsk%C3%BD_hrad,_Letohr%C3%A1dek_kr%C3%A1lovny_Anny_02.jpg" TargetMode="External"/><Relationship Id="rId2" Type="http://schemas.openxmlformats.org/officeDocument/2006/relationships/hyperlink" Target="http://cs.wikipedia.org/wiki/Soubor:Portrait_de_Dant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Rucellai.jpg" TargetMode="External"/><Relationship Id="rId5" Type="http://schemas.openxmlformats.org/officeDocument/2006/relationships/hyperlink" Target="http://cs.wikipedia.org/wiki/Soubor:Florence_italy_duomo.jpg" TargetMode="External"/><Relationship Id="rId4" Type="http://schemas.openxmlformats.org/officeDocument/2006/relationships/hyperlink" Target="http://cs.wikipedia.org/wiki/Boccaccio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Breznice_PB_CZ_chateau_sgraffito_detail_605.jpg" TargetMode="External"/><Relationship Id="rId2" Type="http://schemas.openxmlformats.org/officeDocument/2006/relationships/hyperlink" Target="http://cs.wikipedia.org/wiki/Soubor:Renaissance_house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Watykan_Plac_sw_Piora_kolumnada_Berniniego.JPG" TargetMode="External"/><Relationship Id="rId4" Type="http://schemas.openxmlformats.org/officeDocument/2006/relationships/hyperlink" Target="http://cs.wikipedia.org/wiki/Soubor:Palazzo_medici_riccardi,_bugnato_01.JPG" TargetMode="Externa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29645306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Hana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Műllerová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r>
                        <a:rPr lang="cs-CZ" smtClean="0"/>
                        <a:t>:      </a:t>
                      </a:r>
                      <a:r>
                        <a:rPr lang="cs-CZ" smtClean="0"/>
                        <a:t>VY_32_INOVACE_5B_17</a:t>
                      </a:r>
                      <a:endParaRPr lang="cs-CZ" baseline="0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</a:t>
                      </a:r>
                      <a:r>
                        <a:rPr lang="cs-CZ" smtClean="0"/>
                        <a:t>Renesance</a:t>
                      </a:r>
                      <a:r>
                        <a:rPr lang="cs-CZ" baseline="0" smtClean="0"/>
                        <a:t> - 1.část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789282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634082"/>
          </a:xfrm>
          <a:solidFill>
            <a:schemeClr val="accent2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772816"/>
            <a:ext cx="8291264" cy="4353347"/>
          </a:xfrm>
        </p:spPr>
        <p:txBody>
          <a:bodyPr/>
          <a:lstStyle/>
          <a:p>
            <a:r>
              <a:rPr lang="cs-CZ" dirty="0" smtClean="0"/>
              <a:t>Prezentace vysvětlí  žákům pojem humanismus        a renesance.</a:t>
            </a:r>
          </a:p>
          <a:p>
            <a:r>
              <a:rPr lang="cs-CZ" dirty="0" smtClean="0"/>
              <a:t>V první části žákům přiblíží, kde celé společenské hnutí vzniklo. </a:t>
            </a:r>
          </a:p>
          <a:p>
            <a:r>
              <a:rPr lang="cs-CZ" dirty="0" smtClean="0"/>
              <a:t>Kde nacházeli renesanční umělci své vzory.</a:t>
            </a:r>
          </a:p>
          <a:p>
            <a:r>
              <a:rPr lang="cs-CZ" dirty="0" smtClean="0"/>
              <a:t>Jaké vědní obory se rozvíjely.</a:t>
            </a:r>
          </a:p>
          <a:p>
            <a:r>
              <a:rPr lang="cs-CZ" dirty="0" smtClean="0"/>
              <a:t>Jaké jsou charakteristické znaky architektury tohoto období. </a:t>
            </a:r>
          </a:p>
          <a:p>
            <a:r>
              <a:rPr lang="cs-CZ" dirty="0" smtClean="0"/>
              <a:t>Jaké slavné stavby jsou v tomto slohu postavené.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999319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301608" cy="1080120"/>
          </a:xfrm>
          <a:solidFill>
            <a:schemeClr val="accent2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Vzpomeň si na předchozí umělecký sloh.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84784"/>
            <a:ext cx="8291264" cy="4641379"/>
          </a:xfrm>
        </p:spPr>
        <p:txBody>
          <a:bodyPr/>
          <a:lstStyle/>
          <a:p>
            <a:r>
              <a:rPr lang="cs-CZ" dirty="0" smtClean="0"/>
              <a:t>Jak se nazýval sloh, který vznikl ve Francii (polovina 13. století)?</a:t>
            </a:r>
          </a:p>
          <a:p>
            <a:r>
              <a:rPr lang="cs-CZ" dirty="0" smtClean="0"/>
              <a:t>Gotika</a:t>
            </a:r>
          </a:p>
          <a:p>
            <a:r>
              <a:rPr lang="cs-CZ" dirty="0" smtClean="0"/>
              <a:t>Co bylo charakteristickým znakem tohoto slohu ve stavitelství?</a:t>
            </a:r>
          </a:p>
          <a:p>
            <a:r>
              <a:rPr lang="cs-CZ" dirty="0" smtClean="0"/>
              <a:t>Lomený oblouk</a:t>
            </a:r>
          </a:p>
          <a:p>
            <a:r>
              <a:rPr lang="cs-CZ" dirty="0" smtClean="0"/>
              <a:t>Vzpomeneš si, co byl opěrný systém?</a:t>
            </a:r>
          </a:p>
          <a:p>
            <a:r>
              <a:rPr lang="cs-CZ" dirty="0" smtClean="0"/>
              <a:t>Opěrné pilíře z vnější zdi katedrály, zachycují tlaky klenby, aby se stavba nezhroutila.</a:t>
            </a:r>
          </a:p>
          <a:p>
            <a:r>
              <a:rPr lang="cs-CZ" dirty="0" smtClean="0"/>
              <a:t>Znáš některé stavitele gotického slohu?</a:t>
            </a:r>
          </a:p>
          <a:p>
            <a:r>
              <a:rPr lang="cs-CZ" dirty="0" smtClean="0"/>
              <a:t>Matyáš z </a:t>
            </a:r>
            <a:r>
              <a:rPr lang="cs-CZ" dirty="0" err="1" smtClean="0"/>
              <a:t>Arassu</a:t>
            </a:r>
            <a:r>
              <a:rPr lang="cs-CZ" dirty="0" smtClean="0"/>
              <a:t>, Petr Parléř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63881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Kde renesanční sloh vznikl?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Itálie</a:t>
            </a:r>
          </a:p>
          <a:p>
            <a:r>
              <a:rPr lang="cs-CZ" dirty="0" smtClean="0"/>
              <a:t>Nejednotný stát</a:t>
            </a:r>
            <a:r>
              <a:rPr lang="cs-CZ" dirty="0"/>
              <a:t> </a:t>
            </a:r>
            <a:r>
              <a:rPr lang="cs-CZ" dirty="0" smtClean="0"/>
              <a:t>– nadvláda španělských králů,   </a:t>
            </a:r>
          </a:p>
          <a:p>
            <a:pPr marL="114300" indent="0">
              <a:buNone/>
            </a:pPr>
            <a:r>
              <a:rPr lang="cs-CZ" dirty="0" smtClean="0"/>
              <a:t>                                  papežský stát,</a:t>
            </a:r>
          </a:p>
          <a:p>
            <a:pPr marL="114300" indent="0">
              <a:buNone/>
            </a:pPr>
            <a:r>
              <a:rPr lang="cs-CZ" dirty="0" smtClean="0"/>
              <a:t>                                  bohatá  severoitalská města – </a:t>
            </a:r>
          </a:p>
          <a:p>
            <a:pPr marL="114300" indent="0">
              <a:buNone/>
            </a:pPr>
            <a:r>
              <a:rPr lang="cs-CZ" dirty="0" smtClean="0"/>
              <a:t>                                  Florencie, Milán, Benátky, Janov</a:t>
            </a:r>
          </a:p>
          <a:p>
            <a:endParaRPr lang="cs-CZ" dirty="0"/>
          </a:p>
          <a:p>
            <a:r>
              <a:rPr lang="cs-CZ" dirty="0" smtClean="0"/>
              <a:t>Vzpomeneš si, kdy poslední uvedená města zbohatla?</a:t>
            </a:r>
          </a:p>
          <a:p>
            <a:r>
              <a:rPr lang="cs-CZ" dirty="0" smtClean="0"/>
              <a:t>Při křížových výpravách</a:t>
            </a:r>
          </a:p>
          <a:p>
            <a:pPr marL="11430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9252240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Renesance - znovuzrození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14. -16. století</a:t>
            </a:r>
          </a:p>
          <a:p>
            <a:r>
              <a:rPr lang="cs-CZ" dirty="0" smtClean="0"/>
              <a:t>Vzdělanci, učenci, umělci –zájem o slávu antického světa, o umění a literaturu císařského Říma</a:t>
            </a:r>
          </a:p>
          <a:p>
            <a:r>
              <a:rPr lang="cs-CZ" dirty="0" smtClean="0"/>
              <a:t>Nový životní styl – </a:t>
            </a:r>
            <a:r>
              <a:rPr lang="cs-CZ" dirty="0" smtClean="0">
                <a:solidFill>
                  <a:srgbClr val="FF0000"/>
                </a:solidFill>
              </a:rPr>
              <a:t>renesance </a:t>
            </a:r>
            <a:r>
              <a:rPr lang="cs-CZ" dirty="0" smtClean="0"/>
              <a:t>(obrození)</a:t>
            </a:r>
          </a:p>
          <a:p>
            <a:r>
              <a:rPr lang="cs-CZ" dirty="0" smtClean="0"/>
              <a:t>Pozornost soustředěna na člověka, na pozemský život, na lidské potřeby</a:t>
            </a:r>
          </a:p>
          <a:p>
            <a:r>
              <a:rPr lang="cs-CZ" dirty="0" smtClean="0"/>
              <a:t>Zájem o člověka – </a:t>
            </a:r>
            <a:r>
              <a:rPr lang="cs-CZ" dirty="0" smtClean="0">
                <a:solidFill>
                  <a:srgbClr val="FF0000"/>
                </a:solidFill>
              </a:rPr>
              <a:t>humanismus</a:t>
            </a:r>
            <a:r>
              <a:rPr lang="cs-CZ" dirty="0" smtClean="0"/>
              <a:t> (</a:t>
            </a:r>
            <a:r>
              <a:rPr lang="cs-CZ" dirty="0" err="1" smtClean="0"/>
              <a:t>humanus</a:t>
            </a:r>
            <a:r>
              <a:rPr lang="cs-CZ" dirty="0" smtClean="0"/>
              <a:t> – lidský)</a:t>
            </a:r>
          </a:p>
          <a:p>
            <a:r>
              <a:rPr lang="cs-CZ" dirty="0" smtClean="0"/>
              <a:t>Důraz - na lidské schopnosti</a:t>
            </a:r>
          </a:p>
          <a:p>
            <a:pPr marL="114300" indent="0">
              <a:buNone/>
            </a:pPr>
            <a:r>
              <a:rPr lang="cs-CZ" dirty="0" smtClean="0"/>
              <a:t>                rozum</a:t>
            </a:r>
          </a:p>
          <a:p>
            <a:pPr marL="114300" indent="0">
              <a:buNone/>
            </a:pPr>
            <a:r>
              <a:rPr lang="cs-CZ" dirty="0" smtClean="0"/>
              <a:t>                důstojnost</a:t>
            </a:r>
          </a:p>
          <a:p>
            <a:pPr marL="114300" indent="0">
              <a:buNone/>
            </a:pPr>
            <a:r>
              <a:rPr lang="cs-CZ" dirty="0" smtClean="0"/>
              <a:t>                právo svobodného rozhodování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149879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Vzdělanost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Rozvoj vzdělání souvisí se znalostí jazyků.</a:t>
            </a:r>
          </a:p>
          <a:p>
            <a:r>
              <a:rPr lang="cs-CZ" dirty="0" smtClean="0"/>
              <a:t>Latina</a:t>
            </a:r>
          </a:p>
          <a:p>
            <a:r>
              <a:rPr lang="cs-CZ" dirty="0" smtClean="0"/>
              <a:t>Stará řečtina</a:t>
            </a:r>
          </a:p>
          <a:p>
            <a:r>
              <a:rPr lang="cs-CZ" dirty="0" smtClean="0"/>
              <a:t>Hebrejština</a:t>
            </a:r>
          </a:p>
          <a:p>
            <a:r>
              <a:rPr lang="cs-CZ" dirty="0" smtClean="0"/>
              <a:t>Národní jazyky </a:t>
            </a:r>
          </a:p>
          <a:p>
            <a:r>
              <a:rPr lang="cs-CZ" dirty="0"/>
              <a:t>I</a:t>
            </a:r>
            <a:r>
              <a:rPr lang="cs-CZ" dirty="0" smtClean="0"/>
              <a:t>talština (Dante, </a:t>
            </a:r>
            <a:r>
              <a:rPr lang="cs-CZ" dirty="0" err="1" smtClean="0"/>
              <a:t>Petrarca</a:t>
            </a:r>
            <a:r>
              <a:rPr lang="cs-CZ" dirty="0" smtClean="0"/>
              <a:t>, </a:t>
            </a:r>
            <a:r>
              <a:rPr lang="cs-CZ" dirty="0" err="1" smtClean="0"/>
              <a:t>Boccaccio</a:t>
            </a:r>
            <a:r>
              <a:rPr lang="cs-CZ" dirty="0" smtClean="0"/>
              <a:t>)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3" y="4581128"/>
            <a:ext cx="1394447" cy="213040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36973" y="4657291"/>
            <a:ext cx="1284595" cy="197807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4128" y="4677287"/>
            <a:ext cx="1506638" cy="19380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20640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Touha poznávat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Nové vědní obory :</a:t>
            </a:r>
          </a:p>
          <a:p>
            <a:pPr marL="114300" indent="0">
              <a:buNone/>
            </a:pPr>
            <a:r>
              <a:rPr lang="cs-CZ" dirty="0" smtClean="0"/>
              <a:t>   Botanika</a:t>
            </a:r>
          </a:p>
          <a:p>
            <a:pPr marL="114300" indent="0">
              <a:buNone/>
            </a:pPr>
            <a:r>
              <a:rPr lang="cs-CZ" dirty="0" smtClean="0"/>
              <a:t>   Fyzika</a:t>
            </a:r>
          </a:p>
          <a:p>
            <a:pPr marL="114300" indent="0">
              <a:buNone/>
            </a:pPr>
            <a:r>
              <a:rPr lang="cs-CZ" dirty="0" smtClean="0"/>
              <a:t>   Lékařství – anatomie</a:t>
            </a:r>
          </a:p>
          <a:p>
            <a:pPr marL="114300" indent="0">
              <a:buNone/>
            </a:pPr>
            <a:r>
              <a:rPr lang="cs-CZ" dirty="0" smtClean="0"/>
              <a:t>   Astronomie – Mikuláš Koperník</a:t>
            </a:r>
          </a:p>
          <a:p>
            <a:pPr marL="114300" indent="0">
              <a:buNone/>
            </a:pPr>
            <a:r>
              <a:rPr lang="cs-CZ" dirty="0" smtClean="0"/>
              <a:t>                          </a:t>
            </a:r>
            <a:r>
              <a:rPr lang="cs-CZ" dirty="0" err="1" smtClean="0"/>
              <a:t>Giordano</a:t>
            </a:r>
            <a:r>
              <a:rPr lang="cs-CZ" dirty="0" smtClean="0"/>
              <a:t>  Bruno </a:t>
            </a:r>
          </a:p>
          <a:p>
            <a:pPr marL="114300" indent="0">
              <a:buNone/>
            </a:pPr>
            <a:r>
              <a:rPr lang="cs-CZ" smtClean="0"/>
              <a:t>                          Galileo  Galilei</a:t>
            </a:r>
            <a:endParaRPr lang="cs-CZ" dirty="0" smtClean="0"/>
          </a:p>
          <a:p>
            <a:pPr marL="114300" indent="0">
              <a:buNone/>
            </a:pPr>
            <a:r>
              <a:rPr lang="cs-CZ" dirty="0" smtClean="0"/>
              <a:t>                          Johanes Kepler</a:t>
            </a:r>
          </a:p>
          <a:p>
            <a:pPr marL="114300" indent="0">
              <a:buNone/>
            </a:pPr>
            <a:r>
              <a:rPr lang="cs-CZ" dirty="0" smtClean="0"/>
              <a:t>   Astrologie</a:t>
            </a:r>
          </a:p>
          <a:p>
            <a:pPr marL="114300" indent="0">
              <a:buNone/>
            </a:pPr>
            <a:r>
              <a:rPr lang="cs-CZ" dirty="0" smtClean="0"/>
              <a:t>   Alchymie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6164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umění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Opuštění gotických ideálů</a:t>
            </a:r>
          </a:p>
          <a:p>
            <a:r>
              <a:rPr lang="cs-CZ" dirty="0" smtClean="0"/>
              <a:t>Touha po dokonalosti</a:t>
            </a:r>
          </a:p>
          <a:p>
            <a:r>
              <a:rPr lang="cs-CZ" dirty="0" smtClean="0"/>
              <a:t>Hledání ideálních pravidel</a:t>
            </a:r>
          </a:p>
          <a:p>
            <a:r>
              <a:rPr lang="cs-CZ" dirty="0" smtClean="0"/>
              <a:t>Umělci – získávání významného  společenské postavení</a:t>
            </a:r>
          </a:p>
          <a:p>
            <a:r>
              <a:rPr lang="cs-CZ" dirty="0" smtClean="0"/>
              <a:t>Rozvoj dalších schopností – matematické výpočty proporcí, perspektivy, psaní teoretických pojednání o umění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37347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architektura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Chrámy – podélný  a kruhový půdorys</a:t>
            </a:r>
          </a:p>
          <a:p>
            <a:r>
              <a:rPr lang="cs-CZ" dirty="0" smtClean="0"/>
              <a:t>Světské paláce</a:t>
            </a:r>
          </a:p>
          <a:p>
            <a:r>
              <a:rPr lang="cs-CZ" dirty="0" smtClean="0"/>
              <a:t>Vily </a:t>
            </a:r>
          </a:p>
          <a:p>
            <a:r>
              <a:rPr lang="cs-CZ" dirty="0" smtClean="0"/>
              <a:t>Zámky</a:t>
            </a:r>
          </a:p>
          <a:p>
            <a:r>
              <a:rPr lang="cs-CZ" dirty="0" smtClean="0"/>
              <a:t>Měšťanské domy </a:t>
            </a:r>
          </a:p>
          <a:p>
            <a:r>
              <a:rPr lang="cs-CZ" dirty="0"/>
              <a:t>Z</a:t>
            </a:r>
            <a:r>
              <a:rPr lang="cs-CZ" dirty="0" smtClean="0"/>
              <a:t>ahrady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99564" y="2852936"/>
            <a:ext cx="5190435" cy="34272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19416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8373"/>
            <a:ext cx="8291264" cy="14030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476672"/>
            <a:ext cx="4664422" cy="6219229"/>
          </a:xfrm>
        </p:spPr>
      </p:pic>
    </p:spTree>
    <p:extLst>
      <p:ext uri="{BB962C8B-B14F-4D97-AF65-F5344CB8AC3E}">
        <p14:creationId xmlns:p14="http://schemas.microsoft.com/office/powerpoint/2010/main" val="38593557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8373"/>
            <a:ext cx="8291264" cy="14030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688" y="414093"/>
            <a:ext cx="4968552" cy="6411035"/>
          </a:xfrm>
        </p:spPr>
      </p:pic>
    </p:spTree>
    <p:extLst>
      <p:ext uri="{BB962C8B-B14F-4D97-AF65-F5344CB8AC3E}">
        <p14:creationId xmlns:p14="http://schemas.microsoft.com/office/powerpoint/2010/main" val="38561474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8373"/>
            <a:ext cx="8219256" cy="28432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620688"/>
            <a:ext cx="7924875" cy="5309667"/>
          </a:xfrm>
        </p:spPr>
      </p:pic>
    </p:spTree>
    <p:extLst>
      <p:ext uri="{BB962C8B-B14F-4D97-AF65-F5344CB8AC3E}">
        <p14:creationId xmlns:p14="http://schemas.microsoft.com/office/powerpoint/2010/main" val="42420031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9"/>
            <a:ext cx="8332680" cy="144016"/>
          </a:xfrm>
        </p:spPr>
        <p:txBody>
          <a:bodyPr>
            <a:normAutofit fontScale="90000"/>
          </a:bodyPr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620688"/>
            <a:ext cx="7584843" cy="5688632"/>
          </a:xfrm>
        </p:spPr>
      </p:pic>
    </p:spTree>
    <p:extLst>
      <p:ext uri="{BB962C8B-B14F-4D97-AF65-F5344CB8AC3E}">
        <p14:creationId xmlns:p14="http://schemas.microsoft.com/office/powerpoint/2010/main" val="24367717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8373"/>
            <a:ext cx="8291264" cy="68300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692696"/>
            <a:ext cx="8299159" cy="5289451"/>
          </a:xfrm>
        </p:spPr>
      </p:pic>
    </p:spTree>
    <p:extLst>
      <p:ext uri="{BB962C8B-B14F-4D97-AF65-F5344CB8AC3E}">
        <p14:creationId xmlns:p14="http://schemas.microsoft.com/office/powerpoint/2010/main" val="3043792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764704"/>
            <a:ext cx="7052601" cy="5289451"/>
          </a:xfrm>
        </p:spPr>
      </p:pic>
    </p:spTree>
    <p:extLst>
      <p:ext uri="{BB962C8B-B14F-4D97-AF65-F5344CB8AC3E}">
        <p14:creationId xmlns:p14="http://schemas.microsoft.com/office/powerpoint/2010/main" val="1002533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7744" y="476672"/>
            <a:ext cx="4520406" cy="6027208"/>
          </a:xfrm>
        </p:spPr>
      </p:pic>
    </p:spTree>
    <p:extLst>
      <p:ext uri="{BB962C8B-B14F-4D97-AF65-F5344CB8AC3E}">
        <p14:creationId xmlns:p14="http://schemas.microsoft.com/office/powerpoint/2010/main" val="36943718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692696"/>
            <a:ext cx="7560840" cy="5670630"/>
          </a:xfrm>
        </p:spPr>
      </p:pic>
    </p:spTree>
    <p:extLst>
      <p:ext uri="{BB962C8B-B14F-4D97-AF65-F5344CB8AC3E}">
        <p14:creationId xmlns:p14="http://schemas.microsoft.com/office/powerpoint/2010/main" val="15437740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Znaky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Stavby horizontální (ne do výšky jako u gotiky)</a:t>
            </a:r>
          </a:p>
          <a:p>
            <a:r>
              <a:rPr lang="cs-CZ" dirty="0" smtClean="0"/>
              <a:t>Široká okna ( i sdružená)</a:t>
            </a:r>
          </a:p>
          <a:p>
            <a:r>
              <a:rPr lang="cs-CZ" dirty="0" smtClean="0"/>
              <a:t>Římsy</a:t>
            </a:r>
          </a:p>
          <a:p>
            <a:r>
              <a:rPr lang="cs-CZ" dirty="0" smtClean="0"/>
              <a:t>Půlkruhový oblouk</a:t>
            </a:r>
          </a:p>
          <a:p>
            <a:r>
              <a:rPr lang="cs-CZ" dirty="0" smtClean="0"/>
              <a:t>Sloupy</a:t>
            </a:r>
          </a:p>
          <a:p>
            <a:r>
              <a:rPr lang="cs-CZ" dirty="0" smtClean="0"/>
              <a:t>Otevřené chodby - arkády</a:t>
            </a:r>
          </a:p>
          <a:p>
            <a:r>
              <a:rPr lang="cs-CZ" dirty="0" smtClean="0"/>
              <a:t>Balustráda</a:t>
            </a:r>
          </a:p>
          <a:p>
            <a:r>
              <a:rPr lang="cs-CZ" smtClean="0"/>
              <a:t>Omítka, </a:t>
            </a:r>
            <a:r>
              <a:rPr lang="cs-CZ" dirty="0" smtClean="0"/>
              <a:t>bosáž</a:t>
            </a:r>
          </a:p>
          <a:p>
            <a:r>
              <a:rPr lang="cs-CZ" dirty="0" smtClean="0"/>
              <a:t>Sgrafita</a:t>
            </a:r>
          </a:p>
          <a:p>
            <a:r>
              <a:rPr lang="cs-CZ" dirty="0"/>
              <a:t>V</a:t>
            </a:r>
            <a:r>
              <a:rPr lang="cs-CZ" dirty="0" smtClean="0"/>
              <a:t>lys</a:t>
            </a:r>
          </a:p>
        </p:txBody>
      </p:sp>
    </p:spTree>
    <p:extLst>
      <p:ext uri="{BB962C8B-B14F-4D97-AF65-F5344CB8AC3E}">
        <p14:creationId xmlns:p14="http://schemas.microsoft.com/office/powerpoint/2010/main" val="3570072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332656"/>
            <a:ext cx="8260672" cy="1039427"/>
          </a:xfrm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Slavní architekti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204864"/>
            <a:ext cx="8147248" cy="3921299"/>
          </a:xfrm>
        </p:spPr>
        <p:txBody>
          <a:bodyPr/>
          <a:lstStyle/>
          <a:p>
            <a:r>
              <a:rPr lang="cs-CZ" dirty="0" smtClean="0"/>
              <a:t>Filippo </a:t>
            </a:r>
            <a:r>
              <a:rPr lang="cs-CZ" dirty="0" err="1" smtClean="0"/>
              <a:t>Brunellschi</a:t>
            </a:r>
            <a:r>
              <a:rPr lang="cs-CZ" dirty="0" smtClean="0"/>
              <a:t> – Dóm  ve Florencii, zvonice</a:t>
            </a:r>
          </a:p>
          <a:p>
            <a:r>
              <a:rPr lang="cs-CZ" dirty="0" smtClean="0"/>
              <a:t>Leon </a:t>
            </a:r>
            <a:r>
              <a:rPr lang="cs-CZ" dirty="0" err="1" smtClean="0"/>
              <a:t>Battista</a:t>
            </a:r>
            <a:r>
              <a:rPr lang="cs-CZ" dirty="0" smtClean="0"/>
              <a:t> Alberti – kostel S. Maria </a:t>
            </a:r>
            <a:r>
              <a:rPr lang="cs-CZ" dirty="0" err="1" smtClean="0"/>
              <a:t>Novella</a:t>
            </a:r>
            <a:r>
              <a:rPr lang="cs-CZ" dirty="0" smtClean="0"/>
              <a:t> (Florencie)</a:t>
            </a:r>
          </a:p>
          <a:p>
            <a:r>
              <a:rPr lang="cs-CZ" dirty="0" err="1" smtClean="0"/>
              <a:t>Donato</a:t>
            </a:r>
            <a:r>
              <a:rPr lang="cs-CZ" dirty="0" smtClean="0"/>
              <a:t> </a:t>
            </a:r>
            <a:r>
              <a:rPr lang="cs-CZ" dirty="0" err="1" smtClean="0"/>
              <a:t>Bramante</a:t>
            </a:r>
            <a:r>
              <a:rPr lang="cs-CZ" dirty="0" smtClean="0"/>
              <a:t> – kostely v Římě</a:t>
            </a:r>
          </a:p>
          <a:p>
            <a:r>
              <a:rPr lang="cs-CZ" dirty="0" err="1" smtClean="0"/>
              <a:t>Michelangelo</a:t>
            </a:r>
            <a:r>
              <a:rPr lang="cs-CZ" dirty="0" smtClean="0"/>
              <a:t> </a:t>
            </a:r>
            <a:r>
              <a:rPr lang="cs-CZ" dirty="0" err="1" smtClean="0"/>
              <a:t>Buonarotti</a:t>
            </a:r>
            <a:r>
              <a:rPr lang="cs-CZ" dirty="0" smtClean="0"/>
              <a:t> – bazilika sv. Petra           ve Vatikánu</a:t>
            </a:r>
          </a:p>
        </p:txBody>
      </p:sp>
    </p:spTree>
    <p:extLst>
      <p:ext uri="{BB962C8B-B14F-4D97-AF65-F5344CB8AC3E}">
        <p14:creationId xmlns:p14="http://schemas.microsoft.com/office/powerpoint/2010/main" val="39809357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7457256" cy="706090"/>
          </a:xfrm>
          <a:solidFill>
            <a:schemeClr val="accent2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dirty="0" smtClean="0"/>
              <a:t>      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980728"/>
            <a:ext cx="7601272" cy="5493224"/>
          </a:xfrm>
        </p:spPr>
        <p:txBody>
          <a:bodyPr>
            <a:normAutofit lnSpcReduction="10000"/>
          </a:bodyPr>
          <a:lstStyle/>
          <a:p>
            <a:r>
              <a:rPr lang="cs-CZ" dirty="0"/>
              <a:t>Obrázky [online]. [cit. 2013-04-08]. Dostupné z:</a:t>
            </a:r>
          </a:p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cs.wikipedia.org/wiki/Soubor:Portrait_de_Dante.jpg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cs.wikipedia.org/wiki/Soubor:Francesco_Petrarca.jpg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cs.wikipedia.org/wiki/Boccaccio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cs.wikipedia.org/wiki/Soubor:Florence_italy_duomo.jpg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cs.wikipedia.org/wiki/Soubor:Rucellai.jpg</a:t>
            </a:r>
            <a:endParaRPr lang="cs-CZ" dirty="0" smtClean="0"/>
          </a:p>
          <a:p>
            <a:r>
              <a:rPr lang="cs-CZ" dirty="0">
                <a:hlinkClick r:id="rId7"/>
              </a:rPr>
              <a:t>http://cs.wikipedia.org/wiki/Soubor:Pra%C5%BEsk%C3%BD_hrad,_</a:t>
            </a:r>
            <a:r>
              <a:rPr lang="cs-CZ" dirty="0" smtClean="0">
                <a:hlinkClick r:id="rId7"/>
              </a:rPr>
              <a:t>Letohr%C3%A1dek_kr%C3%A1lovny_Anny_02.jpg</a:t>
            </a:r>
            <a:endParaRPr lang="cs-CZ" dirty="0" smtClean="0"/>
          </a:p>
          <a:p>
            <a:r>
              <a:rPr lang="cs-CZ" dirty="0">
                <a:hlinkClick r:id="rId8" action="ppaction://hlinkpres?slideindex=1&amp;slidetitle="/>
              </a:rPr>
              <a:t>http://cs.wikipedia.org/wiki/Soubor:Villa_farnesina_02.JPG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170736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74638"/>
            <a:ext cx="7385248" cy="706090"/>
          </a:xfrm>
          <a:solidFill>
            <a:schemeClr val="accent2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dirty="0" smtClean="0"/>
              <a:t>  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7457256" cy="5277200"/>
          </a:xfrm>
        </p:spPr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cs.wikipedia.org/wiki/Soubor:Renaissance_house.jpg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cs.wikipedia.org/wiki/Soubor:Breznice_PB_CZ_chateau_sgraffito_detail_605.jpg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http://cs.wikipedia.org/wiki/Soubor:Palazzo_medici_riccardi,_</a:t>
            </a:r>
            <a:r>
              <a:rPr lang="cs-CZ" dirty="0" smtClean="0">
                <a:hlinkClick r:id="rId4"/>
              </a:rPr>
              <a:t>bugnato_01.JPG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cs.wikipedia.org/wiki/Soubor:Watykan_Plac_sw_Piora_kolumnada_Berniniego.JPG</a:t>
            </a:r>
            <a:endParaRPr lang="cs-CZ" dirty="0" smtClean="0"/>
          </a:p>
          <a:p>
            <a:r>
              <a:rPr lang="cs-CZ" dirty="0"/>
              <a:t>ČECHURA, Jaroslav. </a:t>
            </a:r>
            <a:r>
              <a:rPr lang="cs-CZ" i="1" dirty="0"/>
              <a:t>Dějepis pro 7. ročník základní školy a 2. ročník osmiletého gymnázia</a:t>
            </a:r>
            <a:r>
              <a:rPr lang="cs-CZ" dirty="0"/>
              <a:t>. 1. vyd. Praha: SPN - pedagogické nakladatelství, 1998, 136 s. ISBN 80-723-5002-1. </a:t>
            </a:r>
          </a:p>
        </p:txBody>
      </p:sp>
    </p:spTree>
    <p:extLst>
      <p:ext uri="{BB962C8B-B14F-4D97-AF65-F5344CB8AC3E}">
        <p14:creationId xmlns:p14="http://schemas.microsoft.com/office/powerpoint/2010/main" val="35265611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188664" cy="792088"/>
          </a:xfrm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12776"/>
            <a:ext cx="8229600" cy="4373563"/>
          </a:xfrm>
        </p:spPr>
        <p:txBody>
          <a:bodyPr/>
          <a:lstStyle/>
          <a:p>
            <a:r>
              <a:rPr lang="cs-CZ" dirty="0"/>
              <a:t>HROCH, Miroslav. </a:t>
            </a:r>
            <a:r>
              <a:rPr lang="cs-CZ" i="1" dirty="0"/>
              <a:t>Dějepis</a:t>
            </a:r>
            <a:r>
              <a:rPr lang="cs-CZ" dirty="0"/>
              <a:t>: </a:t>
            </a:r>
            <a:r>
              <a:rPr lang="cs-CZ" i="1" dirty="0"/>
              <a:t>středověk pro základní školy</a:t>
            </a:r>
            <a:r>
              <a:rPr lang="cs-CZ" dirty="0"/>
              <a:t>. 5. vyd., ve </a:t>
            </a:r>
            <a:r>
              <a:rPr lang="cs-CZ" dirty="0" err="1"/>
              <a:t>VaN</a:t>
            </a:r>
            <a:r>
              <a:rPr lang="cs-CZ" dirty="0"/>
              <a:t> Práce 3. Praha: Práce, 1996, 101 s. Učebnice pro základní školy (Práce). ISBN 80-208-0378-5. </a:t>
            </a:r>
            <a:endParaRPr lang="cs-CZ" dirty="0" smtClean="0"/>
          </a:p>
          <a:p>
            <a:r>
              <a:rPr lang="cs-CZ" dirty="0" smtClean="0"/>
              <a:t>Vlastní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92294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ékárna">
  <a:themeElements>
    <a:clrScheme name="Lékárna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Lékárna">
      <a:majorFont>
        <a:latin typeface="Book Antiqua"/>
        <a:ea typeface=""/>
        <a:cs typeface=""/>
        <a:font script="Jpan" typeface="HGS明朝B"/>
        <a:font script="Hang" typeface="HY견명조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견명조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Lékárna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100000"/>
              </a:schemeClr>
            </a:gs>
            <a:gs pos="68000">
              <a:schemeClr val="phClr">
                <a:tint val="77000"/>
                <a:satMod val="100000"/>
              </a:schemeClr>
            </a:gs>
            <a:gs pos="81000">
              <a:schemeClr val="phClr">
                <a:tint val="79000"/>
                <a:satMod val="100000"/>
              </a:schemeClr>
            </a:gs>
            <a:gs pos="86000">
              <a:schemeClr val="phClr">
                <a:tint val="73000"/>
                <a:satMod val="100000"/>
              </a:schemeClr>
            </a:gs>
            <a:gs pos="100000">
              <a:schemeClr val="phClr">
                <a:tint val="35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3000"/>
                <a:shade val="100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tint val="100000"/>
                <a:shade val="57000"/>
                <a:satMod val="120000"/>
              </a:schemeClr>
            </a:gs>
            <a:gs pos="80000">
              <a:schemeClr val="phClr">
                <a:tint val="100000"/>
                <a:shade val="56000"/>
                <a:satMod val="145000"/>
              </a:schemeClr>
            </a:gs>
            <a:gs pos="88000">
              <a:schemeClr val="phClr">
                <a:tint val="100000"/>
                <a:shade val="63000"/>
                <a:satMod val="160000"/>
              </a:schemeClr>
            </a:gs>
            <a:gs pos="100000">
              <a:schemeClr val="phClr">
                <a:tint val="99000"/>
                <a:shade val="100000"/>
                <a:satMod val="155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glow" dir="tl">
              <a:rot lat="0" lon="0" rev="1800000"/>
            </a:lightRig>
          </a:scene3d>
          <a:sp3d contourW="10160" prstMaterial="dkEdge">
            <a:bevelT w="0" h="0" prst="angle"/>
            <a:contourClr>
              <a:schemeClr val="phClr">
                <a:shade val="30000"/>
                <a:satMod val="150000"/>
              </a:schemeClr>
            </a:contourClr>
          </a:sp3d>
        </a:effectStyle>
        <a:effectStyle>
          <a:effectLst>
            <a:glow rad="50800">
              <a:schemeClr val="phClr">
                <a:tint val="68000"/>
                <a:shade val="93000"/>
                <a:alpha val="37000"/>
                <a:satMod val="250000"/>
              </a:schemeClr>
            </a:glow>
          </a:effectLst>
          <a:scene3d>
            <a:camera prst="orthographicFront">
              <a:rot lat="0" lon="0" rev="0"/>
            </a:camera>
            <a:lightRig rig="glow" dir="t">
              <a:rot lat="0" lon="0" rev="1800000"/>
            </a:lightRig>
          </a:scene3d>
          <a:sp3d contourW="10160" prstMaterial="dkEdge">
            <a:bevelT w="20320" h="19050" prst="angle"/>
            <a:contourClr>
              <a:schemeClr val="phClr">
                <a:shade val="3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3000"/>
            <a:satMod val="14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atMod val="170000"/>
              </a:schemeClr>
              <a:schemeClr val="phClr">
                <a:shade val="70000"/>
                <a:satMod val="13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Apothecary</Template>
  <TotalTime>567</TotalTime>
  <Words>545</Words>
  <Application>Microsoft Office PowerPoint</Application>
  <PresentationFormat>Předvádění na obrazovce (4:3)</PresentationFormat>
  <Paragraphs>106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Lékárna</vt:lpstr>
      <vt:lpstr>Prezentace aplikace PowerPoint</vt:lpstr>
      <vt:lpstr>Anotace</vt:lpstr>
      <vt:lpstr>Vzpomeň si na předchozí umělecký sloh.</vt:lpstr>
      <vt:lpstr>Kde renesanční sloh vznikl?</vt:lpstr>
      <vt:lpstr>Renesance - znovuzrození</vt:lpstr>
      <vt:lpstr>Vzdělanost</vt:lpstr>
      <vt:lpstr>Touha poznávat</vt:lpstr>
      <vt:lpstr>umění</vt:lpstr>
      <vt:lpstr>architektura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Znaky</vt:lpstr>
      <vt:lpstr>Slavní architekti</vt:lpstr>
      <vt:lpstr>      Použité zdroje</vt:lpstr>
      <vt:lpstr>  Použité zdroje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</dc:creator>
  <cp:lastModifiedBy>ZALOUDKOVA</cp:lastModifiedBy>
  <cp:revision>110</cp:revision>
  <dcterms:created xsi:type="dcterms:W3CDTF">2012-03-17T07:31:03Z</dcterms:created>
  <dcterms:modified xsi:type="dcterms:W3CDTF">2013-06-02T08:27:25Z</dcterms:modified>
</cp:coreProperties>
</file>