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8" r:id="rId11"/>
    <p:sldId id="279" r:id="rId12"/>
    <p:sldId id="280" r:id="rId13"/>
    <p:sldId id="281" r:id="rId14"/>
    <p:sldId id="282" r:id="rId15"/>
    <p:sldId id="285" r:id="rId16"/>
    <p:sldId id="275" r:id="rId17"/>
    <p:sldId id="276" r:id="rId18"/>
    <p:sldId id="277" r:id="rId19"/>
    <p:sldId id="283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74" d="100"/>
          <a:sy n="74" d="100"/>
        </p:scale>
        <p:origin x="-7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943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9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209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864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466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808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871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079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167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286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75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676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copo_Pontormo_055.jpg" TargetMode="External"/><Relationship Id="rId2" Type="http://schemas.openxmlformats.org/officeDocument/2006/relationships/hyperlink" Target="http://cs.wikipedia.org/wiki/Soubor:Giotto_-_Scrovegni_-_-18-_-_Adoration_of_the_Mag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Giotto_-_Scrovegni_-_-36-_-_Lamentation_(The_Mourning_of_Christ)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ffael_051.jpg" TargetMode="External"/><Relationship Id="rId2" Type="http://schemas.openxmlformats.org/officeDocument/2006/relationships/hyperlink" Target="http://cs.wikipedia.org/wiki/Soubor:Botticelli-primaver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La_donna_velata_v2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na_Lisa,_by_Leonardo_da_Vinci,_from_C2RMF_retouched.jpg" TargetMode="External"/><Relationship Id="rId2" Type="http://schemas.openxmlformats.org/officeDocument/2006/relationships/hyperlink" Target="http://cs.wikipedia.org/wiki/Soubor:Lady_with_an_Ermi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Rome_Sistine_Chapel_01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_George_Donatello_Orsanmichele_n1.jpg" TargetMode="External"/><Relationship Id="rId2" Type="http://schemas.openxmlformats.org/officeDocument/2006/relationships/hyperlink" Target="http://cs.wikipedia.org/wiki/Soubor:Firenze-battistero-gat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Gattamelata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68080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VY_32_INOVACE_5B_18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Renesance</a:t>
                      </a:r>
                      <a:r>
                        <a:rPr lang="cs-CZ" baseline="0" dirty="0" smtClean="0"/>
                        <a:t> – 2. </a:t>
                      </a:r>
                      <a:r>
                        <a:rPr lang="cs-CZ" baseline="0" smtClean="0"/>
                        <a:t>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předchozí část, kde žáci poznali pojmy renesance a humanismus.</a:t>
            </a:r>
          </a:p>
          <a:p>
            <a:r>
              <a:rPr lang="cs-CZ" dirty="0" smtClean="0"/>
              <a:t>Seznámili se s renesančním stavitelstvím,    jeho charakteristickými znaky.</a:t>
            </a:r>
          </a:p>
          <a:p>
            <a:r>
              <a:rPr lang="cs-CZ" dirty="0" smtClean="0"/>
              <a:t>Druhá část přiblíží znaky renesančního malířství a sochařství.</a:t>
            </a:r>
          </a:p>
          <a:p>
            <a:r>
              <a:rPr lang="cs-CZ" dirty="0" smtClean="0"/>
              <a:t>Seznámí žáky s hlavními tvůrci a jejich díly.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/>
          <a:lstStyle/>
          <a:p>
            <a:r>
              <a:rPr lang="cs-CZ" dirty="0" smtClean="0"/>
              <a:t>Renesanční malířství jde svojí vlastní cestou, protože se z antiky dochovalo málo vzorů (fresky, obrazy na amforách).</a:t>
            </a:r>
          </a:p>
          <a:p>
            <a:r>
              <a:rPr lang="cs-CZ" dirty="0" smtClean="0"/>
              <a:t>Umělci již nejsou anonymní, ale hrdě se hlásí ke své práci.</a:t>
            </a:r>
          </a:p>
          <a:p>
            <a:r>
              <a:rPr lang="cs-CZ" dirty="0" smtClean="0"/>
              <a:t>Přetrvávají starší techniky – fresky, deskové malby.</a:t>
            </a:r>
          </a:p>
          <a:p>
            <a:r>
              <a:rPr lang="cs-CZ" dirty="0" smtClean="0"/>
              <a:t>Nově se objevují olejomalby a dřevořezy.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85584" cy="79208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Motivy renesančních obrazů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869560" cy="4309939"/>
          </a:xfrm>
        </p:spPr>
        <p:txBody>
          <a:bodyPr/>
          <a:lstStyle/>
          <a:p>
            <a:r>
              <a:rPr lang="cs-CZ" dirty="0" smtClean="0"/>
              <a:t>Náboženské</a:t>
            </a:r>
          </a:p>
          <a:p>
            <a:r>
              <a:rPr lang="cs-CZ" dirty="0" smtClean="0"/>
              <a:t>Mytologické</a:t>
            </a:r>
          </a:p>
          <a:p>
            <a:r>
              <a:rPr lang="cs-CZ" dirty="0" smtClean="0"/>
              <a:t>Portréty</a:t>
            </a:r>
          </a:p>
          <a:p>
            <a:r>
              <a:rPr lang="cs-CZ" dirty="0" smtClean="0"/>
              <a:t>Bitevní scény</a:t>
            </a:r>
          </a:p>
          <a:p>
            <a:r>
              <a:rPr lang="cs-CZ" dirty="0" smtClean="0"/>
              <a:t>Zátiší</a:t>
            </a:r>
          </a:p>
          <a:p>
            <a:r>
              <a:rPr lang="cs-CZ" dirty="0" smtClean="0"/>
              <a:t>Krajinomalby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988840"/>
            <a:ext cx="3944478" cy="397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Znaky malířských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/>
              <a:t>Věrné napodobení skutečnosti</a:t>
            </a:r>
          </a:p>
          <a:p>
            <a:r>
              <a:rPr lang="cs-CZ" dirty="0" smtClean="0"/>
              <a:t>Nejvěrnější zachycení lidského těla</a:t>
            </a:r>
          </a:p>
          <a:p>
            <a:r>
              <a:rPr lang="cs-CZ" dirty="0" smtClean="0"/>
              <a:t>Perspektiva – matematický systém znázorňující trojrozměrný prostor na rovné ploše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94681"/>
            <a:ext cx="1909971" cy="25694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722372"/>
            <a:ext cx="5436096" cy="2791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Slavní malíři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001419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Giotto</a:t>
            </a:r>
            <a:r>
              <a:rPr lang="cs-CZ" dirty="0" smtClean="0">
                <a:solidFill>
                  <a:srgbClr val="FF0000"/>
                </a:solidFill>
              </a:rPr>
              <a:t> di </a:t>
            </a:r>
            <a:r>
              <a:rPr lang="cs-CZ" dirty="0" err="1" smtClean="0">
                <a:solidFill>
                  <a:srgbClr val="FF0000"/>
                </a:solidFill>
              </a:rPr>
              <a:t>Bondone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(1267-1337)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92896"/>
            <a:ext cx="3435824" cy="31760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564904"/>
            <a:ext cx="2492382" cy="3159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459432"/>
            <a:ext cx="8229600" cy="5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Sandro Botticelli  </a:t>
            </a:r>
            <a:r>
              <a:rPr lang="cs-CZ" dirty="0" smtClean="0"/>
              <a:t>(1445-1510)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96752"/>
            <a:ext cx="8028384" cy="527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5865515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Raffael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Santi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(1483-1520)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80728"/>
            <a:ext cx="3686944" cy="501927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9" y="1152266"/>
            <a:ext cx="3631843" cy="4676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Tizian</a:t>
            </a:r>
            <a:r>
              <a:rPr lang="cs-CZ" dirty="0" smtClean="0"/>
              <a:t>   (1485-1576)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89283"/>
            <a:ext cx="6891906" cy="4876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Leonardo da Vinci   </a:t>
            </a:r>
            <a:r>
              <a:rPr lang="cs-CZ" dirty="0" smtClean="0"/>
              <a:t>(1452-1519)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1"/>
            <a:ext cx="3163794" cy="43168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196752"/>
            <a:ext cx="3654391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1558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Michelangelo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Buonarotti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(1475-1564)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980728"/>
            <a:ext cx="3888432" cy="510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181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085584" cy="409391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Vzory v antickém sochařství</a:t>
            </a:r>
          </a:p>
          <a:p>
            <a:r>
              <a:rPr lang="cs-CZ" dirty="0" smtClean="0"/>
              <a:t>Druhy výzdoby :</a:t>
            </a:r>
          </a:p>
          <a:p>
            <a:pPr marL="0" indent="0">
              <a:buNone/>
            </a:pPr>
            <a:r>
              <a:rPr lang="cs-CZ" dirty="0" smtClean="0"/>
              <a:t>     Reliéfy – z plochého pozadí vystupuje socha,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sousoší, ozdoby stěn domů</a:t>
            </a:r>
          </a:p>
          <a:p>
            <a:pPr marL="0" indent="0">
              <a:buNone/>
            </a:pPr>
            <a:r>
              <a:rPr lang="cs-CZ" dirty="0" smtClean="0"/>
              <a:t>     Figury skutečných postav</a:t>
            </a:r>
          </a:p>
          <a:p>
            <a:pPr marL="0" indent="0">
              <a:buNone/>
            </a:pPr>
            <a:r>
              <a:rPr lang="cs-CZ" dirty="0" smtClean="0"/>
              <a:t>     Jezdecké pomníky</a:t>
            </a:r>
          </a:p>
          <a:p>
            <a:pPr marL="0" indent="0">
              <a:buNone/>
            </a:pPr>
            <a:r>
              <a:rPr lang="cs-CZ" dirty="0" smtClean="0"/>
              <a:t>     Motivy náboženské, světské (obnažené figury)</a:t>
            </a:r>
          </a:p>
          <a:p>
            <a:pPr marL="0" indent="0">
              <a:buNone/>
            </a:pPr>
            <a:r>
              <a:rPr lang="cs-CZ" dirty="0" smtClean="0"/>
              <a:t>     Zachycení pohybu, duševního hnutí</a:t>
            </a:r>
          </a:p>
          <a:p>
            <a:r>
              <a:rPr lang="cs-CZ" dirty="0" smtClean="0"/>
              <a:t> Materiál - mramor, bronz</a:t>
            </a:r>
          </a:p>
          <a:p>
            <a:r>
              <a:rPr lang="cs-CZ" dirty="0" smtClean="0"/>
              <a:t> Zapojení vědy - anatomie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82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Slavní sochaři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Ghiberti</a:t>
            </a:r>
            <a:r>
              <a:rPr lang="cs-CZ" dirty="0" smtClean="0"/>
              <a:t>   (1378-1455)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060848"/>
            <a:ext cx="3499233" cy="466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84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Donatello</a:t>
            </a:r>
            <a:r>
              <a:rPr lang="cs-CZ" dirty="0" smtClean="0"/>
              <a:t>   (1386-1466)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24742"/>
            <a:ext cx="2159638" cy="54036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148538"/>
            <a:ext cx="3978444" cy="538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38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Michelangelo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Buonarotti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(1475-1564)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40550"/>
            <a:ext cx="3416100" cy="52738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238342"/>
            <a:ext cx="3948903" cy="526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11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http://cs.wikipedia.org/wiki/Soubor:Giotto_-_Scrovegni_-_-18-_-_Adoration_of_the_Magi.jpg</a:t>
            </a:r>
            <a:endParaRPr lang="cs-CZ" dirty="0"/>
          </a:p>
          <a:p>
            <a:r>
              <a:rPr lang="cs-CZ" dirty="0" smtClean="0">
                <a:hlinkClick r:id="rId3"/>
              </a:rPr>
              <a:t>http://cs.wikipedia.org/wiki/Soubor:Jacopo_Pontormo_055.jpg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http://cs.wikipedia.org/wiki/Soubor:Giotto_-_Scrovegni_-_-36-_-_Lamentation_(The_Mourning_of_Christ).jpg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http://cs.wikipedia.org/wiki/Soubor:Dante-alighieri.jpg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http://cs.wikipedia.org/wiki/Soubor:Botticelli-primavera.jpg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http://cs.wikipedia.org/wiki/Soubor:Raffael_051.jpg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http://cs.wikipedia.org/wiki/Soubor:La_donna_velata_v2.jpg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http://cs.wikipedia.org/wiki/Soubor:Tizian_012.jpg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1227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http://cs.wikipedia.org/wiki/Soubor:Lady_with_an_Ermine.jpg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http://cs.wikipedia.org/wiki/Soubor:Mona_Lisa,_by_Leonardo_da_Vinci,_from_C2RMF_retouched.jpg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http://cs.wikipedia.org/wiki/Soubor:Rome_Sistine_Chapel_01.jpg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http://cs.wikipedia.org/wiki/Soubor:God2-Sistine_Chapel.png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8825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http://cs.wikipedia.org/wiki/Soubor:Firenze-battistero-gates.jpg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http://cs.wikipedia.org/wiki/Soubor:St_George_Donatello_Orsanmichele_n1.jpg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http://cs.wikipedia.org/wiki/Soubor:Gattamelata.jpg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http://cs.wikipedia.org/wiki/Soubor:San_Pietro_in_Vincoli_Rome_2011_14.jpg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12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effectLst/>
              </a:rPr>
              <a:t>BAUER, Ivan. </a:t>
            </a:r>
            <a:r>
              <a:rPr lang="cs-CZ" i="1" dirty="0" smtClean="0">
                <a:effectLst/>
              </a:rPr>
              <a:t>Středověk</a:t>
            </a:r>
            <a:r>
              <a:rPr lang="cs-CZ" dirty="0" smtClean="0">
                <a:effectLst/>
              </a:rPr>
              <a:t>: </a:t>
            </a:r>
            <a:r>
              <a:rPr lang="cs-CZ" i="1" smtClean="0">
                <a:effectLst/>
              </a:rPr>
              <a:t>pracovní sešit              </a:t>
            </a:r>
            <a:r>
              <a:rPr lang="cs-CZ" i="1" dirty="0" smtClean="0">
                <a:effectLst/>
              </a:rPr>
              <a:t>z dějepisu</a:t>
            </a:r>
            <a:r>
              <a:rPr lang="cs-CZ" dirty="0" smtClean="0">
                <a:effectLst/>
              </a:rPr>
              <a:t>. 1. vyd. Havlíčkův Brod: Tobiáš, 1993, 64 s. ISBN 80-901-2329-5.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6248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353</Words>
  <Application>Microsoft Office PowerPoint</Application>
  <PresentationFormat>Předvádění na obrazovce (4:3)</PresentationFormat>
  <Paragraphs>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</vt:lpstr>
      <vt:lpstr>Malířství</vt:lpstr>
      <vt:lpstr>Motivy renesančních obrazů</vt:lpstr>
      <vt:lpstr>Znaky malířských děl</vt:lpstr>
      <vt:lpstr>Slavní malíři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Sochařství</vt:lpstr>
      <vt:lpstr>Slavní sochaři</vt:lpstr>
      <vt:lpstr>Prezentace aplikace PowerPoint</vt:lpstr>
      <vt:lpstr>Prezentace aplikace PowerPoint</vt:lpstr>
      <vt:lpstr>Použité zdroje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ZALOUDKOVA</cp:lastModifiedBy>
  <cp:revision>75</cp:revision>
  <dcterms:created xsi:type="dcterms:W3CDTF">2012-03-17T07:31:03Z</dcterms:created>
  <dcterms:modified xsi:type="dcterms:W3CDTF">2013-06-02T08:28:21Z</dcterms:modified>
</cp:coreProperties>
</file>