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4" r:id="rId2"/>
    <p:sldId id="265" r:id="rId3"/>
    <p:sldId id="256" r:id="rId4"/>
    <p:sldId id="257" r:id="rId5"/>
    <p:sldId id="259" r:id="rId6"/>
    <p:sldId id="261" r:id="rId7"/>
    <p:sldId id="258" r:id="rId8"/>
    <p:sldId id="260" r:id="rId9"/>
    <p:sldId id="263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1404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NÁZEV:VY_32_INOVACE_47_Dějepis_Svatý Václav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Základní škola a praktická škola Arkadie o. p. s.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Mgr. Jitka </a:t>
          </a:r>
          <a:r>
            <a:rPr lang="cs-CZ" sz="200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Riedelová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Svatý Václav 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30536"/>
          <a:ext cx="6498543" cy="40763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CZ.1.07./1.4.00/21.2257 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59D25FA-8971-4B3E-94FD-05DF5351EA9D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8E01398-DE51-4B48-AC5B-596F57F786E6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C9D1501-61F4-4A80-9580-DA9CCB431074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8E0F571-5B1A-44F4-9E87-BC4743B491B5}" type="presOf" srcId="{D8197B8C-B260-4A16-BDF4-0947B075E274}" destId="{5A5FFA88-C948-4069-8E93-59FA12366E83}" srcOrd="1" destOrd="0" presId="urn:microsoft.com/office/officeart/2005/8/layout/target3"/>
    <dgm:cxn modelId="{54E51AA5-3C91-4391-BB1E-08F198E1DDF3}" type="presOf" srcId="{B651F6E3-6281-48DB-9319-2AEAFDAE7572}" destId="{619D679B-A015-4ECF-8348-D1034C574F40}" srcOrd="0" destOrd="0" presId="urn:microsoft.com/office/officeart/2005/8/layout/target3"/>
    <dgm:cxn modelId="{BFEE3DD7-37E3-4F2D-9DA8-FDDB0A264C73}" type="presOf" srcId="{D1B46980-6531-4606-95E6-44980827E919}" destId="{6140AFEC-043D-4C43-A2F9-D0F5331DF3A3}" srcOrd="0" destOrd="0" presId="urn:microsoft.com/office/officeart/2005/8/layout/target3"/>
    <dgm:cxn modelId="{421A7CEA-BCDC-467D-8BEC-69A6044AD596}" type="presOf" srcId="{4C35D32F-0EAB-4CD7-82EE-45574DC2A586}" destId="{890E4F0B-2866-4A3F-A3C7-2A14B1797930}" srcOrd="1" destOrd="0" presId="urn:microsoft.com/office/officeart/2005/8/layout/target3"/>
    <dgm:cxn modelId="{777000D2-8EAF-422D-A72F-00F088343C0E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042AFFC-3EBC-4BCB-988C-69E07D72936C}" type="presOf" srcId="{4C35D32F-0EAB-4CD7-82EE-45574DC2A586}" destId="{8BEBB6EC-1DAA-4CAC-8A25-BC0FCBD5DBD5}" srcOrd="0" destOrd="0" presId="urn:microsoft.com/office/officeart/2005/8/layout/target3"/>
    <dgm:cxn modelId="{B4D0D3FA-BE44-4170-A0E8-A58D61E75B21}" type="presOf" srcId="{D8197B8C-B260-4A16-BDF4-0947B075E274}" destId="{25B08C86-7E15-44DC-BE7F-FFB55DD49D12}" srcOrd="0" destOrd="0" presId="urn:microsoft.com/office/officeart/2005/8/layout/target3"/>
    <dgm:cxn modelId="{547B5A58-5D16-4969-AB0B-42D2DA91DEBF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2739729-1A0E-41E2-94AE-D4D1F0A260DB}" type="presParOf" srcId="{333A1088-737F-45CB-B68E-254E46348037}" destId="{F5ABB229-8D3B-4694-996A-96F23CF14429}" srcOrd="0" destOrd="0" presId="urn:microsoft.com/office/officeart/2005/8/layout/target3"/>
    <dgm:cxn modelId="{A3727A61-F5D4-4B96-BA7D-1BFF72C5DF35}" type="presParOf" srcId="{333A1088-737F-45CB-B68E-254E46348037}" destId="{F41139FD-01EE-4571-8B17-4FB00FC51163}" srcOrd="1" destOrd="0" presId="urn:microsoft.com/office/officeart/2005/8/layout/target3"/>
    <dgm:cxn modelId="{F2DE82C1-E56D-4F5E-9CDD-E365B8B478E9}" type="presParOf" srcId="{333A1088-737F-45CB-B68E-254E46348037}" destId="{D005CE8C-CC26-4C3E-AC11-E15060ECD759}" srcOrd="2" destOrd="0" presId="urn:microsoft.com/office/officeart/2005/8/layout/target3"/>
    <dgm:cxn modelId="{3D53728B-39EA-4AFA-8F7E-759490AD3522}" type="presParOf" srcId="{333A1088-737F-45CB-B68E-254E46348037}" destId="{2C702D82-9B77-49B7-9568-BB8EB47C3372}" srcOrd="3" destOrd="0" presId="urn:microsoft.com/office/officeart/2005/8/layout/target3"/>
    <dgm:cxn modelId="{3A4E84DA-E6CA-48EB-8609-E0C14F23661B}" type="presParOf" srcId="{333A1088-737F-45CB-B68E-254E46348037}" destId="{A52A0455-90FF-4808-ABD0-F02540D31D5A}" srcOrd="4" destOrd="0" presId="urn:microsoft.com/office/officeart/2005/8/layout/target3"/>
    <dgm:cxn modelId="{9E3EA78D-AD65-4235-BBD5-305A0A8CF7D3}" type="presParOf" srcId="{333A1088-737F-45CB-B68E-254E46348037}" destId="{6140AFEC-043D-4C43-A2F9-D0F5331DF3A3}" srcOrd="5" destOrd="0" presId="urn:microsoft.com/office/officeart/2005/8/layout/target3"/>
    <dgm:cxn modelId="{7DE14221-4C45-4678-B5AC-244373EC9881}" type="presParOf" srcId="{333A1088-737F-45CB-B68E-254E46348037}" destId="{9358AC05-5D7D-4327-9F80-1AD486AEA664}" srcOrd="6" destOrd="0" presId="urn:microsoft.com/office/officeart/2005/8/layout/target3"/>
    <dgm:cxn modelId="{AF939E45-AA61-445A-9B16-2FBD5A3FD27B}" type="presParOf" srcId="{333A1088-737F-45CB-B68E-254E46348037}" destId="{313FC574-E1CD-4FB4-B054-0B805CE0447D}" srcOrd="7" destOrd="0" presId="urn:microsoft.com/office/officeart/2005/8/layout/target3"/>
    <dgm:cxn modelId="{4202CAEE-A831-4949-8273-4D2C9F1F8000}" type="presParOf" srcId="{333A1088-737F-45CB-B68E-254E46348037}" destId="{619D679B-A015-4ECF-8348-D1034C574F40}" srcOrd="8" destOrd="0" presId="urn:microsoft.com/office/officeart/2005/8/layout/target3"/>
    <dgm:cxn modelId="{7537BD6D-530C-4069-BCCA-4B0BB5B31F3B}" type="presParOf" srcId="{333A1088-737F-45CB-B68E-254E46348037}" destId="{322283A8-4A27-4CDA-BAE3-F381106A9174}" srcOrd="9" destOrd="0" presId="urn:microsoft.com/office/officeart/2005/8/layout/target3"/>
    <dgm:cxn modelId="{B7727F6D-DCCB-4912-AEF2-B71736BFF48D}" type="presParOf" srcId="{333A1088-737F-45CB-B68E-254E46348037}" destId="{FFC9F71D-1B4F-4AD9-A4A6-86ADEFC8AF5C}" srcOrd="10" destOrd="0" presId="urn:microsoft.com/office/officeart/2005/8/layout/target3"/>
    <dgm:cxn modelId="{BA97205A-BF07-46CD-BA41-B954BBF73D67}" type="presParOf" srcId="{333A1088-737F-45CB-B68E-254E46348037}" destId="{25B08C86-7E15-44DC-BE7F-FFB55DD49D12}" srcOrd="11" destOrd="0" presId="urn:microsoft.com/office/officeart/2005/8/layout/target3"/>
    <dgm:cxn modelId="{38B42A4D-C6CB-4010-86F3-69569E8DF6C6}" type="presParOf" srcId="{333A1088-737F-45CB-B68E-254E46348037}" destId="{76644BE8-9D7C-4C09-B250-3D10AF48CBB7}" srcOrd="12" destOrd="0" presId="urn:microsoft.com/office/officeart/2005/8/layout/target3"/>
    <dgm:cxn modelId="{C07973AC-0867-4FE5-9A7F-89F430266BED}" type="presParOf" srcId="{333A1088-737F-45CB-B68E-254E46348037}" destId="{EE85B701-7295-41C0-BA7A-34D3756A2AE6}" srcOrd="13" destOrd="0" presId="urn:microsoft.com/office/officeart/2005/8/layout/target3"/>
    <dgm:cxn modelId="{D11452A5-E433-41A5-B2C1-37819E5BE2F2}" type="presParOf" srcId="{333A1088-737F-45CB-B68E-254E46348037}" destId="{8BEBB6EC-1DAA-4CAC-8A25-BC0FCBD5DBD5}" srcOrd="14" destOrd="0" presId="urn:microsoft.com/office/officeart/2005/8/layout/target3"/>
    <dgm:cxn modelId="{BB71A0BE-6C45-46C6-8BD8-C2BA35F072D3}" type="presParOf" srcId="{333A1088-737F-45CB-B68E-254E46348037}" destId="{AED2198E-93D5-4001-81B4-73124B309672}" srcOrd="15" destOrd="0" presId="urn:microsoft.com/office/officeart/2005/8/layout/target3"/>
    <dgm:cxn modelId="{DD50C9D7-2D92-4EC4-9F5F-29A3A6F065D6}" type="presParOf" srcId="{333A1088-737F-45CB-B68E-254E46348037}" destId="{2BE915AB-18AA-4053-B92C-3BFC9ED204BB}" srcOrd="16" destOrd="0" presId="urn:microsoft.com/office/officeart/2005/8/layout/target3"/>
    <dgm:cxn modelId="{A5835ACF-689E-49C9-A36C-5EEE52E3BEA0}" type="presParOf" srcId="{333A1088-737F-45CB-B68E-254E46348037}" destId="{6BB5E863-4638-4E1D-BFDE-399D028AC4ED}" srcOrd="17" destOrd="0" presId="urn:microsoft.com/office/officeart/2005/8/layout/target3"/>
    <dgm:cxn modelId="{1BE8933E-EBFB-4444-96BE-39B2E2FCBB71}" type="presParOf" srcId="{333A1088-737F-45CB-B68E-254E46348037}" destId="{5A5FFA88-C948-4069-8E93-59FA12366E83}" srcOrd="18" destOrd="0" presId="urn:microsoft.com/office/officeart/2005/8/layout/target3"/>
    <dgm:cxn modelId="{B18B25B0-2430-42E3-B780-C9900417270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Základní škola a praktická škola Arkadie o. p. s.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Mgr. Jitka </a:t>
          </a:r>
          <a:r>
            <a:rPr lang="cs-CZ" sz="2000" kern="120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Riedelová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NÁZEV:VY_32_INOVACE_47_Dějepis_Svatý Václav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Svatý Václav 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CZ.1.07./1.4.00/21.2257 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7CC67-ED95-42DF-A14A-A5D15252F91E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2E7811F-2180-4298-88BF-F02AFF1693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7CC67-ED95-42DF-A14A-A5D15252F91E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2E7811F-2180-4298-88BF-F02AFF1693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7CC67-ED95-42DF-A14A-A5D15252F91E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7811F-2180-4298-88BF-F02AFF1693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7CC67-ED95-42DF-A14A-A5D15252F91E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7811F-2180-4298-88BF-F02AFF1693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7CC67-ED95-42DF-A14A-A5D15252F91E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2E7811F-2180-4298-88BF-F02AFF1693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7CC67-ED95-42DF-A14A-A5D15252F91E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7811F-2180-4298-88BF-F02AFF1693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7CC67-ED95-42DF-A14A-A5D15252F91E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7811F-2180-4298-88BF-F02AFF1693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7CC67-ED95-42DF-A14A-A5D15252F91E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7811F-2180-4298-88BF-F02AFF1693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7CC67-ED95-42DF-A14A-A5D15252F91E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7811F-2180-4298-88BF-F02AFF1693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7CC67-ED95-42DF-A14A-A5D15252F91E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7811F-2180-4298-88BF-F02AFF1693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7CC67-ED95-42DF-A14A-A5D15252F91E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7811F-2180-4298-88BF-F02AFF1693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317CC67-ED95-42DF-A14A-A5D15252F91E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2E7811F-2180-4298-88BF-F02AFF1693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7/71/Vaclav_I.jpg" TargetMode="External"/><Relationship Id="rId2" Type="http://schemas.openxmlformats.org/officeDocument/2006/relationships/hyperlink" Target="http://commons.wikimedia.org/wiki/File%3AVaclav_I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2/2e/Josef_Mathauser_-_kn%C4%9B%C5%BEna_Drahom%C3%ADra%2C_kn%C3%AD%C5%BEe_V%C3%A1clav_a_Ludmila.jpg" TargetMode="External"/><Relationship Id="rId4" Type="http://schemas.openxmlformats.org/officeDocument/2006/relationships/hyperlink" Target="http://commons.wikimedia.org/wiki/File%3AJosef_Mathauser_-_kn%C4%9B%C5%BEna_Drahom%C3%ADra%2C_kn%C3%AD%C5%BEe_V%C3%A1clav_a_Ludmil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71435790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Obrázek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2845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Materiál pro výuku matematiky v 7. ročníku základní školy praktické.</a:t>
            </a:r>
          </a:p>
          <a:p>
            <a:r>
              <a:rPr lang="cs-CZ" dirty="0" smtClean="0"/>
              <a:t>Určeno pro interaktivní tabuli.</a:t>
            </a:r>
          </a:p>
          <a:p>
            <a:r>
              <a:rPr lang="cs-CZ" dirty="0" smtClean="0"/>
              <a:t>Učební látka slouží k prvotnímu výkladu učiva a k procvičování získaných znalostí, poskytuje žákům základní vědomosti o životě Václava I. a ostatních Přemyslovců. </a:t>
            </a:r>
          </a:p>
          <a:p>
            <a:r>
              <a:rPr lang="cs-CZ" dirty="0" smtClean="0"/>
              <a:t>Úkoly k procvičování probrané látky – kontrolní interaktivní otázky.</a:t>
            </a:r>
          </a:p>
          <a:p>
            <a:r>
              <a:rPr lang="cs-CZ" dirty="0" smtClean="0"/>
              <a:t>Použití v hodině žáky zaujalo, aktivně se zapojovali do práce na interaktivní tabuli</a:t>
            </a:r>
          </a:p>
          <a:p>
            <a:r>
              <a:rPr lang="cs-CZ" dirty="0" smtClean="0"/>
              <a:t>Vytvořeno: 2. 1. 2013</a:t>
            </a:r>
          </a:p>
        </p:txBody>
      </p:sp>
    </p:spTree>
    <p:extLst>
      <p:ext uri="{BB962C8B-B14F-4D97-AF65-F5344CB8AC3E}">
        <p14:creationId xmlns:p14="http://schemas.microsoft.com/office/powerpoint/2010/main" val="101212325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Kníže Václav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/>
              <a:t>10. stol.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48065" y="0"/>
            <a:ext cx="2664296" cy="692696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Kníže Václav</a:t>
            </a:r>
            <a:endParaRPr lang="cs-CZ" sz="3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>
          <a:xfrm>
            <a:off x="323528" y="260648"/>
            <a:ext cx="3008313" cy="6597352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b="1" dirty="0" smtClean="0"/>
              <a:t>Přemyslovec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/>
              <a:t>Syn Vratislava a  Drahomíry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/>
              <a:t>Vnuk Bořivoje a   Ludmily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/>
              <a:t>Vychováván  a  vzděláván  Ludmilou.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/>
              <a:t>Pobožný a mírumilovný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/>
              <a:t>Zabit svým bratrem Boleslavem </a:t>
            </a:r>
          </a:p>
          <a:p>
            <a:r>
              <a:rPr lang="cs-CZ" sz="2800" b="1" dirty="0" smtClean="0"/>
              <a:t>/asi r. 935/. 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1052736"/>
            <a:ext cx="4305300" cy="40894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76672"/>
            <a:ext cx="914400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600" b="1" dirty="0" smtClean="0"/>
              <a:t>Václav byl vzděláván a vychováván babičkou Ludmilou.</a:t>
            </a:r>
          </a:p>
          <a:p>
            <a:pPr>
              <a:buFont typeface="Arial" pitchFamily="34" charset="0"/>
              <a:buChar char="•"/>
            </a:pPr>
            <a:r>
              <a:rPr lang="cs-CZ" sz="3600" b="1" dirty="0" smtClean="0"/>
              <a:t>Vedla ho k pobožnosti a mírumilovnosti.</a:t>
            </a:r>
          </a:p>
          <a:p>
            <a:pPr>
              <a:buFont typeface="Arial" pitchFamily="34" charset="0"/>
              <a:buChar char="•"/>
            </a:pPr>
            <a:r>
              <a:rPr lang="cs-CZ" sz="3600" b="1" dirty="0" smtClean="0"/>
              <a:t>To se nelíbilo jeho matce Drahomíře, která nechala  Ludmilu zabít, když byl Václav ještě malý.</a:t>
            </a:r>
          </a:p>
          <a:p>
            <a:pPr>
              <a:buFont typeface="Arial" pitchFamily="34" charset="0"/>
              <a:buChar char="•"/>
            </a:pPr>
            <a:r>
              <a:rPr lang="cs-CZ" sz="3600" b="1" dirty="0" smtClean="0"/>
              <a:t>Když byl Václav starší, ujal se vlády.</a:t>
            </a:r>
          </a:p>
          <a:p>
            <a:pPr>
              <a:buFont typeface="Arial" pitchFamily="34" charset="0"/>
              <a:buChar char="•"/>
            </a:pPr>
            <a:r>
              <a:rPr lang="cs-CZ" sz="3600" b="1" dirty="0" smtClean="0"/>
              <a:t>Nechtěl války, chtěl vyjednávat a žít v míru.</a:t>
            </a:r>
          </a:p>
          <a:p>
            <a:pPr>
              <a:buFont typeface="Arial" pitchFamily="34" charset="0"/>
              <a:buChar char="•"/>
            </a:pPr>
            <a:r>
              <a:rPr lang="cs-CZ" sz="3600" b="1" dirty="0" smtClean="0"/>
              <a:t>To se nelíbilo jeho bratru Boleslavovi.</a:t>
            </a:r>
          </a:p>
          <a:p>
            <a:pPr>
              <a:buFont typeface="Arial" pitchFamily="34" charset="0"/>
              <a:buChar char="•"/>
            </a:pPr>
            <a:r>
              <a:rPr lang="cs-CZ" sz="3600" b="1" dirty="0" smtClean="0"/>
              <a:t>Boleslav svého bratra Václava  zavraždil.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123728" y="5445224"/>
            <a:ext cx="14831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 Ludmila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4048" y="5805264"/>
            <a:ext cx="18806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 Drahomíra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19872" y="2996952"/>
            <a:ext cx="14396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Bořivoj</a:t>
            </a:r>
            <a:r>
              <a:rPr lang="cs-CZ" sz="2800" dirty="0" smtClean="0"/>
              <a:t> I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67944" y="4221088"/>
            <a:ext cx="17338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Vratislav</a:t>
            </a:r>
            <a:r>
              <a:rPr lang="cs-CZ" sz="2800" dirty="0" smtClean="0"/>
              <a:t> I.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03648" y="4149080"/>
            <a:ext cx="13994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Václav</a:t>
            </a:r>
            <a:r>
              <a:rPr lang="cs-CZ" sz="2800" dirty="0" smtClean="0"/>
              <a:t> I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84168" y="2852936"/>
            <a:ext cx="19486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Svatopluk</a:t>
            </a:r>
            <a:r>
              <a:rPr lang="cs-CZ" sz="2800" dirty="0" smtClean="0"/>
              <a:t> I.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99592" y="2924944"/>
            <a:ext cx="10583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Sámo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0" y="404664"/>
            <a:ext cx="63763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Zakroužkuj červeně Přemyslovce: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0" y="1628800"/>
            <a:ext cx="77937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Spoj manželské dvojice a jejich potomky:</a:t>
            </a:r>
            <a:endParaRPr lang="cs-CZ" sz="3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804248" y="4581128"/>
            <a:ext cx="15501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Rastislav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0" y="980728"/>
            <a:ext cx="85391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Zakroužkuj zeleně velkomoravské panovníky: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7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JOSEF_~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835696" y="1052736"/>
            <a:ext cx="5699979" cy="4104456"/>
          </a:xfrm>
        </p:spPr>
      </p:pic>
      <p:sp>
        <p:nvSpPr>
          <p:cNvPr id="5" name="TextovéPole 4"/>
          <p:cNvSpPr txBox="1"/>
          <p:nvPr/>
        </p:nvSpPr>
        <p:spPr>
          <a:xfrm>
            <a:off x="755576" y="6165304"/>
            <a:ext cx="979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Ludmila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08104" y="6237312"/>
            <a:ext cx="12331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Drahomíra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72000" y="5589240"/>
            <a:ext cx="10113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Bořivoj I.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308304" y="5733256"/>
            <a:ext cx="11461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Vratislav I.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91680" y="5661248"/>
            <a:ext cx="943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Václav I.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91880" y="6165304"/>
            <a:ext cx="12627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Svatopluk I.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411760" y="6237312"/>
            <a:ext cx="7072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Sámo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04248" y="4797152"/>
            <a:ext cx="743345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5536" y="260648"/>
            <a:ext cx="7443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Spoj  jména  s postavami na obrázku: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Svatý Václav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147248" cy="2260848"/>
          </a:xfrm>
        </p:spPr>
        <p:txBody>
          <a:bodyPr/>
          <a:lstStyle/>
          <a:p>
            <a:r>
              <a:rPr lang="cs-CZ" b="1" dirty="0" smtClean="0"/>
              <a:t>Ludmila a Václav byli po své smrti prohlášeni za svaté.</a:t>
            </a:r>
          </a:p>
          <a:p>
            <a:r>
              <a:rPr lang="cs-CZ" b="1" dirty="0" smtClean="0"/>
              <a:t>Památku svatého Václava si připomínáme státním svátkem dne: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87824" y="4221088"/>
            <a:ext cx="293862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28. září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Kníže Václav na současné české minci</a:t>
            </a:r>
            <a:endParaRPr lang="cs-CZ" dirty="0"/>
          </a:p>
        </p:txBody>
      </p:sp>
      <p:pic>
        <p:nvPicPr>
          <p:cNvPr id="4" name="Zástupný symbol pro obsah 3" descr="Dumy 00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979712" y="1556792"/>
            <a:ext cx="4957204" cy="4901464"/>
          </a:xfrm>
        </p:spPr>
      </p:pic>
      <p:sp>
        <p:nvSpPr>
          <p:cNvPr id="5" name="TextovéPole 4"/>
          <p:cNvSpPr txBox="1"/>
          <p:nvPr/>
        </p:nvSpPr>
        <p:spPr>
          <a:xfrm>
            <a:off x="6156176" y="6165304"/>
            <a:ext cx="7668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8991600" cy="5303838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dirty="0" smtClean="0"/>
              <a:t>Obr. 1.:</a:t>
            </a:r>
          </a:p>
          <a:p>
            <a:r>
              <a:rPr lang="en-US" dirty="0"/>
              <a:t>By </a:t>
            </a:r>
            <a:r>
              <a:rPr lang="en-US" dirty="0" err="1"/>
              <a:t>Antonín</a:t>
            </a:r>
            <a:r>
              <a:rPr lang="en-US" dirty="0"/>
              <a:t> Popp (1850-1915) [Public domain], via Wikimedia </a:t>
            </a:r>
            <a:r>
              <a:rPr lang="en-US" dirty="0" smtClean="0"/>
              <a:t>Commons [cit.</a:t>
            </a:r>
            <a:r>
              <a:rPr lang="cs-CZ" dirty="0" smtClean="0"/>
              <a:t> 3. 1. 2013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commons.wikimedia.org/wiki/File%3AVaclav_I.jpg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upload.wikimedia.org/wikipedia/commons/7/71/Vaclav_I.jpg</a:t>
            </a:r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Obr. 2:</a:t>
            </a:r>
          </a:p>
          <a:p>
            <a:r>
              <a:rPr lang="cs-CZ" dirty="0" smtClean="0"/>
              <a:t>Josef </a:t>
            </a:r>
            <a:r>
              <a:rPr lang="cs-CZ" dirty="0" err="1" smtClean="0"/>
              <a:t>Mathauser</a:t>
            </a:r>
            <a:r>
              <a:rPr lang="cs-CZ" dirty="0" smtClean="0"/>
              <a:t> [Public </a:t>
            </a:r>
            <a:r>
              <a:rPr lang="cs-CZ" dirty="0" err="1" smtClean="0"/>
              <a:t>domain</a:t>
            </a:r>
            <a:r>
              <a:rPr lang="cs-CZ" dirty="0" smtClean="0"/>
              <a:t>], via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en-US" dirty="0" smtClean="0"/>
              <a:t> [cit.</a:t>
            </a:r>
            <a:r>
              <a:rPr lang="cs-CZ" dirty="0" smtClean="0"/>
              <a:t> 3. 1. 2013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u="sng" dirty="0" smtClean="0">
                <a:hlinkClick r:id="rId4"/>
              </a:rPr>
              <a:t>http://commons.wikimedia.org/wiki/File%3AJosef_Mathauser_-_</a:t>
            </a:r>
            <a:r>
              <a:rPr lang="cs-CZ" u="sng" dirty="0" smtClean="0">
                <a:hlinkClick r:id="rId4"/>
              </a:rPr>
              <a:t>kn%C4%9B%C5%BEna_Drahom%C3%ADra%2C_kn%C3%AD%C5%BEe_V%C3%A1clav_a_Ludmila.jpg</a:t>
            </a:r>
            <a:endParaRPr lang="cs-CZ" u="sng" dirty="0" smtClean="0"/>
          </a:p>
          <a:p>
            <a:r>
              <a:rPr lang="cs-CZ" u="sng">
                <a:hlinkClick r:id="rId5"/>
              </a:rPr>
              <a:t>http://upload.wikimedia.org/wikipedia/commons/2/2e/Josef_Mathauser</a:t>
            </a:r>
            <a:r>
              <a:rPr lang="cs-CZ" u="sng">
                <a:hlinkClick r:id="rId5"/>
              </a:rPr>
              <a:t>_-_</a:t>
            </a:r>
            <a:r>
              <a:rPr lang="cs-CZ" u="sng" smtClean="0">
                <a:hlinkClick r:id="rId5"/>
              </a:rPr>
              <a:t>kn%C4%9B%C5%BEna_Drahom%C3%ADra%2C_kn%C3%AD%C5%BEe_V%C3%A1clav_a_Ludmila.jpg</a:t>
            </a:r>
            <a:endParaRPr lang="cs-CZ" u="sng" smtClean="0"/>
          </a:p>
          <a:p>
            <a:endParaRPr lang="cs-CZ" u="sng" dirty="0" smtClean="0"/>
          </a:p>
          <a:p>
            <a:pPr>
              <a:buNone/>
            </a:pPr>
            <a:r>
              <a:rPr lang="cs-CZ" dirty="0" smtClean="0"/>
              <a:t>Obr. 3: vlastní zdroj</a:t>
            </a:r>
            <a:r>
              <a:rPr lang="en-US" dirty="0" smtClean="0"/>
              <a:t>.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96</TotalTime>
  <Words>377</Words>
  <Application>Microsoft Office PowerPoint</Application>
  <PresentationFormat>Předvádění na obrazovce (4:3)</PresentationFormat>
  <Paragraphs>67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Prezentace aplikace PowerPoint</vt:lpstr>
      <vt:lpstr>ANOTACE</vt:lpstr>
      <vt:lpstr>Kníže Václav</vt:lpstr>
      <vt:lpstr>Kníže Václav</vt:lpstr>
      <vt:lpstr>Prezentace aplikace PowerPoint</vt:lpstr>
      <vt:lpstr>Prezentace aplikace PowerPoint</vt:lpstr>
      <vt:lpstr>Prezentace aplikace PowerPoint</vt:lpstr>
      <vt:lpstr>Svatý Václav</vt:lpstr>
      <vt:lpstr>Kníže Václav na současné české minci</vt:lpstr>
      <vt:lpstr>Citace:</vt:lpstr>
    </vt:vector>
  </TitlesOfParts>
  <Company>Acer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Svatý Václav</dc:title>
  <dc:creator>Valued Acer Customer</dc:creator>
  <cp:lastModifiedBy>Riedel Michal</cp:lastModifiedBy>
  <cp:revision>16</cp:revision>
  <dcterms:created xsi:type="dcterms:W3CDTF">2013-04-24T16:56:33Z</dcterms:created>
  <dcterms:modified xsi:type="dcterms:W3CDTF">2013-05-28T19:30:23Z</dcterms:modified>
</cp:coreProperties>
</file>