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8" r:id="rId3"/>
    <p:sldId id="256" r:id="rId4"/>
    <p:sldId id="257" r:id="rId5"/>
    <p:sldId id="259" r:id="rId6"/>
    <p:sldId id="260" r:id="rId7"/>
    <p:sldId id="261" r:id="rId8"/>
    <p:sldId id="263" r:id="rId9"/>
    <p:sldId id="265" r:id="rId10"/>
    <p:sldId id="266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xfrm>
          <a:off x="1273857" y="815268"/>
          <a:ext cx="6498543" cy="1477674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NÁZEV:VY_32_INOVACE_42_Dějepis_Vznik Československa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xfrm>
          <a:off x="1258000" y="0"/>
          <a:ext cx="6498543" cy="2547714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Základní škola a praktická škola Arkadie o. p. s.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xfrm>
          <a:off x="1273857" y="407634"/>
          <a:ext cx="6498543" cy="2012694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Mgr. Jitka </a:t>
          </a:r>
          <a:r>
            <a:rPr lang="cs-CZ" sz="2000" dirty="0" err="1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Riedelová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xfrm>
          <a:off x="1273857" y="1222902"/>
          <a:ext cx="6498543" cy="942654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Vznik Československa 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xfrm>
          <a:off x="1273857" y="1630536"/>
          <a:ext cx="6498543" cy="407634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 CZ.1.07./1.4.00/21.2257 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A24A303-FE42-43AC-9011-BAEE9C258CDA}" type="presOf" srcId="{D1D4F407-5343-4D3F-B5B9-D407B03CAEB4}" destId="{AED2198E-93D5-4001-81B4-73124B309672}" srcOrd="1" destOrd="0" presId="urn:microsoft.com/office/officeart/2005/8/layout/target3"/>
    <dgm:cxn modelId="{E5CB0023-5C90-42F0-A351-E74F1ED582BB}" type="presOf" srcId="{D1B46980-6531-4606-95E6-44980827E919}" destId="{6140AFEC-043D-4C43-A2F9-D0F5331DF3A3}" srcOrd="0" destOrd="0" presId="urn:microsoft.com/office/officeart/2005/8/layout/target3"/>
    <dgm:cxn modelId="{8D77F84E-C7FC-400D-868F-FCD6F619161F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EB96FCD-D367-4818-99E8-7B83C8D46774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DF3F1B1-FECE-4932-A5AB-A7DDA2074D0F}" type="presOf" srcId="{D1D4F407-5343-4D3F-B5B9-D407B03CAEB4}" destId="{D005CE8C-CC26-4C3E-AC11-E15060ECD759}" srcOrd="0" destOrd="0" presId="urn:microsoft.com/office/officeart/2005/8/layout/target3"/>
    <dgm:cxn modelId="{9D76A132-ED71-4615-8046-EF72AABE7DF5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7A6C082-62FF-457F-B7FC-B95254C7D0D0}" type="presOf" srcId="{B651F6E3-6281-48DB-9319-2AEAFDAE7572}" destId="{619D679B-A015-4ECF-8348-D1034C574F40}" srcOrd="0" destOrd="0" presId="urn:microsoft.com/office/officeart/2005/8/layout/target3"/>
    <dgm:cxn modelId="{0A90537E-7082-4D27-A0A4-0879CD811918}" type="presOf" srcId="{D8197B8C-B260-4A16-BDF4-0947B075E274}" destId="{5A5FFA88-C948-4069-8E93-59FA12366E83}" srcOrd="1" destOrd="0" presId="urn:microsoft.com/office/officeart/2005/8/layout/target3"/>
    <dgm:cxn modelId="{0410B66C-C256-412E-95C2-59BD2E9F4E84}" type="presOf" srcId="{757F3AB3-0718-4624-B441-E567A8F0AB56}" destId="{333A1088-737F-45CB-B68E-254E46348037}" srcOrd="0" destOrd="0" presId="urn:microsoft.com/office/officeart/2005/8/layout/target3"/>
    <dgm:cxn modelId="{C735A748-E8E6-497E-97FB-35BEA7CD8C24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602837C-96B3-4DCD-A58D-22DBACBA4EBB}" type="presOf" srcId="{4C35D32F-0EAB-4CD7-82EE-45574DC2A586}" destId="{890E4F0B-2866-4A3F-A3C7-2A14B1797930}" srcOrd="1" destOrd="0" presId="urn:microsoft.com/office/officeart/2005/8/layout/target3"/>
    <dgm:cxn modelId="{86EDE2B6-BDEA-4316-8BD7-E29A3AED1C8A}" type="presParOf" srcId="{333A1088-737F-45CB-B68E-254E46348037}" destId="{F5ABB229-8D3B-4694-996A-96F23CF14429}" srcOrd="0" destOrd="0" presId="urn:microsoft.com/office/officeart/2005/8/layout/target3"/>
    <dgm:cxn modelId="{43670CEE-FFFA-4A2E-8D13-12E60614103A}" type="presParOf" srcId="{333A1088-737F-45CB-B68E-254E46348037}" destId="{F41139FD-01EE-4571-8B17-4FB00FC51163}" srcOrd="1" destOrd="0" presId="urn:microsoft.com/office/officeart/2005/8/layout/target3"/>
    <dgm:cxn modelId="{C4D38701-C6DF-4A8F-B3C4-32DCF791FE80}" type="presParOf" srcId="{333A1088-737F-45CB-B68E-254E46348037}" destId="{D005CE8C-CC26-4C3E-AC11-E15060ECD759}" srcOrd="2" destOrd="0" presId="urn:microsoft.com/office/officeart/2005/8/layout/target3"/>
    <dgm:cxn modelId="{5C6C2F64-4E89-4FE0-8616-0231E8738811}" type="presParOf" srcId="{333A1088-737F-45CB-B68E-254E46348037}" destId="{2C702D82-9B77-49B7-9568-BB8EB47C3372}" srcOrd="3" destOrd="0" presId="urn:microsoft.com/office/officeart/2005/8/layout/target3"/>
    <dgm:cxn modelId="{E9DD0C18-372D-4D2F-B939-782136A3B1BA}" type="presParOf" srcId="{333A1088-737F-45CB-B68E-254E46348037}" destId="{A52A0455-90FF-4808-ABD0-F02540D31D5A}" srcOrd="4" destOrd="0" presId="urn:microsoft.com/office/officeart/2005/8/layout/target3"/>
    <dgm:cxn modelId="{88355AF7-956A-49C6-B139-FA4569BFBE54}" type="presParOf" srcId="{333A1088-737F-45CB-B68E-254E46348037}" destId="{6140AFEC-043D-4C43-A2F9-D0F5331DF3A3}" srcOrd="5" destOrd="0" presId="urn:microsoft.com/office/officeart/2005/8/layout/target3"/>
    <dgm:cxn modelId="{382DC120-94F9-478E-B5CA-A931F6740C2E}" type="presParOf" srcId="{333A1088-737F-45CB-B68E-254E46348037}" destId="{9358AC05-5D7D-4327-9F80-1AD486AEA664}" srcOrd="6" destOrd="0" presId="urn:microsoft.com/office/officeart/2005/8/layout/target3"/>
    <dgm:cxn modelId="{138DBE8D-205C-4010-908F-8C8A0CFEDFBF}" type="presParOf" srcId="{333A1088-737F-45CB-B68E-254E46348037}" destId="{313FC574-E1CD-4FB4-B054-0B805CE0447D}" srcOrd="7" destOrd="0" presId="urn:microsoft.com/office/officeart/2005/8/layout/target3"/>
    <dgm:cxn modelId="{0BEFEB1A-587D-4C1D-AA72-A4D5276920C3}" type="presParOf" srcId="{333A1088-737F-45CB-B68E-254E46348037}" destId="{619D679B-A015-4ECF-8348-D1034C574F40}" srcOrd="8" destOrd="0" presId="urn:microsoft.com/office/officeart/2005/8/layout/target3"/>
    <dgm:cxn modelId="{507A7B91-F1AF-410F-8C36-E6DA4942D462}" type="presParOf" srcId="{333A1088-737F-45CB-B68E-254E46348037}" destId="{322283A8-4A27-4CDA-BAE3-F381106A9174}" srcOrd="9" destOrd="0" presId="urn:microsoft.com/office/officeart/2005/8/layout/target3"/>
    <dgm:cxn modelId="{70E70DE1-F902-4726-BAF8-7971690AF6B6}" type="presParOf" srcId="{333A1088-737F-45CB-B68E-254E46348037}" destId="{FFC9F71D-1B4F-4AD9-A4A6-86ADEFC8AF5C}" srcOrd="10" destOrd="0" presId="urn:microsoft.com/office/officeart/2005/8/layout/target3"/>
    <dgm:cxn modelId="{4826DEC3-9894-4D0D-BFA6-7E23EBBAD57E}" type="presParOf" srcId="{333A1088-737F-45CB-B68E-254E46348037}" destId="{25B08C86-7E15-44DC-BE7F-FFB55DD49D12}" srcOrd="11" destOrd="0" presId="urn:microsoft.com/office/officeart/2005/8/layout/target3"/>
    <dgm:cxn modelId="{77D1ED26-394C-477B-B33B-775ABCAD8F2F}" type="presParOf" srcId="{333A1088-737F-45CB-B68E-254E46348037}" destId="{76644BE8-9D7C-4C09-B250-3D10AF48CBB7}" srcOrd="12" destOrd="0" presId="urn:microsoft.com/office/officeart/2005/8/layout/target3"/>
    <dgm:cxn modelId="{0782444A-7743-4D97-8CD6-DC9BAE608613}" type="presParOf" srcId="{333A1088-737F-45CB-B68E-254E46348037}" destId="{EE85B701-7295-41C0-BA7A-34D3756A2AE6}" srcOrd="13" destOrd="0" presId="urn:microsoft.com/office/officeart/2005/8/layout/target3"/>
    <dgm:cxn modelId="{ADF51596-7E7F-46E9-95C7-B2ADF1DCD47E}" type="presParOf" srcId="{333A1088-737F-45CB-B68E-254E46348037}" destId="{8BEBB6EC-1DAA-4CAC-8A25-BC0FCBD5DBD5}" srcOrd="14" destOrd="0" presId="urn:microsoft.com/office/officeart/2005/8/layout/target3"/>
    <dgm:cxn modelId="{31C93AF7-4A7F-4435-B6F6-0FB6BFA17D01}" type="presParOf" srcId="{333A1088-737F-45CB-B68E-254E46348037}" destId="{AED2198E-93D5-4001-81B4-73124B309672}" srcOrd="15" destOrd="0" presId="urn:microsoft.com/office/officeart/2005/8/layout/target3"/>
    <dgm:cxn modelId="{A6163EC6-E88E-4B8A-BD89-DA608C16934A}" type="presParOf" srcId="{333A1088-737F-45CB-B68E-254E46348037}" destId="{2BE915AB-18AA-4053-B92C-3BFC9ED204BB}" srcOrd="16" destOrd="0" presId="urn:microsoft.com/office/officeart/2005/8/layout/target3"/>
    <dgm:cxn modelId="{37CF3F48-9FC5-4387-B1BF-C950ADC3D3F5}" type="presParOf" srcId="{333A1088-737F-45CB-B68E-254E46348037}" destId="{6BB5E863-4638-4E1D-BFDE-399D028AC4ED}" srcOrd="17" destOrd="0" presId="urn:microsoft.com/office/officeart/2005/8/layout/target3"/>
    <dgm:cxn modelId="{95DE9C00-9258-4D11-8B68-03B6EE9947DA}" type="presParOf" srcId="{333A1088-737F-45CB-B68E-254E46348037}" destId="{5A5FFA88-C948-4069-8E93-59FA12366E83}" srcOrd="18" destOrd="0" presId="urn:microsoft.com/office/officeart/2005/8/layout/target3"/>
    <dgm:cxn modelId="{921BBF2B-823C-4CF8-9DEC-FEA2548EDA6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Základní škola a praktická škola Arkadie o. p. s.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Mgr. Jitka </a:t>
          </a:r>
          <a:r>
            <a:rPr lang="cs-CZ" sz="2000" kern="1200" dirty="0" err="1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Riedelová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NÁZEV:VY_32_INOVACE_42_Dějepis_Vznik Československa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Vznik Československa 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 CZ.1.07./1.4.00/21.2257 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D6DFF7-D438-4096-A00B-4B173DFEA52C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884EC-813B-4F2D-8AAB-2A144A86C2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D6DFF7-D438-4096-A00B-4B173DFEA52C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884EC-813B-4F2D-8AAB-2A144A86C2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D6DFF7-D438-4096-A00B-4B173DFEA52C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884EC-813B-4F2D-8AAB-2A144A86C2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D6DFF7-D438-4096-A00B-4B173DFEA52C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884EC-813B-4F2D-8AAB-2A144A86C2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D6DFF7-D438-4096-A00B-4B173DFEA52C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884EC-813B-4F2D-8AAB-2A144A86C2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D6DFF7-D438-4096-A00B-4B173DFEA52C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884EC-813B-4F2D-8AAB-2A144A86C2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D6DFF7-D438-4096-A00B-4B173DFEA52C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884EC-813B-4F2D-8AAB-2A144A86C2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D6DFF7-D438-4096-A00B-4B173DFEA52C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884EC-813B-4F2D-8AAB-2A144A86C2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D6DFF7-D438-4096-A00B-4B173DFEA52C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884EC-813B-4F2D-8AAB-2A144A86C2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D6DFF7-D438-4096-A00B-4B173DFEA52C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884EC-813B-4F2D-8AAB-2A144A86C2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D6DFF7-D438-4096-A00B-4B173DFEA52C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884EC-813B-4F2D-8AAB-2A144A86C2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D6DFF7-D438-4096-A00B-4B173DFEA52C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C884EC-813B-4F2D-8AAB-2A144A86C24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File:Tom%C3%A1%C5%A1_G_Masaryk1918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42570437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Obrázek 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50932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Materiál pro </a:t>
            </a:r>
            <a:r>
              <a:rPr lang="cs-CZ" smtClean="0"/>
              <a:t>výuku dějepisu </a:t>
            </a:r>
            <a:r>
              <a:rPr lang="cs-CZ" dirty="0" smtClean="0"/>
              <a:t>v 9. ročníku základní školy praktické.</a:t>
            </a:r>
          </a:p>
          <a:p>
            <a:r>
              <a:rPr lang="cs-CZ" dirty="0" smtClean="0"/>
              <a:t>Určeno pro interaktivní tabuli.</a:t>
            </a:r>
          </a:p>
          <a:p>
            <a:r>
              <a:rPr lang="cs-CZ" dirty="0" smtClean="0"/>
              <a:t>Učební látka slouží k prvotnímu výkladu učiva a k procvičování získaných vědomostí, poskytuje žákům údaje o vzniku Československa a významu T. M. Masaryka.</a:t>
            </a:r>
          </a:p>
          <a:p>
            <a:r>
              <a:rPr lang="cs-CZ" dirty="0" smtClean="0"/>
              <a:t>Úkoly k procvičování probrané látky – doplňování slov do vět s následnou kontrolou.</a:t>
            </a:r>
          </a:p>
          <a:p>
            <a:r>
              <a:rPr lang="cs-CZ" dirty="0" smtClean="0"/>
              <a:t>Použití v hodině žáky zaujalo, aktivně se zapojovali do práce na interaktivní tabuli.</a:t>
            </a:r>
          </a:p>
          <a:p>
            <a:r>
              <a:rPr lang="cs-CZ" dirty="0" smtClean="0"/>
              <a:t>Vytvořeno: 25. 9. 2012</a:t>
            </a:r>
          </a:p>
        </p:txBody>
      </p:sp>
    </p:spTree>
    <p:extLst>
      <p:ext uri="{BB962C8B-B14F-4D97-AF65-F5344CB8AC3E}">
        <p14:creationId xmlns:p14="http://schemas.microsoft.com/office/powerpoint/2010/main" val="197291349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Vznik Československé republiky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Tomáš </a:t>
            </a:r>
            <a:r>
              <a:rPr lang="cs-CZ" dirty="0" err="1" smtClean="0"/>
              <a:t>Garrigue</a:t>
            </a:r>
            <a:r>
              <a:rPr lang="cs-CZ" dirty="0" smtClean="0"/>
              <a:t> Masaryk</a:t>
            </a:r>
            <a:endParaRPr lang="cs-CZ" dirty="0"/>
          </a:p>
        </p:txBody>
      </p:sp>
      <p:pic>
        <p:nvPicPr>
          <p:cNvPr id="1026" name="Picture 2" descr="430PX-~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1700808"/>
            <a:ext cx="3528392" cy="49151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0" y="1340768"/>
            <a:ext cx="4932040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 vedl zahraniční odboj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 podporoval  vznik Československých  </a:t>
            </a:r>
          </a:p>
          <a:p>
            <a:r>
              <a:rPr lang="cs-CZ" sz="2400" dirty="0" smtClean="0"/>
              <a:t>    legií</a:t>
            </a:r>
          </a:p>
          <a:p>
            <a:r>
              <a:rPr lang="cs-CZ" sz="2400" dirty="0" smtClean="0"/>
              <a:t> /asi 100 tisíc českých a slovenských  </a:t>
            </a:r>
          </a:p>
          <a:p>
            <a:r>
              <a:rPr lang="cs-CZ" sz="2400" dirty="0" smtClean="0"/>
              <a:t>   vojáků /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 zasloužil se o rozpad Rakouska –   </a:t>
            </a:r>
          </a:p>
          <a:p>
            <a:r>
              <a:rPr lang="cs-CZ" sz="2400" dirty="0" smtClean="0"/>
              <a:t>    Uherska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usiloval o osamostatnění  českých   </a:t>
            </a:r>
          </a:p>
          <a:p>
            <a:r>
              <a:rPr lang="cs-CZ" sz="2400" dirty="0" smtClean="0"/>
              <a:t>  zemí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jednal se slovenskými politiky o  </a:t>
            </a:r>
          </a:p>
          <a:p>
            <a:r>
              <a:rPr lang="cs-CZ" sz="2400" dirty="0" smtClean="0"/>
              <a:t>   připojení  k českým zemím </a:t>
            </a:r>
          </a:p>
          <a:p>
            <a:r>
              <a:rPr lang="cs-CZ" sz="2400" dirty="0" smtClean="0"/>
              <a:t>   / Milan Rastislav </a:t>
            </a:r>
            <a:r>
              <a:rPr lang="cs-CZ" sz="2400" dirty="0" err="1" smtClean="0"/>
              <a:t>Štefánik</a:t>
            </a:r>
            <a:r>
              <a:rPr lang="cs-CZ" sz="2400" dirty="0" smtClean="0"/>
              <a:t>/</a:t>
            </a:r>
          </a:p>
          <a:p>
            <a:r>
              <a:rPr lang="cs-CZ" sz="2400" dirty="0" smtClean="0"/>
              <a:t> 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268760"/>
            <a:ext cx="8229600" cy="1143000"/>
          </a:xfrm>
        </p:spPr>
        <p:txBody>
          <a:bodyPr/>
          <a:lstStyle/>
          <a:p>
            <a:r>
              <a:rPr lang="cs-CZ" dirty="0" smtClean="0"/>
              <a:t>28. října 1918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3429000"/>
            <a:ext cx="8229600" cy="247687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6000" dirty="0" smtClean="0"/>
              <a:t>  </a:t>
            </a:r>
            <a:r>
              <a:rPr lang="cs-CZ" sz="6000" dirty="0" smtClean="0">
                <a:solidFill>
                  <a:srgbClr val="FF0000"/>
                </a:solidFill>
              </a:rPr>
              <a:t>Vznik Československé</a:t>
            </a:r>
          </a:p>
          <a:p>
            <a:pPr>
              <a:buNone/>
            </a:pPr>
            <a:r>
              <a:rPr lang="cs-CZ" sz="6000" dirty="0" smtClean="0">
                <a:solidFill>
                  <a:srgbClr val="FF0000"/>
                </a:solidFill>
              </a:rPr>
              <a:t>             republiky</a:t>
            </a:r>
            <a:endParaRPr lang="cs-CZ" sz="6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861048"/>
            <a:ext cx="8229600" cy="1143000"/>
          </a:xfrm>
        </p:spPr>
        <p:txBody>
          <a:bodyPr>
            <a:noAutofit/>
          </a:bodyPr>
          <a:lstStyle/>
          <a:p>
            <a:r>
              <a:rPr lang="cs-CZ" sz="7200" dirty="0" smtClean="0">
                <a:solidFill>
                  <a:srgbClr val="FF0000"/>
                </a:solidFill>
              </a:rPr>
              <a:t>Tomáš </a:t>
            </a:r>
            <a:r>
              <a:rPr lang="cs-CZ" sz="7200" dirty="0" err="1" smtClean="0">
                <a:solidFill>
                  <a:srgbClr val="FF0000"/>
                </a:solidFill>
              </a:rPr>
              <a:t>Garrigue</a:t>
            </a:r>
            <a:r>
              <a:rPr lang="cs-CZ" sz="7200" dirty="0" smtClean="0">
                <a:solidFill>
                  <a:srgbClr val="FF0000"/>
                </a:solidFill>
              </a:rPr>
              <a:t> Masaryk</a:t>
            </a:r>
            <a:endParaRPr lang="cs-CZ" sz="72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60648"/>
            <a:ext cx="2304256" cy="158417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6000" dirty="0" smtClean="0"/>
              <a:t>    Náš</a:t>
            </a:r>
            <a:endParaRPr lang="cs-CZ" sz="6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15816" y="260648"/>
            <a:ext cx="76815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1.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1628800"/>
            <a:ext cx="492961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/>
              <a:t>československý</a:t>
            </a:r>
            <a:endParaRPr lang="cs-CZ" sz="6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08104" y="1628800"/>
            <a:ext cx="334989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/>
              <a:t>prezident:</a:t>
            </a:r>
            <a:endParaRPr lang="cs-CZ" sz="6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1980728" y="1"/>
            <a:ext cx="5904656" cy="908720"/>
          </a:xfrm>
        </p:spPr>
        <p:txBody>
          <a:bodyPr/>
          <a:lstStyle/>
          <a:p>
            <a:r>
              <a:rPr lang="cs-CZ" dirty="0" smtClean="0"/>
              <a:t>Doplň: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-324544" y="2276872"/>
            <a:ext cx="9468544" cy="936104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  2. Legionáři bojovali proti………………………………………..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0" y="3140968"/>
            <a:ext cx="91301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3. Samostatné Československo vzniklo dne………………..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3861048"/>
            <a:ext cx="805553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4. Prvním československým prezidentem se stal</a:t>
            </a:r>
          </a:p>
          <a:p>
            <a:endParaRPr lang="cs-CZ" sz="3200" dirty="0" smtClean="0"/>
          </a:p>
          <a:p>
            <a:r>
              <a:rPr lang="cs-CZ" sz="3200" dirty="0" smtClean="0"/>
              <a:t>…………………………………………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0" y="764704"/>
            <a:ext cx="8573244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1. Před rokem 1918 byly  Čechy a Morava součástí </a:t>
            </a:r>
          </a:p>
          <a:p>
            <a:endParaRPr lang="cs-CZ" sz="3200" dirty="0" smtClean="0"/>
          </a:p>
          <a:p>
            <a:r>
              <a:rPr lang="cs-CZ" sz="3200" dirty="0" smtClean="0"/>
              <a:t>………………………………..monarchie.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0" y="2636912"/>
            <a:ext cx="2776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 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8385" y="5373216"/>
            <a:ext cx="9024394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5. Vznik Československa slavíme jako..…………….svátek</a:t>
            </a:r>
          </a:p>
          <a:p>
            <a:r>
              <a:rPr lang="cs-CZ" sz="3200" dirty="0" smtClean="0"/>
              <a:t>vždy …………..den v měsíci …………………………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1980728" y="1"/>
            <a:ext cx="5904656" cy="908720"/>
          </a:xfrm>
        </p:spPr>
        <p:txBody>
          <a:bodyPr/>
          <a:lstStyle/>
          <a:p>
            <a:r>
              <a:rPr lang="cs-CZ" dirty="0" smtClean="0"/>
              <a:t>Doplň: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-324544" y="2276872"/>
            <a:ext cx="9468544" cy="936104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  2. Legionáři bojovali proti………………………………………..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0" y="3140968"/>
            <a:ext cx="91301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3. Samostatné Československo vzniklo dne………………..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3861048"/>
            <a:ext cx="805553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4. Prvním československým prezidentem se stal</a:t>
            </a:r>
          </a:p>
          <a:p>
            <a:endParaRPr lang="cs-CZ" sz="3200" dirty="0" smtClean="0"/>
          </a:p>
          <a:p>
            <a:r>
              <a:rPr lang="cs-CZ" sz="3200" dirty="0" smtClean="0"/>
              <a:t>…………………………………………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0" y="764704"/>
            <a:ext cx="8573244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1. Před rokem 1918 byly  Čechy a Morava součástí </a:t>
            </a:r>
          </a:p>
          <a:p>
            <a:endParaRPr lang="cs-CZ" sz="3200" dirty="0" smtClean="0"/>
          </a:p>
          <a:p>
            <a:r>
              <a:rPr lang="cs-CZ" sz="3200" dirty="0" smtClean="0"/>
              <a:t>………………………………..monarchie.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0" y="2636912"/>
            <a:ext cx="2776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 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8385" y="5373216"/>
            <a:ext cx="9024394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5. Vznik Československa slavíme jako..…………….svátek</a:t>
            </a:r>
          </a:p>
          <a:p>
            <a:r>
              <a:rPr lang="cs-CZ" sz="3200" dirty="0" smtClean="0"/>
              <a:t>vždy …………..den v měsíci …………………………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3528" y="1556792"/>
            <a:ext cx="25567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Rakousko-Uherské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572000" y="2204864"/>
            <a:ext cx="35283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Rakousku- Uhersku a Německu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236296" y="2996952"/>
            <a:ext cx="15121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28.11. 1918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23528" y="4725144"/>
            <a:ext cx="28225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Tomáš </a:t>
            </a:r>
            <a:r>
              <a:rPr lang="cs-CZ" sz="2000" dirty="0" err="1" smtClean="0">
                <a:solidFill>
                  <a:srgbClr val="FF0000"/>
                </a:solidFill>
              </a:rPr>
              <a:t>Garrigue</a:t>
            </a:r>
            <a:r>
              <a:rPr lang="cs-CZ" sz="2000" dirty="0" smtClean="0">
                <a:solidFill>
                  <a:srgbClr val="FF0000"/>
                </a:solidFill>
              </a:rPr>
              <a:t>  Masaryk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516216" y="5301208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státní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508104" y="5805264"/>
            <a:ext cx="9361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říjen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475656" y="5877272"/>
            <a:ext cx="50847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28.</a:t>
            </a:r>
            <a:endParaRPr lang="cs-CZ" sz="2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Spoj jména související se vznikem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Československé </a:t>
            </a:r>
            <a:r>
              <a:rPr lang="cs-CZ" dirty="0" smtClean="0"/>
              <a:t>republiky: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23928" y="3861048"/>
            <a:ext cx="4690864" cy="67667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500" dirty="0" smtClean="0"/>
              <a:t>Tomáš </a:t>
            </a:r>
            <a:r>
              <a:rPr lang="cs-CZ" sz="3500" dirty="0" err="1" smtClean="0"/>
              <a:t>Garrigue</a:t>
            </a:r>
            <a:r>
              <a:rPr lang="cs-CZ" sz="3500" dirty="0" smtClean="0"/>
              <a:t> Masaryk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139952" y="5301208"/>
            <a:ext cx="40974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Milan Rastislav </a:t>
            </a:r>
            <a:r>
              <a:rPr lang="cs-CZ" sz="3200" dirty="0" err="1" smtClean="0"/>
              <a:t>Štefánik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1772816"/>
            <a:ext cx="22100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Václav Klaus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48064" y="2852936"/>
            <a:ext cx="22323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Karel  Čapek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27584" y="5229200"/>
            <a:ext cx="15163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Karel IV.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148064" y="1844824"/>
            <a:ext cx="14558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Jan Hus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7544" y="2924944"/>
            <a:ext cx="34360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Karel Jaromír Erben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39552" y="4077072"/>
            <a:ext cx="242560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Edvard Beneš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Spoj jména související se vznikem</a:t>
            </a:r>
            <a:br>
              <a:rPr lang="cs-CZ" dirty="0" smtClean="0"/>
            </a:br>
            <a:r>
              <a:rPr lang="cs-CZ" dirty="0" smtClean="0"/>
              <a:t>československé republiky: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23928" y="3861048"/>
            <a:ext cx="4690864" cy="67667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500" dirty="0" smtClean="0"/>
              <a:t>Tomáš </a:t>
            </a:r>
            <a:r>
              <a:rPr lang="cs-CZ" sz="3500" dirty="0" err="1" smtClean="0"/>
              <a:t>Garrigue</a:t>
            </a:r>
            <a:r>
              <a:rPr lang="cs-CZ" sz="3500" dirty="0" smtClean="0"/>
              <a:t> Masaryk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139952" y="5301208"/>
            <a:ext cx="40974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Milan Rastislav </a:t>
            </a:r>
            <a:r>
              <a:rPr lang="cs-CZ" sz="3200" dirty="0" err="1" smtClean="0"/>
              <a:t>Štefánik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1772816"/>
            <a:ext cx="22100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Václav Klaus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48064" y="2852936"/>
            <a:ext cx="22323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Karel  Čapek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27584" y="5229200"/>
            <a:ext cx="15163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Karel IV.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148064" y="1844824"/>
            <a:ext cx="14558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Jan Hus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7544" y="2924944"/>
            <a:ext cx="34360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Karel Jaromír Erben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39552" y="4077072"/>
            <a:ext cx="242560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Edvard Beneš</a:t>
            </a:r>
            <a:endParaRPr lang="cs-CZ" sz="32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10" grpId="0"/>
      <p:bldP spid="1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Obr. : ŠECHTL</a:t>
            </a:r>
            <a:r>
              <a:rPr lang="cs-CZ" dirty="0"/>
              <a:t>, Josef Jindřich. </a:t>
            </a:r>
            <a:r>
              <a:rPr lang="cs-CZ" i="1" dirty="0"/>
              <a:t>http://commons.wikimedia.org/wiki/File%3ATom%C3%A1%C5%A1_G_Masaryk1918.jpg</a:t>
            </a:r>
            <a:r>
              <a:rPr lang="cs-CZ" dirty="0"/>
              <a:t> [online]. [cit. </a:t>
            </a:r>
            <a:r>
              <a:rPr lang="cs-CZ" dirty="0" smtClean="0"/>
              <a:t>4</a:t>
            </a:r>
            <a:r>
              <a:rPr lang="cs-CZ" smtClean="0"/>
              <a:t>. </a:t>
            </a:r>
            <a:r>
              <a:rPr lang="cs-CZ" dirty="0" smtClean="0"/>
              <a:t>10. 2012]. </a:t>
            </a:r>
            <a:r>
              <a:rPr lang="cs-CZ" dirty="0"/>
              <a:t>Dostupný na WWW: </a:t>
            </a:r>
            <a:r>
              <a:rPr lang="cs-CZ" u="sng" dirty="0">
                <a:hlinkClick r:id="rId2"/>
              </a:rPr>
              <a:t>http://commons.wikimedia.org/wiki/File%3ATom%C3%A1%C5%A1_G_Masaryk1918.jpg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140</TotalTime>
  <Words>395</Words>
  <Application>Microsoft Office PowerPoint</Application>
  <PresentationFormat>Předvádění na obrazovce (4:3)</PresentationFormat>
  <Paragraphs>88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ANOTACE</vt:lpstr>
      <vt:lpstr>Vznik Československé republiky</vt:lpstr>
      <vt:lpstr>Tomáš Garrigue Masaryk</vt:lpstr>
      <vt:lpstr>28. října 1918</vt:lpstr>
      <vt:lpstr>Tomáš Garrigue Masaryk</vt:lpstr>
      <vt:lpstr>Doplň:</vt:lpstr>
      <vt:lpstr>Doplň:</vt:lpstr>
      <vt:lpstr>Spoj jména související se vznikem Československé republiky:</vt:lpstr>
      <vt:lpstr>Spoj jména související se vznikem československé republiky:</vt:lpstr>
      <vt:lpstr>Citace:</vt:lpstr>
    </vt:vector>
  </TitlesOfParts>
  <Company>Acer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Vznik Československa</dc:title>
  <dc:creator>Valued Acer Customer</dc:creator>
  <cp:lastModifiedBy>Riedelová Jitka</cp:lastModifiedBy>
  <cp:revision>23</cp:revision>
  <dcterms:created xsi:type="dcterms:W3CDTF">2013-03-11T18:25:14Z</dcterms:created>
  <dcterms:modified xsi:type="dcterms:W3CDTF">2013-06-13T11:55:02Z</dcterms:modified>
</cp:coreProperties>
</file>