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  <p:sldMasterId id="2147483713" r:id="rId2"/>
  </p:sldMasterIdLst>
  <p:sldIdLst>
    <p:sldId id="265" r:id="rId3"/>
    <p:sldId id="264" r:id="rId4"/>
    <p:sldId id="256" r:id="rId5"/>
    <p:sldId id="257" r:id="rId6"/>
    <p:sldId id="260" r:id="rId7"/>
    <p:sldId id="261" r:id="rId8"/>
    <p:sldId id="262" r:id="rId9"/>
    <p:sldId id="263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C8EFF8"/>
    <a:srgbClr val="78D8EE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5" autoAdjust="0"/>
    <p:restoredTop sz="94660"/>
  </p:normalViewPr>
  <p:slideViewPr>
    <p:cSldViewPr>
      <p:cViewPr varScale="1">
        <p:scale>
          <a:sx n="42" d="100"/>
          <a:sy n="42" d="100"/>
        </p:scale>
        <p:origin x="-130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025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025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E4CF11-EC5D-4780-8362-9DE67BEE7C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1992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F7F512-C774-4884-AE6C-7A11567B8C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01937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175558-3E5E-4CFC-B254-D2E4973D74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43413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18DE12-64CB-47F2-ADFD-55C8B3A1EF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368089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992A85-D657-4B84-AA8A-63CC953CB5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395220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F4B7AC-A8D3-4771-A57C-8ADECC3C6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658984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D9E106-38D6-4F22-9894-EAC5B9197F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14353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20FE58-8D1B-4EA2-B60F-1CE18614A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572492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B8C983-E903-4C36-A5E8-F661AF7BE0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0475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00137-4E29-4079-A27F-9B2B8E861C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14075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62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62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6997C6-3B9F-400F-A265-8AA344F7C6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344227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5A07A0F-7A39-474C-A92D-8F7E959E3F1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2D048D6-D742-4DC8-B068-124CF9905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053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01D2313-E1A7-4D1A-A486-9297996D0F2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9D4CA59-9D05-4950-8DFB-A46AA9DA67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7342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25AD90C-260F-43E0-A427-BCA96702105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4F915C3-0818-4973-9C75-38AC9570E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0095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816C092-48D7-4491-A2C3-614B5D9EC62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AB70B55-247A-48BE-8ADD-590B37561F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9429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B995A0B-954A-4C60-8540-A72C2EA8D67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AEB934B-DA02-4BF0-960C-51BAC6D778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225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672ED84-4EA4-43C0-8E9A-3AD8343C159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D0241C0-B3DF-4E8B-ABAE-6543AB9791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52225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2990A19-D6B9-4014-83F7-369B520116A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BF69EB7-9F4C-4723-8F35-6108C38C5F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4294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F404D8F-0A8E-4486-B657-1493158283C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D06672C-353A-408C-8F20-986D47281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3847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311FC26-0D67-4221-9E81-AE6EF87658E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2DCA5DA-1E84-40F7-957C-E6A4E2C4F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1976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CC2E352-2BD3-4E05-B84F-8D43F2459F3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F39AD94-F4DA-4725-B794-DD974274D3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6837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F981193-D378-457C-8A3A-4624E3E865E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6D1F2E4-4205-41CC-BB6C-ECC765B31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961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071563" y="304800"/>
            <a:ext cx="7615237" cy="1106488"/>
            <a:chOff x="675" y="192"/>
            <a:chExt cx="4797" cy="697"/>
          </a:xfrm>
        </p:grpSpPr>
        <p:sp>
          <p:nvSpPr>
            <p:cNvPr id="1032" name="Oval 3"/>
            <p:cNvSpPr>
              <a:spLocks noChangeArrowheads="1"/>
            </p:cNvSpPr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3" name="Oval 4"/>
            <p:cNvSpPr>
              <a:spLocks noChangeArrowheads="1"/>
            </p:cNvSpPr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4" name="Oval 5"/>
            <p:cNvSpPr>
              <a:spLocks noChangeArrowheads="1"/>
            </p:cNvSpPr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857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5" name="Oval 6"/>
            <p:cNvSpPr>
              <a:spLocks noChangeArrowheads="1"/>
            </p:cNvSpPr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6" name="Oval 7"/>
            <p:cNvSpPr>
              <a:spLocks noChangeArrowheads="1"/>
            </p:cNvSpPr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</p:grpSp>
      <p:sp>
        <p:nvSpPr>
          <p:cNvPr id="1027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9225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6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227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43620DAF-E414-4660-AC9E-DF525F349B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1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75" r:id="rId2"/>
    <p:sldLayoutId id="2147483976" r:id="rId3"/>
    <p:sldLayoutId id="2147483977" r:id="rId4"/>
    <p:sldLayoutId id="2147483978" r:id="rId5"/>
    <p:sldLayoutId id="2147483979" r:id="rId6"/>
    <p:sldLayoutId id="2147483980" r:id="rId7"/>
    <p:sldLayoutId id="2147483981" r:id="rId8"/>
    <p:sldLayoutId id="2147483982" r:id="rId9"/>
    <p:sldLayoutId id="2147483983" r:id="rId10"/>
    <p:sldLayoutId id="2147483984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8998E6B3-82EB-4214-B837-988CE98126D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24DC882C-2E8F-4455-97A5-63F4E365F9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6" r:id="rId1"/>
    <p:sldLayoutId id="2147483987" r:id="rId2"/>
    <p:sldLayoutId id="2147483988" r:id="rId3"/>
    <p:sldLayoutId id="2147483989" r:id="rId4"/>
    <p:sldLayoutId id="2147483990" r:id="rId5"/>
    <p:sldLayoutId id="2147483991" r:id="rId6"/>
    <p:sldLayoutId id="2147483992" r:id="rId7"/>
    <p:sldLayoutId id="2147483993" r:id="rId8"/>
    <p:sldLayoutId id="2147483994" r:id="rId9"/>
    <p:sldLayoutId id="2147483995" r:id="rId10"/>
    <p:sldLayoutId id="21474839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hlava-student-lid%C3%A9-chlapec-%C5%A1%C5%A5astn%C3%BD-31103/" TargetMode="External"/><Relationship Id="rId2" Type="http://schemas.openxmlformats.org/officeDocument/2006/relationships/hyperlink" Target="VY_32_Inovace_Matematika_02.pp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o%C4%8Di-modr%C3%A1-lid%C3%A9-%C5%A1%C5%A5astn%C3%BD-konverzace-25514/" TargetMode="External"/><Relationship Id="rId5" Type="http://schemas.openxmlformats.org/officeDocument/2006/relationships/hyperlink" Target="http://pixabay.com/cs/znamen%C3%AD-bod-zelen%C3%A1-ikona-modr%C3%A1-40876/" TargetMode="External"/><Relationship Id="rId4" Type="http://schemas.openxmlformats.org/officeDocument/2006/relationships/hyperlink" Target="http://pixabay.com/cs/hlava-star%C3%A9-%C4%8D%C3%A1st-lid%C3%A9-chlapec-31162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Matematika_02.ppt" TargetMode="External"/><Relationship Id="rId2" Type="http://schemas.openxmlformats.org/officeDocument/2006/relationships/hyperlink" Target="http://pixabay.com/cs/hlava-student-lid%C3%A9-chlapec-%C5%A1%C5%A5astn%C3%BD-31103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</a:t>
                      </a:r>
                      <a:r>
                        <a:rPr lang="cs-CZ" sz="1800" baseline="0" dirty="0" smtClean="0"/>
                        <a:t> Mgr. Lenka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VY_32_Inovace_7A_02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7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Procvičování násobení 2 ve slovní úloze s využitím finanční gramotnosti.</a:t>
            </a:r>
          </a:p>
          <a:p>
            <a:r>
              <a:rPr lang="cs-CZ" sz="1800" smtClean="0"/>
              <a:t>Násobení 2 jako postupné sčítání s využitím názoru.</a:t>
            </a:r>
          </a:p>
          <a:p>
            <a:r>
              <a:rPr lang="cs-CZ" sz="1800" smtClean="0"/>
              <a:t>Procvičování násobení 2 – test.</a:t>
            </a:r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endParaRPr lang="cs-CZ" sz="1800" smtClean="0"/>
          </a:p>
          <a:p>
            <a:r>
              <a:rPr lang="cs-CZ" sz="1400" smtClean="0"/>
              <a:t>Autorem materiálu a všech jeho částí, není-li uvedeno jinak, je Mgr. Lenka Dolanová</a:t>
            </a:r>
          </a:p>
          <a:p>
            <a:endParaRPr lang="cs-CZ" sz="180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Matematika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429000"/>
            <a:ext cx="6400800" cy="175260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Násobení 2 – procvičování</a:t>
            </a:r>
          </a:p>
          <a:p>
            <a:pPr algn="ctr" eaLnBrk="1" hangingPunct="1">
              <a:defRPr/>
            </a:pPr>
            <a:endParaRPr lang="cs-CZ" b="1" dirty="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algn="l" eaLnBrk="1" hangingPunct="1">
              <a:defRPr/>
            </a:pPr>
            <a:endParaRPr lang="cs-CZ" sz="1200" dirty="0" smtClean="0"/>
          </a:p>
          <a:p>
            <a:pPr algn="l" eaLnBrk="1" hangingPunct="1">
              <a:defRPr/>
            </a:pPr>
            <a:endParaRPr lang="cs-CZ" sz="1200" dirty="0" smtClean="0"/>
          </a:p>
        </p:txBody>
      </p:sp>
      <p:pic>
        <p:nvPicPr>
          <p:cNvPr id="1741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428156">
            <a:off x="900113" y="1052513"/>
            <a:ext cx="1728787" cy="191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V obchodu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b="1" smtClean="0"/>
              <a:t>Petr koupil v obchodu 4 rohlíky. Jeden rohlík stál 2Kč. Kolik korun zaplatil u pokladny?</a:t>
            </a:r>
            <a:r>
              <a:rPr lang="cs-CZ" sz="2000" smtClean="0"/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00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mtClean="0"/>
              <a:t>			2 + 2 + 2 + 2 =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mtClean="0"/>
              <a:t>			4 x 2 =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mtClean="0"/>
              <a:t>			Petr zaplatil 8 korun.</a:t>
            </a:r>
          </a:p>
        </p:txBody>
      </p:sp>
      <p:pic>
        <p:nvPicPr>
          <p:cNvPr id="1843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2133600"/>
            <a:ext cx="1514475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413" y="3213100"/>
            <a:ext cx="1514475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8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3141663"/>
            <a:ext cx="1514475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2205038"/>
            <a:ext cx="1514475" cy="113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428156">
            <a:off x="323850" y="2349500"/>
            <a:ext cx="1728788" cy="191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8441" name="Group 18"/>
          <p:cNvGrpSpPr>
            <a:grpSpLocks/>
          </p:cNvGrpSpPr>
          <p:nvPr/>
        </p:nvGrpSpPr>
        <p:grpSpPr bwMode="auto">
          <a:xfrm>
            <a:off x="5867400" y="2708275"/>
            <a:ext cx="792163" cy="576263"/>
            <a:chOff x="1202" y="3022"/>
            <a:chExt cx="499" cy="363"/>
          </a:xfrm>
        </p:grpSpPr>
        <p:sp>
          <p:nvSpPr>
            <p:cNvPr id="18455" name="Oval 19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964" name="Text Box 20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18442" name="Group 21"/>
          <p:cNvGrpSpPr>
            <a:grpSpLocks/>
          </p:cNvGrpSpPr>
          <p:nvPr/>
        </p:nvGrpSpPr>
        <p:grpSpPr bwMode="auto">
          <a:xfrm>
            <a:off x="4427538" y="3213100"/>
            <a:ext cx="792162" cy="576263"/>
            <a:chOff x="1202" y="3022"/>
            <a:chExt cx="499" cy="363"/>
          </a:xfrm>
        </p:grpSpPr>
        <p:sp>
          <p:nvSpPr>
            <p:cNvPr id="18453" name="Oval 22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967" name="Text Box 23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18443" name="Group 24"/>
          <p:cNvGrpSpPr>
            <a:grpSpLocks/>
          </p:cNvGrpSpPr>
          <p:nvPr/>
        </p:nvGrpSpPr>
        <p:grpSpPr bwMode="auto">
          <a:xfrm>
            <a:off x="2771775" y="2781300"/>
            <a:ext cx="792163" cy="576263"/>
            <a:chOff x="1202" y="3022"/>
            <a:chExt cx="499" cy="363"/>
          </a:xfrm>
        </p:grpSpPr>
        <p:sp>
          <p:nvSpPr>
            <p:cNvPr id="18451" name="Oval 25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970" name="Text Box 26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18444" name="Group 27"/>
          <p:cNvGrpSpPr>
            <a:grpSpLocks/>
          </p:cNvGrpSpPr>
          <p:nvPr/>
        </p:nvGrpSpPr>
        <p:grpSpPr bwMode="auto">
          <a:xfrm>
            <a:off x="7667625" y="3068638"/>
            <a:ext cx="792163" cy="576262"/>
            <a:chOff x="1202" y="3022"/>
            <a:chExt cx="499" cy="363"/>
          </a:xfrm>
        </p:grpSpPr>
        <p:sp>
          <p:nvSpPr>
            <p:cNvPr id="18449" name="Oval 28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973" name="Text Box 29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sp>
        <p:nvSpPr>
          <p:cNvPr id="82975" name="Text Box 31"/>
          <p:cNvSpPr txBox="1">
            <a:spLocks noChangeArrowheads="1"/>
          </p:cNvSpPr>
          <p:nvPr/>
        </p:nvSpPr>
        <p:spPr bwMode="auto">
          <a:xfrm>
            <a:off x="5143500" y="4357688"/>
            <a:ext cx="792163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</a:t>
            </a:r>
          </a:p>
        </p:txBody>
      </p:sp>
      <p:sp>
        <p:nvSpPr>
          <p:cNvPr id="82976" name="Text Box 32"/>
          <p:cNvSpPr txBox="1">
            <a:spLocks noChangeArrowheads="1"/>
          </p:cNvSpPr>
          <p:nvPr/>
        </p:nvSpPr>
        <p:spPr bwMode="auto">
          <a:xfrm>
            <a:off x="3643313" y="4857750"/>
            <a:ext cx="7921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785813" y="4572000"/>
            <a:ext cx="11239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Příklad: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642938" y="5929313"/>
            <a:ext cx="14097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000" b="1"/>
              <a:t>Odpověď: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29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9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9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9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29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29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29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29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75" grpId="0"/>
      <p:bldP spid="82976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1" descr="walle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661025"/>
            <a:ext cx="1438275" cy="998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V obchodu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000" b="1" smtClean="0"/>
              <a:t>Petr má v peněžence 10Kč. Bude mu to na nákup stačit?</a:t>
            </a:r>
            <a:br>
              <a:rPr lang="cs-CZ" sz="2000" b="1" smtClean="0"/>
            </a:br>
            <a:r>
              <a:rPr lang="cs-CZ" sz="2000" smtClean="0"/>
              <a:t>		</a:t>
            </a:r>
            <a:r>
              <a:rPr lang="cs-CZ" sz="20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b="1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defRPr/>
            </a:pPr>
            <a:r>
              <a:rPr lang="cs-CZ" sz="20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C</a:t>
            </a:r>
            <a:r>
              <a:rPr lang="cs-CZ" sz="2000" b="1" smtClean="0"/>
              <a:t>o mohl Petr udělat, když mu zbyly 2 Kč?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smtClean="0"/>
              <a:t>	V</a:t>
            </a:r>
            <a:r>
              <a:rPr lang="cs-CZ" sz="1800" b="1" smtClean="0"/>
              <a:t>rátit je do peněženky.	 </a:t>
            </a:r>
            <a:r>
              <a:rPr lang="cs-CZ" sz="1800" smtClean="0"/>
              <a:t>Odpověď:   ANO  x  NE	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smtClean="0"/>
              <a:t>	</a:t>
            </a:r>
            <a:r>
              <a:rPr lang="cs-CZ" sz="1800" b="1" smtClean="0"/>
              <a:t>Zahodit je.	 		 </a:t>
            </a:r>
            <a:r>
              <a:rPr lang="cs-CZ" sz="1800" smtClean="0"/>
              <a:t>Odpověď:   ANO  x  NE	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cs-CZ" sz="1800" b="1" smtClean="0"/>
              <a:t>Koupit si ještě jeden rohlík. 	 </a:t>
            </a:r>
            <a:r>
              <a:rPr lang="cs-CZ" sz="1800" smtClean="0"/>
              <a:t>Odpověď:   ANO  x  NE	</a:t>
            </a:r>
            <a:endParaRPr lang="cs-CZ" sz="1800" b="1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b="1" smtClean="0"/>
              <a:t>	Koupit si něco jiného za 2Kč.</a:t>
            </a:r>
            <a:r>
              <a:rPr lang="cs-CZ" sz="2000" b="1" smtClean="0"/>
              <a:t>	 </a:t>
            </a:r>
            <a:r>
              <a:rPr lang="cs-CZ" sz="1800" smtClean="0"/>
              <a:t>Odpověď:   ANO  x  NE	</a:t>
            </a:r>
            <a:r>
              <a:rPr lang="cs-CZ" sz="1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1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000" b="1" smtClean="0"/>
              <a:t>	</a:t>
            </a:r>
          </a:p>
          <a:p>
            <a:pPr eaLnBrk="1" hangingPunct="1">
              <a:defRPr/>
            </a:pPr>
            <a:r>
              <a:rPr lang="cs-CZ" sz="2000" b="1" smtClean="0"/>
              <a:t>Co bys udělal ty?</a:t>
            </a:r>
            <a:endParaRPr lang="cs-CZ" sz="2000" smtClean="0"/>
          </a:p>
        </p:txBody>
      </p:sp>
      <p:pic>
        <p:nvPicPr>
          <p:cNvPr id="1946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428156">
            <a:off x="395288" y="5300663"/>
            <a:ext cx="1208087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9462" name="Group 9"/>
          <p:cNvGrpSpPr>
            <a:grpSpLocks/>
          </p:cNvGrpSpPr>
          <p:nvPr/>
        </p:nvGrpSpPr>
        <p:grpSpPr bwMode="auto">
          <a:xfrm>
            <a:off x="2700338" y="5300663"/>
            <a:ext cx="935037" cy="647700"/>
            <a:chOff x="1338" y="1752"/>
            <a:chExt cx="589" cy="408"/>
          </a:xfrm>
        </p:grpSpPr>
        <p:sp>
          <p:nvSpPr>
            <p:cNvPr id="19474" name="Oval 6"/>
            <p:cNvSpPr>
              <a:spLocks noChangeArrowheads="1"/>
            </p:cNvSpPr>
            <p:nvPr/>
          </p:nvSpPr>
          <p:spPr bwMode="auto">
            <a:xfrm>
              <a:off x="1383" y="1752"/>
              <a:ext cx="499" cy="408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6023" name="Text Box 7"/>
            <p:cNvSpPr txBox="1">
              <a:spLocks noChangeArrowheads="1"/>
            </p:cNvSpPr>
            <p:nvPr/>
          </p:nvSpPr>
          <p:spPr bwMode="auto">
            <a:xfrm>
              <a:off x="1338" y="1842"/>
              <a:ext cx="58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10 Kč</a:t>
              </a:r>
            </a:p>
          </p:txBody>
        </p:sp>
      </p:grpSp>
      <p:pic>
        <p:nvPicPr>
          <p:cNvPr id="19463" name="Picture 13" descr="hlava, staré, &amp;ccaron;ást, lidé, chlapec, š&amp;tcaron;astný, kid, dám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4797425"/>
            <a:ext cx="1751013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9464" name="Group 16"/>
          <p:cNvGrpSpPr>
            <a:grpSpLocks/>
          </p:cNvGrpSpPr>
          <p:nvPr/>
        </p:nvGrpSpPr>
        <p:grpSpPr bwMode="auto">
          <a:xfrm>
            <a:off x="4716463" y="4581525"/>
            <a:ext cx="1873250" cy="1368425"/>
            <a:chOff x="2789" y="1253"/>
            <a:chExt cx="1361" cy="1088"/>
          </a:xfrm>
        </p:grpSpPr>
        <p:sp>
          <p:nvSpPr>
            <p:cNvPr id="86030" name="AutoShape 14"/>
            <p:cNvSpPr>
              <a:spLocks noChangeArrowheads="1"/>
            </p:cNvSpPr>
            <p:nvPr/>
          </p:nvSpPr>
          <p:spPr bwMode="auto">
            <a:xfrm>
              <a:off x="2789" y="1253"/>
              <a:ext cx="1361" cy="1088"/>
            </a:xfrm>
            <a:prstGeom prst="wedgeEllipseCallout">
              <a:avLst>
                <a:gd name="adj1" fmla="val 58815"/>
                <a:gd name="adj2" fmla="val 41454"/>
              </a:avLst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 sz="1800" b="1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86031" name="Text Box 15"/>
            <p:cNvSpPr txBox="1">
              <a:spLocks noChangeArrowheads="1"/>
            </p:cNvSpPr>
            <p:nvPr/>
          </p:nvSpPr>
          <p:spPr bwMode="auto">
            <a:xfrm>
              <a:off x="2835" y="1526"/>
              <a:ext cx="1270" cy="6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  <a:defRPr/>
              </a:pPr>
              <a:r>
                <a:rPr lang="cs-CZ" sz="24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8 korun, prosím.</a:t>
              </a:r>
            </a:p>
          </p:txBody>
        </p:sp>
      </p:grpSp>
      <p:sp>
        <p:nvSpPr>
          <p:cNvPr id="86034" name="Text Box 18"/>
          <p:cNvSpPr txBox="1">
            <a:spLocks noChangeArrowheads="1"/>
          </p:cNvSpPr>
          <p:nvPr/>
        </p:nvSpPr>
        <p:spPr bwMode="auto">
          <a:xfrm>
            <a:off x="2339975" y="1989138"/>
            <a:ext cx="7921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ANO</a:t>
            </a:r>
          </a:p>
        </p:txBody>
      </p:sp>
      <p:sp>
        <p:nvSpPr>
          <p:cNvPr id="86036" name="Text Box 20"/>
          <p:cNvSpPr txBox="1">
            <a:spLocks noChangeArrowheads="1"/>
          </p:cNvSpPr>
          <p:nvPr/>
        </p:nvSpPr>
        <p:spPr bwMode="auto">
          <a:xfrm>
            <a:off x="3276600" y="1989138"/>
            <a:ext cx="1366838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 – 8 =</a:t>
            </a:r>
          </a:p>
        </p:txBody>
      </p:sp>
      <p:sp>
        <p:nvSpPr>
          <p:cNvPr id="86037" name="Text Box 21"/>
          <p:cNvSpPr txBox="1">
            <a:spLocks noChangeArrowheads="1"/>
          </p:cNvSpPr>
          <p:nvPr/>
        </p:nvSpPr>
        <p:spPr bwMode="auto">
          <a:xfrm>
            <a:off x="4356100" y="1989138"/>
            <a:ext cx="936625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2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</a:p>
        </p:txBody>
      </p:sp>
      <p:sp>
        <p:nvSpPr>
          <p:cNvPr id="86038" name="Text Box 22"/>
          <p:cNvSpPr txBox="1">
            <a:spLocks noChangeArrowheads="1"/>
          </p:cNvSpPr>
          <p:nvPr/>
        </p:nvSpPr>
        <p:spPr bwMode="auto">
          <a:xfrm>
            <a:off x="7019925" y="2997200"/>
            <a:ext cx="7921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18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ANO</a:t>
            </a:r>
          </a:p>
        </p:txBody>
      </p:sp>
      <p:sp>
        <p:nvSpPr>
          <p:cNvPr id="86039" name="Text Box 23"/>
          <p:cNvSpPr txBox="1">
            <a:spLocks noChangeArrowheads="1"/>
          </p:cNvSpPr>
          <p:nvPr/>
        </p:nvSpPr>
        <p:spPr bwMode="auto">
          <a:xfrm>
            <a:off x="7019925" y="3284538"/>
            <a:ext cx="7921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</a:t>
            </a:r>
          </a:p>
        </p:txBody>
      </p:sp>
      <p:sp>
        <p:nvSpPr>
          <p:cNvPr id="86040" name="Text Box 24"/>
          <p:cNvSpPr txBox="1">
            <a:spLocks noChangeArrowheads="1"/>
          </p:cNvSpPr>
          <p:nvPr/>
        </p:nvSpPr>
        <p:spPr bwMode="auto">
          <a:xfrm>
            <a:off x="7019925" y="3644900"/>
            <a:ext cx="7921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ANO</a:t>
            </a:r>
          </a:p>
        </p:txBody>
      </p:sp>
      <p:sp>
        <p:nvSpPr>
          <p:cNvPr id="86041" name="Text Box 25"/>
          <p:cNvSpPr txBox="1">
            <a:spLocks noChangeArrowheads="1"/>
          </p:cNvSpPr>
          <p:nvPr/>
        </p:nvSpPr>
        <p:spPr bwMode="auto">
          <a:xfrm>
            <a:off x="7019925" y="4005263"/>
            <a:ext cx="7921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ANO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6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6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6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6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6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6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6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6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6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6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6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6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6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6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60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60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34" grpId="0"/>
      <p:bldP spid="86036" grpId="0"/>
      <p:bldP spid="86037" grpId="0"/>
      <p:bldP spid="86038" grpId="0"/>
      <p:bldP spid="86039" grpId="0"/>
      <p:bldP spid="86040" grpId="0"/>
      <p:bldP spid="860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V obchodu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4425"/>
          </a:xfrm>
        </p:spPr>
        <p:txBody>
          <a:bodyPr/>
          <a:lstStyle/>
          <a:p>
            <a:pPr eaLnBrk="1" hangingPunct="1"/>
            <a:r>
              <a:rPr lang="cs-CZ" sz="2000" b="1" smtClean="0"/>
              <a:t>Jaké mince  mohl Petr při placení 8Kč použít? Vyber z nabídky a zapiš všechny možnosti na papír:</a:t>
            </a:r>
            <a:br>
              <a:rPr lang="cs-CZ" sz="2000" b="1" smtClean="0"/>
            </a:br>
            <a:r>
              <a:rPr lang="cs-CZ" sz="2000" b="1" smtClean="0"/>
              <a:t/>
            </a:r>
            <a:br>
              <a:rPr lang="cs-CZ" sz="2000" b="1" smtClean="0"/>
            </a:br>
            <a:r>
              <a:rPr lang="cs-CZ" sz="2000" b="1" smtClean="0"/>
              <a:t/>
            </a:r>
            <a:br>
              <a:rPr lang="cs-CZ" sz="2000" b="1" smtClean="0"/>
            </a:br>
            <a:endParaRPr lang="cs-CZ" sz="2000" b="1" smtClean="0"/>
          </a:p>
          <a:p>
            <a:pPr eaLnBrk="1" hangingPunct="1"/>
            <a:r>
              <a:rPr lang="cs-CZ" sz="2000" b="1" smtClean="0"/>
              <a:t>Správné varianty:</a:t>
            </a:r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endParaRPr lang="cs-CZ" sz="2000" b="1" smtClean="0"/>
          </a:p>
          <a:p>
            <a:pPr eaLnBrk="1" hangingPunct="1"/>
            <a:r>
              <a:rPr lang="cs-CZ" sz="2000" b="1" smtClean="0"/>
              <a:t>Kdo z Vás měl všechny 3 možnosti správně?</a:t>
            </a:r>
          </a:p>
        </p:txBody>
      </p:sp>
      <p:grpSp>
        <p:nvGrpSpPr>
          <p:cNvPr id="20484" name="Group 4"/>
          <p:cNvGrpSpPr>
            <a:grpSpLocks/>
          </p:cNvGrpSpPr>
          <p:nvPr/>
        </p:nvGrpSpPr>
        <p:grpSpPr bwMode="auto">
          <a:xfrm>
            <a:off x="2195513" y="2420938"/>
            <a:ext cx="792162" cy="576262"/>
            <a:chOff x="1202" y="3022"/>
            <a:chExt cx="499" cy="363"/>
          </a:xfrm>
        </p:grpSpPr>
        <p:sp>
          <p:nvSpPr>
            <p:cNvPr id="20540" name="Oval 5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46" name="Text Box 6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20485" name="Group 7"/>
          <p:cNvGrpSpPr>
            <a:grpSpLocks/>
          </p:cNvGrpSpPr>
          <p:nvPr/>
        </p:nvGrpSpPr>
        <p:grpSpPr bwMode="auto">
          <a:xfrm>
            <a:off x="3132138" y="2420938"/>
            <a:ext cx="792162" cy="576262"/>
            <a:chOff x="1202" y="3022"/>
            <a:chExt cx="499" cy="363"/>
          </a:xfrm>
        </p:grpSpPr>
        <p:sp>
          <p:nvSpPr>
            <p:cNvPr id="20538" name="Oval 8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49" name="Text Box 9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20486" name="Group 10"/>
          <p:cNvGrpSpPr>
            <a:grpSpLocks/>
          </p:cNvGrpSpPr>
          <p:nvPr/>
        </p:nvGrpSpPr>
        <p:grpSpPr bwMode="auto">
          <a:xfrm>
            <a:off x="4067175" y="2420938"/>
            <a:ext cx="792163" cy="576262"/>
            <a:chOff x="1202" y="3022"/>
            <a:chExt cx="499" cy="363"/>
          </a:xfrm>
        </p:grpSpPr>
        <p:sp>
          <p:nvSpPr>
            <p:cNvPr id="20536" name="Oval 11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52" name="Text Box 12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20487" name="Group 13"/>
          <p:cNvGrpSpPr>
            <a:grpSpLocks/>
          </p:cNvGrpSpPr>
          <p:nvPr/>
        </p:nvGrpSpPr>
        <p:grpSpPr bwMode="auto">
          <a:xfrm>
            <a:off x="900113" y="2349500"/>
            <a:ext cx="935037" cy="719138"/>
            <a:chOff x="1202" y="3022"/>
            <a:chExt cx="499" cy="363"/>
          </a:xfrm>
        </p:grpSpPr>
        <p:sp>
          <p:nvSpPr>
            <p:cNvPr id="20534" name="Oval 14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55" name="Text Box 15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1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 5 Kč</a:t>
              </a:r>
            </a:p>
          </p:txBody>
        </p:sp>
      </p:grpSp>
      <p:grpSp>
        <p:nvGrpSpPr>
          <p:cNvPr id="20488" name="Group 16"/>
          <p:cNvGrpSpPr>
            <a:grpSpLocks/>
          </p:cNvGrpSpPr>
          <p:nvPr/>
        </p:nvGrpSpPr>
        <p:grpSpPr bwMode="auto">
          <a:xfrm>
            <a:off x="5003800" y="2420938"/>
            <a:ext cx="792163" cy="576262"/>
            <a:chOff x="1202" y="3022"/>
            <a:chExt cx="499" cy="363"/>
          </a:xfrm>
        </p:grpSpPr>
        <p:sp>
          <p:nvSpPr>
            <p:cNvPr id="20532" name="Oval 17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C8EFF8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58" name="Text Box 18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 Kč</a:t>
              </a:r>
            </a:p>
          </p:txBody>
        </p:sp>
      </p:grpSp>
      <p:grpSp>
        <p:nvGrpSpPr>
          <p:cNvPr id="20489" name="Group 25"/>
          <p:cNvGrpSpPr>
            <a:grpSpLocks/>
          </p:cNvGrpSpPr>
          <p:nvPr/>
        </p:nvGrpSpPr>
        <p:grpSpPr bwMode="auto">
          <a:xfrm>
            <a:off x="5940425" y="2420938"/>
            <a:ext cx="792163" cy="576262"/>
            <a:chOff x="1202" y="3022"/>
            <a:chExt cx="499" cy="363"/>
          </a:xfrm>
        </p:grpSpPr>
        <p:sp>
          <p:nvSpPr>
            <p:cNvPr id="20530" name="Oval 26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C8EFF8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67" name="Text Box 27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 Kč</a:t>
              </a:r>
            </a:p>
          </p:txBody>
        </p:sp>
      </p:grpSp>
      <p:grpSp>
        <p:nvGrpSpPr>
          <p:cNvPr id="20490" name="Group 28"/>
          <p:cNvGrpSpPr>
            <a:grpSpLocks/>
          </p:cNvGrpSpPr>
          <p:nvPr/>
        </p:nvGrpSpPr>
        <p:grpSpPr bwMode="auto">
          <a:xfrm>
            <a:off x="6877050" y="2420938"/>
            <a:ext cx="792163" cy="576262"/>
            <a:chOff x="1202" y="3022"/>
            <a:chExt cx="499" cy="363"/>
          </a:xfrm>
        </p:grpSpPr>
        <p:sp>
          <p:nvSpPr>
            <p:cNvPr id="20528" name="Oval 29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C8EFF8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70" name="Text Box 30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 Kč</a:t>
              </a:r>
            </a:p>
          </p:txBody>
        </p:sp>
      </p:grpSp>
      <p:grpSp>
        <p:nvGrpSpPr>
          <p:cNvPr id="9" name="Group 31"/>
          <p:cNvGrpSpPr>
            <a:grpSpLocks/>
          </p:cNvGrpSpPr>
          <p:nvPr/>
        </p:nvGrpSpPr>
        <p:grpSpPr bwMode="auto">
          <a:xfrm>
            <a:off x="755650" y="3644900"/>
            <a:ext cx="935038" cy="719138"/>
            <a:chOff x="1202" y="3022"/>
            <a:chExt cx="499" cy="363"/>
          </a:xfrm>
        </p:grpSpPr>
        <p:sp>
          <p:nvSpPr>
            <p:cNvPr id="20526" name="Oval 32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73" name="Text Box 33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1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 5 Kč</a:t>
              </a:r>
            </a:p>
          </p:txBody>
        </p:sp>
      </p:grpSp>
      <p:grpSp>
        <p:nvGrpSpPr>
          <p:cNvPr id="10" name="Group 34"/>
          <p:cNvGrpSpPr>
            <a:grpSpLocks/>
          </p:cNvGrpSpPr>
          <p:nvPr/>
        </p:nvGrpSpPr>
        <p:grpSpPr bwMode="auto">
          <a:xfrm>
            <a:off x="1692275" y="3716338"/>
            <a:ext cx="792163" cy="576262"/>
            <a:chOff x="1202" y="3022"/>
            <a:chExt cx="499" cy="363"/>
          </a:xfrm>
        </p:grpSpPr>
        <p:sp>
          <p:nvSpPr>
            <p:cNvPr id="20524" name="Oval 35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76" name="Text Box 36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11" name="Group 37"/>
          <p:cNvGrpSpPr>
            <a:grpSpLocks/>
          </p:cNvGrpSpPr>
          <p:nvPr/>
        </p:nvGrpSpPr>
        <p:grpSpPr bwMode="auto">
          <a:xfrm>
            <a:off x="2484438" y="3716338"/>
            <a:ext cx="792162" cy="576262"/>
            <a:chOff x="1202" y="3022"/>
            <a:chExt cx="499" cy="363"/>
          </a:xfrm>
        </p:grpSpPr>
        <p:sp>
          <p:nvSpPr>
            <p:cNvPr id="20522" name="Oval 38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C8EFF8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79" name="Text Box 39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 Kč</a:t>
              </a:r>
            </a:p>
          </p:txBody>
        </p:sp>
      </p:grpSp>
      <p:grpSp>
        <p:nvGrpSpPr>
          <p:cNvPr id="12" name="Group 40"/>
          <p:cNvGrpSpPr>
            <a:grpSpLocks/>
          </p:cNvGrpSpPr>
          <p:nvPr/>
        </p:nvGrpSpPr>
        <p:grpSpPr bwMode="auto">
          <a:xfrm>
            <a:off x="755650" y="4437063"/>
            <a:ext cx="935038" cy="719137"/>
            <a:chOff x="1202" y="3022"/>
            <a:chExt cx="499" cy="363"/>
          </a:xfrm>
        </p:grpSpPr>
        <p:sp>
          <p:nvSpPr>
            <p:cNvPr id="20520" name="Oval 41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82" name="Text Box 42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18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 5 Kč</a:t>
              </a:r>
            </a:p>
          </p:txBody>
        </p:sp>
      </p:grpSp>
      <p:grpSp>
        <p:nvGrpSpPr>
          <p:cNvPr id="13" name="Group 43"/>
          <p:cNvGrpSpPr>
            <a:grpSpLocks/>
          </p:cNvGrpSpPr>
          <p:nvPr/>
        </p:nvGrpSpPr>
        <p:grpSpPr bwMode="auto">
          <a:xfrm>
            <a:off x="1692275" y="4508500"/>
            <a:ext cx="792163" cy="576263"/>
            <a:chOff x="1202" y="3022"/>
            <a:chExt cx="499" cy="363"/>
          </a:xfrm>
        </p:grpSpPr>
        <p:sp>
          <p:nvSpPr>
            <p:cNvPr id="20518" name="Oval 44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C8EFF8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85" name="Text Box 45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 Kč</a:t>
              </a:r>
            </a:p>
          </p:txBody>
        </p:sp>
      </p:grpSp>
      <p:grpSp>
        <p:nvGrpSpPr>
          <p:cNvPr id="14" name="Group 46"/>
          <p:cNvGrpSpPr>
            <a:grpSpLocks/>
          </p:cNvGrpSpPr>
          <p:nvPr/>
        </p:nvGrpSpPr>
        <p:grpSpPr bwMode="auto">
          <a:xfrm>
            <a:off x="2484438" y="4508500"/>
            <a:ext cx="792162" cy="576263"/>
            <a:chOff x="1202" y="3022"/>
            <a:chExt cx="499" cy="363"/>
          </a:xfrm>
        </p:grpSpPr>
        <p:sp>
          <p:nvSpPr>
            <p:cNvPr id="20516" name="Oval 47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C8EFF8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88" name="Text Box 48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 Kč</a:t>
              </a:r>
            </a:p>
          </p:txBody>
        </p:sp>
      </p:grpSp>
      <p:grpSp>
        <p:nvGrpSpPr>
          <p:cNvPr id="15" name="Group 49"/>
          <p:cNvGrpSpPr>
            <a:grpSpLocks/>
          </p:cNvGrpSpPr>
          <p:nvPr/>
        </p:nvGrpSpPr>
        <p:grpSpPr bwMode="auto">
          <a:xfrm>
            <a:off x="3276600" y="4508500"/>
            <a:ext cx="792163" cy="576263"/>
            <a:chOff x="1202" y="3022"/>
            <a:chExt cx="499" cy="363"/>
          </a:xfrm>
        </p:grpSpPr>
        <p:sp>
          <p:nvSpPr>
            <p:cNvPr id="20514" name="Oval 50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C8EFF8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91" name="Text Box 51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 Kč</a:t>
              </a:r>
            </a:p>
          </p:txBody>
        </p:sp>
      </p:grpSp>
      <p:grpSp>
        <p:nvGrpSpPr>
          <p:cNvPr id="16" name="Group 52"/>
          <p:cNvGrpSpPr>
            <a:grpSpLocks/>
          </p:cNvGrpSpPr>
          <p:nvPr/>
        </p:nvGrpSpPr>
        <p:grpSpPr bwMode="auto">
          <a:xfrm>
            <a:off x="900113" y="5300663"/>
            <a:ext cx="792162" cy="576262"/>
            <a:chOff x="1202" y="3022"/>
            <a:chExt cx="499" cy="363"/>
          </a:xfrm>
        </p:grpSpPr>
        <p:sp>
          <p:nvSpPr>
            <p:cNvPr id="20512" name="Oval 53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94" name="Text Box 54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17" name="Group 55"/>
          <p:cNvGrpSpPr>
            <a:grpSpLocks/>
          </p:cNvGrpSpPr>
          <p:nvPr/>
        </p:nvGrpSpPr>
        <p:grpSpPr bwMode="auto">
          <a:xfrm>
            <a:off x="1692275" y="5300663"/>
            <a:ext cx="792163" cy="576262"/>
            <a:chOff x="1202" y="3022"/>
            <a:chExt cx="499" cy="363"/>
          </a:xfrm>
        </p:grpSpPr>
        <p:sp>
          <p:nvSpPr>
            <p:cNvPr id="20510" name="Oval 56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097" name="Text Box 57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18" name="Group 58"/>
          <p:cNvGrpSpPr>
            <a:grpSpLocks/>
          </p:cNvGrpSpPr>
          <p:nvPr/>
        </p:nvGrpSpPr>
        <p:grpSpPr bwMode="auto">
          <a:xfrm>
            <a:off x="2484438" y="5300663"/>
            <a:ext cx="792162" cy="576262"/>
            <a:chOff x="1202" y="3022"/>
            <a:chExt cx="499" cy="363"/>
          </a:xfrm>
        </p:grpSpPr>
        <p:sp>
          <p:nvSpPr>
            <p:cNvPr id="20508" name="Oval 59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FFFF99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100" name="Text Box 60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2 Kč</a:t>
              </a:r>
            </a:p>
          </p:txBody>
        </p:sp>
      </p:grpSp>
      <p:grpSp>
        <p:nvGrpSpPr>
          <p:cNvPr id="19" name="Group 61"/>
          <p:cNvGrpSpPr>
            <a:grpSpLocks/>
          </p:cNvGrpSpPr>
          <p:nvPr/>
        </p:nvGrpSpPr>
        <p:grpSpPr bwMode="auto">
          <a:xfrm>
            <a:off x="3348038" y="5300663"/>
            <a:ext cx="792162" cy="576262"/>
            <a:chOff x="1202" y="3022"/>
            <a:chExt cx="499" cy="363"/>
          </a:xfrm>
        </p:grpSpPr>
        <p:sp>
          <p:nvSpPr>
            <p:cNvPr id="20506" name="Oval 62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C8EFF8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103" name="Text Box 63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 Kč</a:t>
              </a:r>
            </a:p>
          </p:txBody>
        </p:sp>
      </p:grpSp>
      <p:grpSp>
        <p:nvGrpSpPr>
          <p:cNvPr id="20" name="Group 64"/>
          <p:cNvGrpSpPr>
            <a:grpSpLocks/>
          </p:cNvGrpSpPr>
          <p:nvPr/>
        </p:nvGrpSpPr>
        <p:grpSpPr bwMode="auto">
          <a:xfrm>
            <a:off x="4140200" y="5300663"/>
            <a:ext cx="792163" cy="576262"/>
            <a:chOff x="1202" y="3022"/>
            <a:chExt cx="499" cy="363"/>
          </a:xfrm>
        </p:grpSpPr>
        <p:sp>
          <p:nvSpPr>
            <p:cNvPr id="20504" name="Oval 65"/>
            <p:cNvSpPr>
              <a:spLocks noChangeArrowheads="1"/>
            </p:cNvSpPr>
            <p:nvPr/>
          </p:nvSpPr>
          <p:spPr bwMode="auto">
            <a:xfrm>
              <a:off x="1247" y="3022"/>
              <a:ext cx="408" cy="363"/>
            </a:xfrm>
            <a:prstGeom prst="ellipse">
              <a:avLst/>
            </a:prstGeom>
            <a:solidFill>
              <a:srgbClr val="C8EFF8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7106" name="Text Box 66"/>
            <p:cNvSpPr txBox="1">
              <a:spLocks noChangeArrowheads="1"/>
            </p:cNvSpPr>
            <p:nvPr/>
          </p:nvSpPr>
          <p:spPr bwMode="auto">
            <a:xfrm>
              <a:off x="1202" y="3113"/>
              <a:ext cx="499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defRPr/>
              </a:pPr>
              <a:r>
                <a:rPr lang="cs-CZ" sz="1800" b="1">
                  <a:effectLst>
                    <a:outerShdw blurRad="38100" dist="38100" dir="2700000" algn="tl">
                      <a:srgbClr val="FFFFFF"/>
                    </a:outerShdw>
                  </a:effectLst>
                </a:rPr>
                <a:t> 1 Kč</a:t>
              </a:r>
            </a:p>
          </p:txBody>
        </p:sp>
      </p:grpSp>
      <p:pic>
        <p:nvPicPr>
          <p:cNvPr id="87113" name="Picture 73" descr="o&amp;ccaron;i, modrá, lidé, š&amp;tcaron;astný, konverzace, tvá&amp;rcaron;e, obli&amp;ccaron;ej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5589588"/>
            <a:ext cx="1103313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70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70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2" dur="500"/>
                                        <p:tgtEl>
                                          <p:spTgt spid="87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V obchodu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Kolik by Petr zaplatil:</a:t>
            </a:r>
            <a:br>
              <a:rPr lang="cs-CZ" sz="2000" b="1" smtClean="0"/>
            </a:br>
            <a:endParaRPr lang="cs-CZ" sz="2000" smtClean="0"/>
          </a:p>
          <a:p>
            <a:pPr eaLnBrk="1" hangingPunct="1">
              <a:buFont typeface="Wingdings" pitchFamily="2" charset="2"/>
              <a:buNone/>
            </a:pPr>
            <a:r>
              <a:rPr lang="cs-CZ" sz="2000" b="1" smtClean="0"/>
              <a:t>	Za 3 rohlíky?</a:t>
            </a:r>
            <a:r>
              <a:rPr lang="cs-CZ" sz="2000" smtClean="0"/>
              <a:t>		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/>
              <a:t>	</a:t>
            </a:r>
            <a:r>
              <a:rPr lang="cs-CZ" sz="2000" b="1" smtClean="0"/>
              <a:t>Za 7 rohlíků?	</a:t>
            </a:r>
            <a:r>
              <a:rPr lang="cs-CZ" sz="2000" smtClean="0"/>
              <a:t>	</a:t>
            </a:r>
            <a:endParaRPr lang="cs-CZ" sz="2000" b="1" smtClean="0">
              <a:solidFill>
                <a:srgbClr val="FF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z="2000" b="1" smtClean="0">
                <a:solidFill>
                  <a:srgbClr val="FF0000"/>
                </a:solidFill>
              </a:rPr>
              <a:t>	</a:t>
            </a:r>
            <a:r>
              <a:rPr lang="cs-CZ" sz="2000" b="1" smtClean="0"/>
              <a:t>Za 5 rohlíků?	</a:t>
            </a:r>
            <a:r>
              <a:rPr lang="cs-CZ" sz="2000" smtClean="0"/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000" smtClean="0"/>
              <a:t>	</a:t>
            </a:r>
            <a:r>
              <a:rPr lang="cs-CZ" sz="2000" b="1" smtClean="0"/>
              <a:t>Za 9 rohlíků?	</a:t>
            </a:r>
            <a:r>
              <a:rPr lang="cs-CZ" sz="2000" smtClean="0"/>
              <a:t>	</a:t>
            </a:r>
            <a:endParaRPr lang="cs-CZ" sz="2000" b="1" smtClean="0">
              <a:solidFill>
                <a:srgbClr val="FF0000"/>
              </a:solidFill>
            </a:endParaRPr>
          </a:p>
        </p:txBody>
      </p:sp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428156">
            <a:off x="1547813" y="4221163"/>
            <a:ext cx="1905000" cy="210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5" descr="walle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5300663"/>
            <a:ext cx="1727200" cy="1198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7" descr="znamení, bod, zelená, ikona, modrá, mark, symbol, &amp;zcaron;lutá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12148">
            <a:off x="5940425" y="4292600"/>
            <a:ext cx="887413" cy="131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3059113" y="2276475"/>
            <a:ext cx="10080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3 x 2 =</a:t>
            </a: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3059113" y="2636838"/>
            <a:ext cx="10080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7 x 2 =</a:t>
            </a:r>
          </a:p>
        </p:txBody>
      </p:sp>
      <p:sp>
        <p:nvSpPr>
          <p:cNvPr id="88074" name="Text Box 10"/>
          <p:cNvSpPr txBox="1">
            <a:spLocks noChangeArrowheads="1"/>
          </p:cNvSpPr>
          <p:nvPr/>
        </p:nvSpPr>
        <p:spPr bwMode="auto">
          <a:xfrm>
            <a:off x="3059113" y="2924175"/>
            <a:ext cx="10080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5 x 2 =</a:t>
            </a:r>
          </a:p>
        </p:txBody>
      </p:sp>
      <p:sp>
        <p:nvSpPr>
          <p:cNvPr id="88075" name="Text Box 11"/>
          <p:cNvSpPr txBox="1">
            <a:spLocks noChangeArrowheads="1"/>
          </p:cNvSpPr>
          <p:nvPr/>
        </p:nvSpPr>
        <p:spPr bwMode="auto">
          <a:xfrm>
            <a:off x="3059113" y="3284538"/>
            <a:ext cx="10080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9 x 2 =</a:t>
            </a:r>
          </a:p>
        </p:txBody>
      </p:sp>
      <p:sp>
        <p:nvSpPr>
          <p:cNvPr id="88076" name="Text Box 12"/>
          <p:cNvSpPr txBox="1">
            <a:spLocks noChangeArrowheads="1"/>
          </p:cNvSpPr>
          <p:nvPr/>
        </p:nvSpPr>
        <p:spPr bwMode="auto">
          <a:xfrm>
            <a:off x="4067175" y="2276475"/>
            <a:ext cx="3603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6</a:t>
            </a:r>
          </a:p>
        </p:txBody>
      </p:sp>
      <p:sp>
        <p:nvSpPr>
          <p:cNvPr id="88077" name="Text Box 13"/>
          <p:cNvSpPr txBox="1">
            <a:spLocks noChangeArrowheads="1"/>
          </p:cNvSpPr>
          <p:nvPr/>
        </p:nvSpPr>
        <p:spPr bwMode="auto">
          <a:xfrm>
            <a:off x="3995738" y="2565400"/>
            <a:ext cx="5762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14</a:t>
            </a:r>
          </a:p>
        </p:txBody>
      </p:sp>
      <p:sp>
        <p:nvSpPr>
          <p:cNvPr id="88078" name="Text Box 14"/>
          <p:cNvSpPr txBox="1">
            <a:spLocks noChangeArrowheads="1"/>
          </p:cNvSpPr>
          <p:nvPr/>
        </p:nvSpPr>
        <p:spPr bwMode="auto">
          <a:xfrm>
            <a:off x="3995738" y="292417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</a:t>
            </a:r>
          </a:p>
        </p:txBody>
      </p:sp>
      <p:sp>
        <p:nvSpPr>
          <p:cNvPr id="88079" name="Text Box 15"/>
          <p:cNvSpPr txBox="1">
            <a:spLocks noChangeArrowheads="1"/>
          </p:cNvSpPr>
          <p:nvPr/>
        </p:nvSpPr>
        <p:spPr bwMode="auto">
          <a:xfrm>
            <a:off x="3995738" y="3284538"/>
            <a:ext cx="6492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18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8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8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8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8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8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8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8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8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8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8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8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8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8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2" grpId="0"/>
      <p:bldP spid="88073" grpId="0"/>
      <p:bldP spid="88074" grpId="0"/>
      <p:bldP spid="88075" grpId="0"/>
      <p:bldP spid="88076" grpId="0"/>
      <p:bldP spid="88077" grpId="0"/>
      <p:bldP spid="88078" grpId="0"/>
      <p:bldP spid="8807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Test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1600" b="1" smtClean="0"/>
              <a:t>Za každý správný výsledek získáváš do peněženky 2 Kč.</a:t>
            </a:r>
            <a:br>
              <a:rPr lang="cs-CZ" sz="1600" b="1" smtClean="0"/>
            </a:br>
            <a:endParaRPr lang="cs-CZ" sz="1600" b="1" smtClean="0"/>
          </a:p>
          <a:p>
            <a:pPr eaLnBrk="1" hangingPunct="1">
              <a:lnSpc>
                <a:spcPct val="135000"/>
              </a:lnSpc>
              <a:buFont typeface="Wingdings" pitchFamily="2" charset="2"/>
              <a:buNone/>
            </a:pPr>
            <a:r>
              <a:rPr lang="cs-CZ" sz="1600" b="1" smtClean="0"/>
              <a:t>	2 x 2 = </a:t>
            </a:r>
            <a:endParaRPr lang="cs-CZ" sz="1600" b="1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135000"/>
              </a:lnSpc>
              <a:buFont typeface="Wingdings" pitchFamily="2" charset="2"/>
              <a:buNone/>
            </a:pPr>
            <a:r>
              <a:rPr lang="cs-CZ" sz="1600" b="1" smtClean="0"/>
              <a:t>	6 x 2 = </a:t>
            </a:r>
          </a:p>
          <a:p>
            <a:pPr eaLnBrk="1" hangingPunct="1">
              <a:lnSpc>
                <a:spcPct val="135000"/>
              </a:lnSpc>
              <a:buFont typeface="Wingdings" pitchFamily="2" charset="2"/>
              <a:buNone/>
            </a:pPr>
            <a:r>
              <a:rPr lang="cs-CZ" sz="1600" b="1" smtClean="0"/>
              <a:t>	8 x 2 = </a:t>
            </a:r>
          </a:p>
          <a:p>
            <a:pPr eaLnBrk="1" hangingPunct="1">
              <a:lnSpc>
                <a:spcPct val="135000"/>
              </a:lnSpc>
              <a:buFont typeface="Wingdings" pitchFamily="2" charset="2"/>
              <a:buNone/>
            </a:pPr>
            <a:r>
              <a:rPr lang="cs-CZ" sz="1600" b="1" smtClean="0"/>
              <a:t>	10 x 2 = </a:t>
            </a:r>
          </a:p>
          <a:p>
            <a:pPr eaLnBrk="1" hangingPunct="1">
              <a:lnSpc>
                <a:spcPct val="135000"/>
              </a:lnSpc>
              <a:buFont typeface="Wingdings" pitchFamily="2" charset="2"/>
              <a:buNone/>
            </a:pPr>
            <a:r>
              <a:rPr lang="cs-CZ" sz="1600" b="1" smtClean="0"/>
              <a:t>	7 x 2 = </a:t>
            </a:r>
          </a:p>
          <a:p>
            <a:pPr eaLnBrk="1" hangingPunct="1">
              <a:lnSpc>
                <a:spcPct val="135000"/>
              </a:lnSpc>
              <a:buFont typeface="Wingdings" pitchFamily="2" charset="2"/>
              <a:buNone/>
            </a:pPr>
            <a:r>
              <a:rPr lang="cs-CZ" sz="1600" b="1" smtClean="0"/>
              <a:t>	1 x 2 = </a:t>
            </a:r>
          </a:p>
          <a:p>
            <a:pPr eaLnBrk="1" hangingPunct="1">
              <a:lnSpc>
                <a:spcPct val="135000"/>
              </a:lnSpc>
              <a:buFont typeface="Wingdings" pitchFamily="2" charset="2"/>
              <a:buNone/>
            </a:pPr>
            <a:r>
              <a:rPr lang="cs-CZ" sz="1600" b="1" smtClean="0"/>
              <a:t>	9 x 2 = </a:t>
            </a:r>
            <a:r>
              <a:rPr lang="cs-CZ" sz="1600" smtClean="0">
                <a:solidFill>
                  <a:srgbClr val="FF0000"/>
                </a:solidFill>
              </a:rPr>
              <a:t/>
            </a:r>
            <a:br>
              <a:rPr lang="cs-CZ" sz="1600" smtClean="0">
                <a:solidFill>
                  <a:srgbClr val="FF0000"/>
                </a:solidFill>
              </a:rPr>
            </a:br>
            <a:endParaRPr lang="cs-CZ" sz="160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Každý si spočítá kolik získal korun.</a:t>
            </a:r>
          </a:p>
          <a:p>
            <a:pPr eaLnBrk="1" hangingPunct="1">
              <a:lnSpc>
                <a:spcPct val="80000"/>
              </a:lnSpc>
            </a:pPr>
            <a:r>
              <a:rPr lang="cs-CZ" sz="1600" b="1" smtClean="0"/>
              <a:t>Kolik korun jste mohli získat nejvíce?</a:t>
            </a:r>
            <a:r>
              <a:rPr lang="cs-CZ" sz="1600" smtClean="0"/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smtClean="0">
                <a:solidFill>
                  <a:srgbClr val="FF0000"/>
                </a:solidFill>
              </a:rPr>
              <a:t>				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1600" b="1" smtClean="0">
                <a:solidFill>
                  <a:srgbClr val="FF0000"/>
                </a:solidFill>
              </a:rPr>
              <a:t>					Jste moc šikovní počtáři.</a:t>
            </a:r>
          </a:p>
          <a:p>
            <a:pPr eaLnBrk="1" hangingPunct="1">
              <a:lnSpc>
                <a:spcPct val="80000"/>
              </a:lnSpc>
            </a:pPr>
            <a:endParaRPr lang="cs-CZ" sz="1600" b="1" smtClean="0">
              <a:solidFill>
                <a:srgbClr val="FF0000"/>
              </a:solidFill>
            </a:endParaRPr>
          </a:p>
        </p:txBody>
      </p:sp>
      <p:pic>
        <p:nvPicPr>
          <p:cNvPr id="89092" name="Picture 4" descr="o&amp;ccaron;i, modrá, lidé, š&amp;tcaron;astný, konverzace, tvá&amp;rcaron;e, obli&amp;ccaron;ej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5445125"/>
            <a:ext cx="1103312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1619250" y="2060575"/>
            <a:ext cx="5048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1619250" y="4365625"/>
            <a:ext cx="5048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1619250" y="4005263"/>
            <a:ext cx="5048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1619250" y="2492375"/>
            <a:ext cx="5048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1600200" y="3606800"/>
            <a:ext cx="5048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89098" name="Text Box 10"/>
          <p:cNvSpPr txBox="1">
            <a:spLocks noChangeArrowheads="1"/>
          </p:cNvSpPr>
          <p:nvPr/>
        </p:nvSpPr>
        <p:spPr bwMode="auto">
          <a:xfrm>
            <a:off x="1619250" y="3213100"/>
            <a:ext cx="5048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20</a:t>
            </a:r>
          </a:p>
        </p:txBody>
      </p:sp>
      <p:sp>
        <p:nvSpPr>
          <p:cNvPr id="89100" name="Text Box 12"/>
          <p:cNvSpPr txBox="1">
            <a:spLocks noChangeArrowheads="1"/>
          </p:cNvSpPr>
          <p:nvPr/>
        </p:nvSpPr>
        <p:spPr bwMode="auto">
          <a:xfrm>
            <a:off x="1619250" y="2852738"/>
            <a:ext cx="5048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16</a:t>
            </a:r>
          </a:p>
        </p:txBody>
      </p:sp>
      <p:sp>
        <p:nvSpPr>
          <p:cNvPr id="89101" name="Text Box 13"/>
          <p:cNvSpPr txBox="1">
            <a:spLocks noChangeArrowheads="1"/>
          </p:cNvSpPr>
          <p:nvPr/>
        </p:nvSpPr>
        <p:spPr bwMode="auto">
          <a:xfrm>
            <a:off x="5076825" y="5157788"/>
            <a:ext cx="10080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/>
              <a:t>7 x 2 =</a:t>
            </a:r>
          </a:p>
        </p:txBody>
      </p:sp>
      <p:sp>
        <p:nvSpPr>
          <p:cNvPr id="89103" name="Text Box 15"/>
          <p:cNvSpPr txBox="1">
            <a:spLocks noChangeArrowheads="1"/>
          </p:cNvSpPr>
          <p:nvPr/>
        </p:nvSpPr>
        <p:spPr bwMode="auto">
          <a:xfrm>
            <a:off x="6084888" y="5157788"/>
            <a:ext cx="5762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14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90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90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9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9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90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90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90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90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90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90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90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90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9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9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1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3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90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90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890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890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  <p:bldP spid="89094" grpId="0"/>
      <p:bldP spid="89095" grpId="0"/>
      <p:bldP spid="89096" grpId="0"/>
      <p:bldP spid="89097" grpId="0"/>
      <p:bldP spid="89098" grpId="0"/>
      <p:bldP spid="89100" grpId="0"/>
      <p:bldP spid="89101" grpId="0"/>
      <p:bldP spid="8910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eaLnBrk="1" hangingPunct="1"/>
            <a:r>
              <a:rPr lang="cs-CZ" sz="2000" b="1" smtClean="0"/>
              <a:t>Zdroje obrázků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65175"/>
            <a:ext cx="8229600" cy="5365750"/>
          </a:xfrm>
        </p:spPr>
        <p:txBody>
          <a:bodyPr/>
          <a:lstStyle/>
          <a:p>
            <a:pPr eaLnBrk="1" hangingPunct="1"/>
            <a:endParaRPr lang="cs-CZ" sz="1200" b="1" smtClean="0"/>
          </a:p>
          <a:p>
            <a:pPr eaLnBrk="1" hangingPunct="1"/>
            <a:r>
              <a:rPr lang="cs-CZ" sz="1200" b="1" smtClean="0"/>
              <a:t>Rohlík: </a:t>
            </a:r>
            <a:r>
              <a:rPr lang="it-IT" sz="1200" smtClean="0"/>
              <a:t> In: [online]. [cit. 2013-04-09]. Dostupné</a:t>
            </a:r>
            <a:r>
              <a:rPr lang="cs-CZ" sz="1200" smtClean="0"/>
              <a:t> z:</a:t>
            </a:r>
          </a:p>
          <a:p>
            <a:pPr eaLnBrk="1" hangingPunct="1"/>
            <a:r>
              <a:rPr lang="cs-CZ" sz="1200" smtClean="0">
                <a:hlinkClick r:id="rId2" action="ppaction://hlinkpres?slideindex=1&amp;slidetitle="/>
              </a:rPr>
              <a:t>http://www.google.cz/imgres?q=rohl%C3%ADk&amp;start=267&amp;num=10&amp;hl=cs&amp;sa=X&amp;tbas=0&amp;biw=1280&amp;bih=861&amp;addh=36&amp;tbs=isz:i&amp;tbm=isch&amp;tbnid=gU0y5WsrGffAdM:&amp;imgrefurl=http://www.lacroissanterie.co.uk/breakfast.html&amp;docid=td-_crwEmfkuUM&amp;imgurl=http://www.lacroissanterie.co.uk/images/croissant.png&amp;w=128&amp;h=128&amp;ei=jIX6T72uEdGK4gTumLTaBg&amp;zoom=1&amp;iact=rc&amp;dur=335&amp;sig=101068696118334295906&amp;page=10&amp;tbnh=102&amp;tbnw=102&amp;ndsp=30&amp;ved=1t:429,r:29,s:267,i:385&amp;tx=40&amp;ty=49</a:t>
            </a:r>
            <a:endParaRPr lang="cs-CZ" sz="1200" b="1" smtClean="0"/>
          </a:p>
          <a:p>
            <a:pPr eaLnBrk="1" hangingPunct="1"/>
            <a:r>
              <a:rPr lang="cs-CZ" sz="1200" b="1" smtClean="0"/>
              <a:t>Chlapec:</a:t>
            </a:r>
            <a:r>
              <a:rPr lang="it-IT" sz="1200" smtClean="0"/>
              <a:t> In: [online]. [cit. 2013-04-09]. Dostupné z:</a:t>
            </a:r>
            <a:r>
              <a:rPr lang="cs-CZ" sz="1200" b="1" smtClean="0"/>
              <a:t/>
            </a:r>
            <a:br>
              <a:rPr lang="cs-CZ" sz="1200" b="1" smtClean="0"/>
            </a:br>
            <a:r>
              <a:rPr lang="cs-CZ" sz="1200" smtClean="0">
                <a:hlinkClick r:id="rId3"/>
              </a:rPr>
              <a:t>http://pixabay.com/cs/hlava-student-lid%C3%A9-chlapec-%C5%A1%C5%A5astn%C3%BD-31103/</a:t>
            </a:r>
            <a:endParaRPr lang="cs-CZ" sz="1200" smtClean="0"/>
          </a:p>
          <a:p>
            <a:pPr eaLnBrk="1" hangingPunct="1"/>
            <a:r>
              <a:rPr lang="cs-CZ" sz="1200" b="1" smtClean="0"/>
              <a:t>Peněženka: </a:t>
            </a:r>
            <a:r>
              <a:rPr lang="it-IT" sz="1200" smtClean="0"/>
              <a:t>In: [online]. [cit. 2013-04-09]. Dostupné</a:t>
            </a:r>
            <a:r>
              <a:rPr lang="cs-CZ" sz="1200" smtClean="0"/>
              <a:t> z:</a:t>
            </a:r>
            <a:r>
              <a:rPr lang="cs-CZ" sz="1200" b="1" smtClean="0"/>
              <a:t/>
            </a:r>
            <a:br>
              <a:rPr lang="cs-CZ" sz="1200" b="1" smtClean="0"/>
            </a:br>
            <a:r>
              <a:rPr lang="cs-CZ" sz="1000" smtClean="0">
                <a:hlinkClick r:id="rId2" action="ppaction://hlinkpres?slideindex=1&amp;slidetitle="/>
              </a:rPr>
              <a:t>http://www.google.cz/imgres?q=pen%C4%9B%C5%BEenka&amp;num=10&amp;hl=cs&amp;sa=X&amp;biw=1280&amp;bih=861&amp;tbs=itp:clipart&amp;tbm=isch&amp;tbnid=i784A-xaZbA7VM:&amp;imgrefurl=http://dolfrogslinks.homestead.com/Mathematics.html&amp;docid=iRzmXx7MJvRWeM&amp;imgurl=http://www.homestead.com/~media/elements/Clipart/household/wallet.gif&amp;w=157&amp;h=109&amp;ei=KrX7T9PBEsPJtAa-rezlBQ&amp;zoom=1&amp;iact=rc&amp;dur=341&amp;sig=111271784702297309807&amp;page=1&amp;tbnh=87&amp;tbnw=125&amp;start=0&amp;ndsp=24&amp;ved=1t:429,r:1,s:0,i:81&amp;tx=42&amp;ty=40</a:t>
            </a:r>
            <a:endParaRPr lang="cs-CZ" sz="1000" smtClean="0"/>
          </a:p>
          <a:p>
            <a:pPr eaLnBrk="1" hangingPunct="1"/>
            <a:r>
              <a:rPr lang="cs-CZ" sz="1200" b="1" smtClean="0"/>
              <a:t>Paní: </a:t>
            </a:r>
            <a:r>
              <a:rPr lang="it-IT" sz="1200" smtClean="0"/>
              <a:t>In: [online]. [cit. 2013-04-09]. Dostupné</a:t>
            </a:r>
            <a:r>
              <a:rPr lang="cs-CZ" sz="1200" smtClean="0"/>
              <a:t> z:</a:t>
            </a:r>
            <a:r>
              <a:rPr lang="cs-CZ" sz="1200" b="1" smtClean="0"/>
              <a:t/>
            </a:r>
            <a:br>
              <a:rPr lang="cs-CZ" sz="1200" b="1" smtClean="0"/>
            </a:br>
            <a:r>
              <a:rPr lang="cs-CZ" sz="1000" smtClean="0">
                <a:hlinkClick r:id="rId4"/>
              </a:rPr>
              <a:t>http://pixabay.com/cs/hlava-star%C3%A9-%C4%8D%C3%A1st-lid%C3%A9-chlapec-31162/</a:t>
            </a:r>
            <a:endParaRPr lang="cs-CZ" sz="1000" smtClean="0"/>
          </a:p>
          <a:p>
            <a:pPr eaLnBrk="1" hangingPunct="1"/>
            <a:r>
              <a:rPr lang="cs-CZ" sz="1200" b="1" smtClean="0"/>
              <a:t>Otazník: </a:t>
            </a:r>
            <a:r>
              <a:rPr lang="it-IT" sz="1200" smtClean="0"/>
              <a:t>In: [online]. [cit. 2013-04-09]. Dostupné</a:t>
            </a:r>
            <a:r>
              <a:rPr lang="cs-CZ" sz="1200" smtClean="0"/>
              <a:t> z:</a:t>
            </a:r>
            <a:r>
              <a:rPr lang="cs-CZ" sz="1200" b="1" smtClean="0"/>
              <a:t/>
            </a:r>
            <a:br>
              <a:rPr lang="cs-CZ" sz="1200" b="1" smtClean="0"/>
            </a:br>
            <a:r>
              <a:rPr lang="cs-CZ" sz="1200" smtClean="0">
                <a:hlinkClick r:id="rId5"/>
              </a:rPr>
              <a:t>http://pixabay.com/cs/znamen%C3%AD-bod-zelen%C3%A1-ikona-modr%C3%A1-40876/</a:t>
            </a:r>
            <a:endParaRPr lang="cs-CZ" sz="1200" smtClean="0"/>
          </a:p>
          <a:p>
            <a:pPr eaLnBrk="1" hangingPunct="1"/>
            <a:r>
              <a:rPr lang="cs-CZ" sz="1200" b="1" smtClean="0"/>
              <a:t>Smajlík: </a:t>
            </a:r>
            <a:r>
              <a:rPr lang="it-IT" sz="1200" smtClean="0"/>
              <a:t>In: [online]. [cit. 2013-04-09]. Dostupné</a:t>
            </a:r>
            <a:r>
              <a:rPr lang="cs-CZ" sz="1200" smtClean="0"/>
              <a:t> z:</a:t>
            </a:r>
            <a:endParaRPr lang="cs-CZ" sz="1200" b="1" smtClean="0"/>
          </a:p>
          <a:p>
            <a:pPr eaLnBrk="1" hangingPunct="1">
              <a:buFont typeface="Wingdings" pitchFamily="2" charset="2"/>
              <a:buNone/>
            </a:pPr>
            <a:r>
              <a:rPr lang="cs-CZ" sz="1200" smtClean="0"/>
              <a:t>	</a:t>
            </a:r>
            <a:r>
              <a:rPr lang="cs-CZ" sz="1200" smtClean="0">
                <a:hlinkClick r:id="rId6"/>
              </a:rPr>
              <a:t>http://pixabay.com/cs/o%C4%8Di-modr%C3%A1-lid%C3%A9-%C5%A1%C5%A5astn%C3%BD-konverzace-25514/</a:t>
            </a:r>
            <a:endParaRPr lang="cs-CZ" sz="1200" smtClean="0"/>
          </a:p>
          <a:p>
            <a:pPr eaLnBrk="1" hangingPunct="1">
              <a:buFont typeface="Wingdings" pitchFamily="2" charset="2"/>
              <a:buNone/>
            </a:pPr>
            <a:endParaRPr lang="cs-CZ" sz="120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404813"/>
            <a:ext cx="8229600" cy="4530725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b="1" dirty="0" smtClean="0"/>
              <a:t>Obrázek kluk:</a:t>
            </a:r>
            <a:r>
              <a:rPr lang="it-IT" sz="1200" dirty="0" smtClean="0"/>
              <a:t>In: [online]. [cit. 2013-04-09]. Dostupné</a:t>
            </a:r>
            <a:r>
              <a:rPr lang="cs-CZ" sz="1200" dirty="0" smtClean="0"/>
              <a:t> z:</a:t>
            </a:r>
            <a:endParaRPr lang="cs-CZ" sz="1200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dirty="0" smtClean="0">
                <a:hlinkClick r:id="rId2"/>
              </a:rPr>
              <a:t>http://pixabay.com/cs/hlava-student-lid%C3%A9-chlapec-%C5%A1%C5%A5astn%C3%BD-31103/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1200" dirty="0" smtClean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b="1" dirty="0" smtClean="0"/>
              <a:t>Obrázek peněženka:</a:t>
            </a:r>
            <a:r>
              <a:rPr lang="it-IT" sz="1200" dirty="0" smtClean="0"/>
              <a:t>In: [online]. [cit. 2013-04-09]. Dostupné</a:t>
            </a:r>
            <a:r>
              <a:rPr lang="cs-CZ" sz="1200" dirty="0" smtClean="0"/>
              <a:t> z:</a:t>
            </a:r>
            <a:endParaRPr lang="cs-CZ" sz="1200" b="1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1200" dirty="0" smtClean="0">
                <a:hlinkClick r:id="rId3" action="ppaction://hlinkpres?slideindex=1&amp;slidetitle="/>
              </a:rPr>
              <a:t>http://www.google.cz/imgres?q=pen%C4%9B%C5%BEenka&amp;num=10&amp;hl=cs&amp;sa=X&amp;biw=1280&amp;bih=861&amp;tbs=itp:clipart&amp;tbm=isch&amp;tbnid=i784A-xaZbA7VM:&amp;imgrefurl=http://dolfrogslinks.homestead.com/Mathematics.html&amp;docid=iRzmXx7MJvRWeM&amp;imgurl=http://www.homestead.com/~media/elements/Clipart/household/wallet.gif&amp;w=157&amp;h=109&amp;ei=KrX7T9PBEsPJtAa-rezlBQ&amp;zoom=1&amp;iact=rc&amp;dur=341&amp;sig=111271784702297309807&amp;page=1&amp;tbnh=87&amp;tbnw=125&amp;start=0&amp;ndsp=24&amp;ved=1t:429,r:1,s:0,i:81&amp;tx=42&amp;ty=40</a:t>
            </a:r>
            <a:endParaRPr lang="cs-CZ" sz="12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odotisk">
  <a:themeElements>
    <a:clrScheme name="Vodotisk 11">
      <a:dk1>
        <a:srgbClr val="000000"/>
      </a:dk1>
      <a:lt1>
        <a:srgbClr val="CCFFCC"/>
      </a:lt1>
      <a:dk2>
        <a:srgbClr val="000000"/>
      </a:dk2>
      <a:lt2>
        <a:srgbClr val="666699"/>
      </a:lt2>
      <a:accent1>
        <a:srgbClr val="9BB0CB"/>
      </a:accent1>
      <a:accent2>
        <a:srgbClr val="D1E0CE"/>
      </a:accent2>
      <a:accent3>
        <a:srgbClr val="E2FFE2"/>
      </a:accent3>
      <a:accent4>
        <a:srgbClr val="000000"/>
      </a:accent4>
      <a:accent5>
        <a:srgbClr val="CBD4E2"/>
      </a:accent5>
      <a:accent6>
        <a:srgbClr val="BDCBBA"/>
      </a:accent6>
      <a:hlink>
        <a:srgbClr val="8EA642"/>
      </a:hlink>
      <a:folHlink>
        <a:srgbClr val="CCCC00"/>
      </a:folHlink>
    </a:clrScheme>
    <a:fontScheme name="Vodotisk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10">
        <a:dk1>
          <a:srgbClr val="000000"/>
        </a:dk1>
        <a:lt1>
          <a:srgbClr val="CC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E2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11">
        <a:dk1>
          <a:srgbClr val="000000"/>
        </a:dk1>
        <a:lt1>
          <a:srgbClr val="CCFFCC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E2FFE2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519</TotalTime>
  <Words>339</Words>
  <Application>Microsoft Office PowerPoint</Application>
  <PresentationFormat>Předvádění na obrazovce (4:3)</PresentationFormat>
  <Paragraphs>140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Vodotisk</vt:lpstr>
      <vt:lpstr>Motiv systému Office</vt:lpstr>
      <vt:lpstr>Prezentace aplikace PowerPoint</vt:lpstr>
      <vt:lpstr>ANOTACE</vt:lpstr>
      <vt:lpstr>Matematika</vt:lpstr>
      <vt:lpstr>V obchodu</vt:lpstr>
      <vt:lpstr>V obchodu</vt:lpstr>
      <vt:lpstr>V obchodu</vt:lpstr>
      <vt:lpstr>V obchodu</vt:lpstr>
      <vt:lpstr>Test</vt:lpstr>
      <vt:lpstr>Zdroje obrázků</vt:lpstr>
      <vt:lpstr>Prezentace aplikace PowerPoint</vt:lpstr>
    </vt:vector>
  </TitlesOfParts>
  <Company>GOPAS, 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DOMACI</dc:creator>
  <cp:lastModifiedBy>jitka</cp:lastModifiedBy>
  <cp:revision>33</cp:revision>
  <dcterms:created xsi:type="dcterms:W3CDTF">2012-04-22T11:43:58Z</dcterms:created>
  <dcterms:modified xsi:type="dcterms:W3CDTF">2013-05-18T15:30:28Z</dcterms:modified>
</cp:coreProperties>
</file>