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  <p:sldMasterId id="2147483737" r:id="rId2"/>
  </p:sldMasterIdLst>
  <p:sldIdLst>
    <p:sldId id="267" r:id="rId3"/>
    <p:sldId id="266" r:id="rId4"/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E1FF"/>
    <a:srgbClr val="E4C9FF"/>
    <a:srgbClr val="009900"/>
    <a:srgbClr val="FFFF99"/>
    <a:srgbClr val="C8EFF8"/>
    <a:srgbClr val="78D8EE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5" autoAdjust="0"/>
    <p:restoredTop sz="94660"/>
  </p:normalViewPr>
  <p:slideViewPr>
    <p:cSldViewPr>
      <p:cViewPr varScale="1">
        <p:scale>
          <a:sx n="42" d="100"/>
          <a:sy n="42" d="100"/>
        </p:scale>
        <p:origin x="-130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85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1025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025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2EB64-5232-4EC9-8F1D-A0AF124C6C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69056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EDDD05-92F6-4B0D-8DC6-E69CD112DB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477417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B9AF57-3189-4763-8E6D-AC45D2FD50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192972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482D4D-E747-425A-938E-83E983F8CB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932651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09DDEA-F9EC-400F-A83D-02FA89AB3A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492616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9F109B-7F7D-423F-A130-33EDC394AC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6194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47A82E-CE36-4026-BA28-38DF2ADDE2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109845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C66465-971D-400E-8E7C-2552FBD3C0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813544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6A82D6-08CE-4B8E-9894-F9F9462E15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863007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820321-2919-40A4-9C85-FFCF051467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378060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F0578A-EDBC-4E46-8EF9-161ED2A90E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623363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CDE6121-37C6-4CD3-A872-F0426F76089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76AC0FB-EA16-4CA6-AD14-60FA05BB21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8641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99401A3-24FF-48BD-827D-B2185165A1D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AD5DE87-E3FF-42A4-93CF-C7099F2EA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2364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E1C3269-7C4A-4F73-9512-CC811169B14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3855CDB-825A-4EA6-A86A-6CFDF1B217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60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95C0436-C02C-4344-B590-40FE093BE36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FCB2EB0-1215-47B3-AE60-5BCFD067A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4883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E810657-3F5F-4442-BAFE-5D93D968D64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0D384E2-3E32-4BA7-9D7D-4AC10E8265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6171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1B2F324-C414-4514-9A3C-ADD6E894254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85588FF-072B-41A7-BC16-2931CE11C5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0650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C779C2D-D449-4BC2-83D1-1EF7BDDA080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C0FF069-46B0-4B3F-B993-76B521416F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01609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679A9BC-D97C-46C8-9024-BFE4A926A69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2B973E7-0BF3-4D76-B9DE-193FF36BB2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0593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97EDB83-67B3-44BF-86F3-33B97623489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3825CC6-4D07-4B35-9F89-5EE3E779F1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1111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5083689-074B-4A2E-9D84-7E3798753FA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75FD151-CDA3-48AA-A7EA-372885FFE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3436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B1E0F87-E9A3-47A0-BE4E-51A08D791E9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67F0100-A310-4AED-8F11-C631A9D478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495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1032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85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3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85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4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85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5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6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1027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9225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6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7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3F3BE2B5-675F-448E-B0FA-059A123D3C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1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5" r:id="rId1"/>
    <p:sldLayoutId id="2147483965" r:id="rId2"/>
    <p:sldLayoutId id="2147483966" r:id="rId3"/>
    <p:sldLayoutId id="2147483967" r:id="rId4"/>
    <p:sldLayoutId id="2147483968" r:id="rId5"/>
    <p:sldLayoutId id="2147483969" r:id="rId6"/>
    <p:sldLayoutId id="2147483970" r:id="rId7"/>
    <p:sldLayoutId id="2147483971" r:id="rId8"/>
    <p:sldLayoutId id="2147483972" r:id="rId9"/>
    <p:sldLayoutId id="2147483973" r:id="rId10"/>
    <p:sldLayoutId id="2147483974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6C7A40B8-B8C8-4BF4-8108-31EA2238A89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D8D8468-8D56-4FD1-997F-3B38686879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429,r:25,s:0,i:151" TargetMode="External"/><Relationship Id="rId2" Type="http://schemas.openxmlformats.org/officeDocument/2006/relationships/hyperlink" Target="http://www.google.cz/imgres?q=irsk%C3%BD+trojl%C3%ADstek&amp;num=10&amp;hl=cs&amp;sa=X&amp;biw=1280&amp;bih=861&amp;tbs=itp:clipart&amp;tbm=isch&amp;tbnid=4ILvGA_GmlibBM:&amp;imgrefurl=http://thecrabbycook.com/tag/irish/&amp;docid=QK3YKYYXnySAtM&amp;imgurl=http://thecrabbycook.com/wp-content/uploads/bigstockphoto_green_irish_shamrock_1194063.jpg&amp;w=861&amp;h=900&amp;ei=P877T7WgEqqK0AW7iNizBA&amp;zoom=1&amp;iact=hc&amp;vpx=901&amp;vpy=303&amp;dur=510&amp;hovh=230&amp;hovw=220&amp;tx=104&amp;ty=147&amp;sig=117017057699917991734&amp;page=1&amp;tbnh=140&amp;tbnw=134&amp;start=0&amp;ndsp=27&amp;ved=1t:429,r:25,s:0,i:15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ixabay.com/cs/%C5%A1%C5%A5astn%C3%BD-kreslen%C3%BD-film-kolo-v%C4%8Dela-4856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     Mgr. Lena</a:t>
                      </a:r>
                      <a:r>
                        <a:rPr lang="cs-CZ" sz="1800" baseline="0" dirty="0" smtClean="0"/>
                        <a:t>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VY_32_Inovace_7A_03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5377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ANOTACE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Seznámení a upevňování řady násobků 3.</a:t>
            </a:r>
          </a:p>
          <a:p>
            <a:r>
              <a:rPr lang="cs-CZ" sz="1800" smtClean="0"/>
              <a:t>Společné násobky v řadách násobků 2, 3.</a:t>
            </a:r>
          </a:p>
          <a:p>
            <a:r>
              <a:rPr lang="cs-CZ" sz="1800" smtClean="0"/>
              <a:t>Násobení 3 s využitím názoru. 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400" smtClean="0"/>
              <a:t>Autorem materiálu a všech jeho částí, není-li uvedeno jinak, je Mgr. Lenka Dolanová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Matematika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429000"/>
            <a:ext cx="6400800" cy="175260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Násobení 3</a:t>
            </a:r>
          </a:p>
          <a:p>
            <a:pPr algn="l" eaLnBrk="1" hangingPunct="1">
              <a:defRPr/>
            </a:pPr>
            <a:endParaRPr lang="cs-CZ" sz="1200" dirty="0" smtClean="0"/>
          </a:p>
          <a:p>
            <a:pPr algn="l" eaLnBrk="1" hangingPunct="1">
              <a:defRPr/>
            </a:pPr>
            <a:endParaRPr lang="cs-CZ" sz="1200" dirty="0" smtClean="0"/>
          </a:p>
          <a:p>
            <a:pPr algn="l" eaLnBrk="1" hangingPunct="1">
              <a:defRPr/>
            </a:pPr>
            <a:endParaRPr lang="cs-CZ" sz="1200" dirty="0" smtClean="0"/>
          </a:p>
          <a:p>
            <a:pPr algn="l"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</a:p>
        </p:txBody>
      </p:sp>
      <p:pic>
        <p:nvPicPr>
          <p:cNvPr id="17412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468313" y="476250"/>
            <a:ext cx="2376487" cy="225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13" descr="š&amp;tcaron;astný, kreslený film, kolo, v&amp;ccaron;ela, pruhy, kruh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4724400"/>
            <a:ext cx="1266825" cy="141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5940425" y="2060575"/>
            <a:ext cx="792163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3189" name="Rectangle 5"/>
          <p:cNvSpPr>
            <a:spLocks noChangeArrowheads="1"/>
          </p:cNvSpPr>
          <p:nvPr/>
        </p:nvSpPr>
        <p:spPr bwMode="auto">
          <a:xfrm>
            <a:off x="395288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defRPr/>
            </a:pPr>
            <a:r>
              <a:rPr lang="cs-CZ" sz="38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Násobky 3</a:t>
            </a:r>
          </a:p>
        </p:txBody>
      </p:sp>
      <p:sp>
        <p:nvSpPr>
          <p:cNvPr id="18436" name="Rectangle 6"/>
          <p:cNvSpPr>
            <a:spLocks noChangeArrowheads="1"/>
          </p:cNvSpPr>
          <p:nvPr/>
        </p:nvSpPr>
        <p:spPr bwMode="auto">
          <a:xfrm>
            <a:off x="539750" y="1557338"/>
            <a:ext cx="8229600" cy="453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000" b="1"/>
              <a:t>Vyber z čísel pouze násobky 3 a zakroužkuj je:</a:t>
            </a:r>
          </a:p>
        </p:txBody>
      </p:sp>
      <p:pic>
        <p:nvPicPr>
          <p:cNvPr id="18437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7885113" y="2060575"/>
            <a:ext cx="792162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8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7956550" y="4221163"/>
            <a:ext cx="792163" cy="75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323850" y="2492375"/>
            <a:ext cx="792163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0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323850" y="3573463"/>
            <a:ext cx="792163" cy="75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1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395288" y="4581525"/>
            <a:ext cx="792162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2" name="Picture 1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468313" y="5734050"/>
            <a:ext cx="792162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3" name="Picture 1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1476375" y="1989138"/>
            <a:ext cx="792163" cy="75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4" name="Picture 1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1476375" y="3141663"/>
            <a:ext cx="792163" cy="75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5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1476375" y="4149725"/>
            <a:ext cx="792163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6" name="Picture 1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1547813" y="5229225"/>
            <a:ext cx="792162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7" name="Picture 1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2700338" y="2565400"/>
            <a:ext cx="792162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8" name="Picture 1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2700338" y="3573463"/>
            <a:ext cx="792162" cy="75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9" name="Picture 1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2627313" y="4581525"/>
            <a:ext cx="792162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0" name="Picture 2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2484438" y="5734050"/>
            <a:ext cx="792162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1" name="Picture 2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3635375" y="1989138"/>
            <a:ext cx="792163" cy="75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2" name="Picture 2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3779838" y="3068638"/>
            <a:ext cx="792162" cy="75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3" name="Picture 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3851275" y="4149725"/>
            <a:ext cx="792163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4" name="Picture 2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3851275" y="5229225"/>
            <a:ext cx="792163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5" name="Picture 2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4787900" y="2492375"/>
            <a:ext cx="792163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6" name="Picture 2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4716463" y="3644900"/>
            <a:ext cx="792162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7" name="Picture 2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4932363" y="4652963"/>
            <a:ext cx="792162" cy="75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8" name="Picture 2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6948488" y="5734050"/>
            <a:ext cx="792162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9" name="Picture 2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5795963" y="3141663"/>
            <a:ext cx="792162" cy="75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60" name="Picture 3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6011863" y="4221163"/>
            <a:ext cx="792162" cy="75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61" name="Picture 3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5003800" y="5805488"/>
            <a:ext cx="792163" cy="75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62" name="Picture 3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6948488" y="2565400"/>
            <a:ext cx="792162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63" name="Picture 3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7019925" y="3644900"/>
            <a:ext cx="792163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64" name="Picture 3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6948488" y="4724400"/>
            <a:ext cx="792162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65" name="Picture 3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6011863" y="5300663"/>
            <a:ext cx="792162" cy="75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66" name="Picture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7956550" y="3141663"/>
            <a:ext cx="792163" cy="75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67" name="Picture 37" descr="š&amp;tcaron;astný, kreslený film, kolo, v&amp;ccaron;ela, pruhy, kruh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5300663"/>
            <a:ext cx="1073150" cy="1198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68" name="Text Box 38"/>
          <p:cNvSpPr txBox="1">
            <a:spLocks noChangeArrowheads="1"/>
          </p:cNvSpPr>
          <p:nvPr/>
        </p:nvSpPr>
        <p:spPr bwMode="auto">
          <a:xfrm>
            <a:off x="1763713" y="2060575"/>
            <a:ext cx="504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0</a:t>
            </a:r>
          </a:p>
        </p:txBody>
      </p:sp>
      <p:sp>
        <p:nvSpPr>
          <p:cNvPr id="18469" name="Text Box 39"/>
          <p:cNvSpPr txBox="1">
            <a:spLocks noChangeArrowheads="1"/>
          </p:cNvSpPr>
          <p:nvPr/>
        </p:nvSpPr>
        <p:spPr bwMode="auto">
          <a:xfrm>
            <a:off x="3851275" y="2060575"/>
            <a:ext cx="504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</a:t>
            </a:r>
          </a:p>
        </p:txBody>
      </p:sp>
      <p:sp>
        <p:nvSpPr>
          <p:cNvPr id="18470" name="Text Box 40"/>
          <p:cNvSpPr txBox="1">
            <a:spLocks noChangeArrowheads="1"/>
          </p:cNvSpPr>
          <p:nvPr/>
        </p:nvSpPr>
        <p:spPr bwMode="auto">
          <a:xfrm>
            <a:off x="6156325" y="2060575"/>
            <a:ext cx="504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2</a:t>
            </a:r>
          </a:p>
        </p:txBody>
      </p:sp>
      <p:sp>
        <p:nvSpPr>
          <p:cNvPr id="18471" name="Text Box 41"/>
          <p:cNvSpPr txBox="1">
            <a:spLocks noChangeArrowheads="1"/>
          </p:cNvSpPr>
          <p:nvPr/>
        </p:nvSpPr>
        <p:spPr bwMode="auto">
          <a:xfrm>
            <a:off x="8172450" y="2060575"/>
            <a:ext cx="504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3</a:t>
            </a:r>
          </a:p>
        </p:txBody>
      </p:sp>
      <p:sp>
        <p:nvSpPr>
          <p:cNvPr id="18472" name="Text Box 42"/>
          <p:cNvSpPr txBox="1">
            <a:spLocks noChangeArrowheads="1"/>
          </p:cNvSpPr>
          <p:nvPr/>
        </p:nvSpPr>
        <p:spPr bwMode="auto">
          <a:xfrm>
            <a:off x="611188" y="2492375"/>
            <a:ext cx="504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4</a:t>
            </a:r>
          </a:p>
        </p:txBody>
      </p:sp>
      <p:sp>
        <p:nvSpPr>
          <p:cNvPr id="18473" name="Text Box 43"/>
          <p:cNvSpPr txBox="1">
            <a:spLocks noChangeArrowheads="1"/>
          </p:cNvSpPr>
          <p:nvPr/>
        </p:nvSpPr>
        <p:spPr bwMode="auto">
          <a:xfrm>
            <a:off x="2987675" y="2565400"/>
            <a:ext cx="504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5</a:t>
            </a:r>
          </a:p>
        </p:txBody>
      </p:sp>
      <p:sp>
        <p:nvSpPr>
          <p:cNvPr id="18474" name="Text Box 44"/>
          <p:cNvSpPr txBox="1">
            <a:spLocks noChangeArrowheads="1"/>
          </p:cNvSpPr>
          <p:nvPr/>
        </p:nvSpPr>
        <p:spPr bwMode="auto">
          <a:xfrm>
            <a:off x="5076825" y="2492375"/>
            <a:ext cx="504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6</a:t>
            </a:r>
          </a:p>
        </p:txBody>
      </p:sp>
      <p:sp>
        <p:nvSpPr>
          <p:cNvPr id="18475" name="Text Box 45"/>
          <p:cNvSpPr txBox="1">
            <a:spLocks noChangeArrowheads="1"/>
          </p:cNvSpPr>
          <p:nvPr/>
        </p:nvSpPr>
        <p:spPr bwMode="auto">
          <a:xfrm>
            <a:off x="7235825" y="2565400"/>
            <a:ext cx="504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7</a:t>
            </a:r>
          </a:p>
        </p:txBody>
      </p:sp>
      <p:sp>
        <p:nvSpPr>
          <p:cNvPr id="18476" name="Text Box 46"/>
          <p:cNvSpPr txBox="1">
            <a:spLocks noChangeArrowheads="1"/>
          </p:cNvSpPr>
          <p:nvPr/>
        </p:nvSpPr>
        <p:spPr bwMode="auto">
          <a:xfrm>
            <a:off x="1763713" y="3141663"/>
            <a:ext cx="504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8</a:t>
            </a:r>
          </a:p>
        </p:txBody>
      </p:sp>
      <p:sp>
        <p:nvSpPr>
          <p:cNvPr id="18477" name="Text Box 47"/>
          <p:cNvSpPr txBox="1">
            <a:spLocks noChangeArrowheads="1"/>
          </p:cNvSpPr>
          <p:nvPr/>
        </p:nvSpPr>
        <p:spPr bwMode="auto">
          <a:xfrm>
            <a:off x="4067175" y="3068638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9</a:t>
            </a:r>
          </a:p>
        </p:txBody>
      </p:sp>
      <p:sp>
        <p:nvSpPr>
          <p:cNvPr id="18478" name="Text Box 48"/>
          <p:cNvSpPr txBox="1">
            <a:spLocks noChangeArrowheads="1"/>
          </p:cNvSpPr>
          <p:nvPr/>
        </p:nvSpPr>
        <p:spPr bwMode="auto">
          <a:xfrm>
            <a:off x="5940425" y="314166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10</a:t>
            </a:r>
          </a:p>
        </p:txBody>
      </p:sp>
      <p:sp>
        <p:nvSpPr>
          <p:cNvPr id="18479" name="Text Box 49"/>
          <p:cNvSpPr txBox="1">
            <a:spLocks noChangeArrowheads="1"/>
          </p:cNvSpPr>
          <p:nvPr/>
        </p:nvSpPr>
        <p:spPr bwMode="auto">
          <a:xfrm>
            <a:off x="8101013" y="314166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11</a:t>
            </a:r>
          </a:p>
        </p:txBody>
      </p:sp>
      <p:sp>
        <p:nvSpPr>
          <p:cNvPr id="18480" name="Text Box 50"/>
          <p:cNvSpPr txBox="1">
            <a:spLocks noChangeArrowheads="1"/>
          </p:cNvSpPr>
          <p:nvPr/>
        </p:nvSpPr>
        <p:spPr bwMode="auto">
          <a:xfrm>
            <a:off x="468313" y="3644900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12</a:t>
            </a:r>
          </a:p>
        </p:txBody>
      </p:sp>
      <p:sp>
        <p:nvSpPr>
          <p:cNvPr id="18481" name="Text Box 51"/>
          <p:cNvSpPr txBox="1">
            <a:spLocks noChangeArrowheads="1"/>
          </p:cNvSpPr>
          <p:nvPr/>
        </p:nvSpPr>
        <p:spPr bwMode="auto">
          <a:xfrm>
            <a:off x="2843213" y="357346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13</a:t>
            </a:r>
          </a:p>
        </p:txBody>
      </p:sp>
      <p:sp>
        <p:nvSpPr>
          <p:cNvPr id="18482" name="Text Box 52"/>
          <p:cNvSpPr txBox="1">
            <a:spLocks noChangeArrowheads="1"/>
          </p:cNvSpPr>
          <p:nvPr/>
        </p:nvSpPr>
        <p:spPr bwMode="auto">
          <a:xfrm>
            <a:off x="4859338" y="3644900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14</a:t>
            </a:r>
          </a:p>
        </p:txBody>
      </p:sp>
      <p:sp>
        <p:nvSpPr>
          <p:cNvPr id="18483" name="Text Box 53"/>
          <p:cNvSpPr txBox="1">
            <a:spLocks noChangeArrowheads="1"/>
          </p:cNvSpPr>
          <p:nvPr/>
        </p:nvSpPr>
        <p:spPr bwMode="auto">
          <a:xfrm>
            <a:off x="7164388" y="3644900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15</a:t>
            </a:r>
          </a:p>
        </p:txBody>
      </p:sp>
      <p:sp>
        <p:nvSpPr>
          <p:cNvPr id="18484" name="Text Box 54"/>
          <p:cNvSpPr txBox="1">
            <a:spLocks noChangeArrowheads="1"/>
          </p:cNvSpPr>
          <p:nvPr/>
        </p:nvSpPr>
        <p:spPr bwMode="auto">
          <a:xfrm>
            <a:off x="1619250" y="4149725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16</a:t>
            </a:r>
          </a:p>
        </p:txBody>
      </p:sp>
      <p:sp>
        <p:nvSpPr>
          <p:cNvPr id="18485" name="Text Box 55"/>
          <p:cNvSpPr txBox="1">
            <a:spLocks noChangeArrowheads="1"/>
          </p:cNvSpPr>
          <p:nvPr/>
        </p:nvSpPr>
        <p:spPr bwMode="auto">
          <a:xfrm>
            <a:off x="3995738" y="4149725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17</a:t>
            </a:r>
          </a:p>
        </p:txBody>
      </p:sp>
      <p:sp>
        <p:nvSpPr>
          <p:cNvPr id="18486" name="Text Box 56"/>
          <p:cNvSpPr txBox="1">
            <a:spLocks noChangeArrowheads="1"/>
          </p:cNvSpPr>
          <p:nvPr/>
        </p:nvSpPr>
        <p:spPr bwMode="auto">
          <a:xfrm>
            <a:off x="6156325" y="422116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18</a:t>
            </a:r>
          </a:p>
        </p:txBody>
      </p:sp>
      <p:sp>
        <p:nvSpPr>
          <p:cNvPr id="18487" name="Text Box 57"/>
          <p:cNvSpPr txBox="1">
            <a:spLocks noChangeArrowheads="1"/>
          </p:cNvSpPr>
          <p:nvPr/>
        </p:nvSpPr>
        <p:spPr bwMode="auto">
          <a:xfrm>
            <a:off x="8101013" y="422116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19</a:t>
            </a:r>
          </a:p>
        </p:txBody>
      </p:sp>
      <p:sp>
        <p:nvSpPr>
          <p:cNvPr id="18488" name="Text Box 58"/>
          <p:cNvSpPr txBox="1">
            <a:spLocks noChangeArrowheads="1"/>
          </p:cNvSpPr>
          <p:nvPr/>
        </p:nvSpPr>
        <p:spPr bwMode="auto">
          <a:xfrm>
            <a:off x="4067175" y="530066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25</a:t>
            </a:r>
          </a:p>
        </p:txBody>
      </p:sp>
      <p:sp>
        <p:nvSpPr>
          <p:cNvPr id="18489" name="Text Box 59"/>
          <p:cNvSpPr txBox="1">
            <a:spLocks noChangeArrowheads="1"/>
          </p:cNvSpPr>
          <p:nvPr/>
        </p:nvSpPr>
        <p:spPr bwMode="auto">
          <a:xfrm>
            <a:off x="2771775" y="4581525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21</a:t>
            </a:r>
          </a:p>
        </p:txBody>
      </p:sp>
      <p:sp>
        <p:nvSpPr>
          <p:cNvPr id="18490" name="Text Box 60"/>
          <p:cNvSpPr txBox="1">
            <a:spLocks noChangeArrowheads="1"/>
          </p:cNvSpPr>
          <p:nvPr/>
        </p:nvSpPr>
        <p:spPr bwMode="auto">
          <a:xfrm>
            <a:off x="5003800" y="465296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22</a:t>
            </a:r>
          </a:p>
        </p:txBody>
      </p:sp>
      <p:sp>
        <p:nvSpPr>
          <p:cNvPr id="18491" name="Text Box 61"/>
          <p:cNvSpPr txBox="1">
            <a:spLocks noChangeArrowheads="1"/>
          </p:cNvSpPr>
          <p:nvPr/>
        </p:nvSpPr>
        <p:spPr bwMode="auto">
          <a:xfrm>
            <a:off x="7092950" y="4724400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23</a:t>
            </a:r>
          </a:p>
        </p:txBody>
      </p:sp>
      <p:sp>
        <p:nvSpPr>
          <p:cNvPr id="18492" name="Text Box 62"/>
          <p:cNvSpPr txBox="1">
            <a:spLocks noChangeArrowheads="1"/>
          </p:cNvSpPr>
          <p:nvPr/>
        </p:nvSpPr>
        <p:spPr bwMode="auto">
          <a:xfrm>
            <a:off x="1692275" y="530066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24</a:t>
            </a:r>
          </a:p>
        </p:txBody>
      </p:sp>
      <p:sp>
        <p:nvSpPr>
          <p:cNvPr id="18493" name="Text Box 63"/>
          <p:cNvSpPr txBox="1">
            <a:spLocks noChangeArrowheads="1"/>
          </p:cNvSpPr>
          <p:nvPr/>
        </p:nvSpPr>
        <p:spPr bwMode="auto">
          <a:xfrm>
            <a:off x="539750" y="4581525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20</a:t>
            </a:r>
          </a:p>
        </p:txBody>
      </p:sp>
      <p:sp>
        <p:nvSpPr>
          <p:cNvPr id="18494" name="Text Box 64"/>
          <p:cNvSpPr txBox="1">
            <a:spLocks noChangeArrowheads="1"/>
          </p:cNvSpPr>
          <p:nvPr/>
        </p:nvSpPr>
        <p:spPr bwMode="auto">
          <a:xfrm>
            <a:off x="6156325" y="5373688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26</a:t>
            </a:r>
          </a:p>
        </p:txBody>
      </p:sp>
      <p:sp>
        <p:nvSpPr>
          <p:cNvPr id="18495" name="Text Box 65"/>
          <p:cNvSpPr txBox="1">
            <a:spLocks noChangeArrowheads="1"/>
          </p:cNvSpPr>
          <p:nvPr/>
        </p:nvSpPr>
        <p:spPr bwMode="auto">
          <a:xfrm>
            <a:off x="684213" y="5805488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27</a:t>
            </a:r>
          </a:p>
        </p:txBody>
      </p:sp>
      <p:sp>
        <p:nvSpPr>
          <p:cNvPr id="18496" name="Text Box 66"/>
          <p:cNvSpPr txBox="1">
            <a:spLocks noChangeArrowheads="1"/>
          </p:cNvSpPr>
          <p:nvPr/>
        </p:nvSpPr>
        <p:spPr bwMode="auto">
          <a:xfrm>
            <a:off x="2627313" y="5734050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28</a:t>
            </a:r>
          </a:p>
        </p:txBody>
      </p:sp>
      <p:sp>
        <p:nvSpPr>
          <p:cNvPr id="18497" name="Text Box 67"/>
          <p:cNvSpPr txBox="1">
            <a:spLocks noChangeArrowheads="1"/>
          </p:cNvSpPr>
          <p:nvPr/>
        </p:nvSpPr>
        <p:spPr bwMode="auto">
          <a:xfrm>
            <a:off x="5148263" y="5805488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29</a:t>
            </a:r>
          </a:p>
        </p:txBody>
      </p:sp>
      <p:sp>
        <p:nvSpPr>
          <p:cNvPr id="18498" name="Text Box 68"/>
          <p:cNvSpPr txBox="1">
            <a:spLocks noChangeArrowheads="1"/>
          </p:cNvSpPr>
          <p:nvPr/>
        </p:nvSpPr>
        <p:spPr bwMode="auto">
          <a:xfrm>
            <a:off x="7019925" y="5734050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30</a:t>
            </a:r>
          </a:p>
        </p:txBody>
      </p:sp>
      <p:grpSp>
        <p:nvGrpSpPr>
          <p:cNvPr id="2" name="Group 71"/>
          <p:cNvGrpSpPr>
            <a:grpSpLocks/>
          </p:cNvGrpSpPr>
          <p:nvPr/>
        </p:nvGrpSpPr>
        <p:grpSpPr bwMode="auto">
          <a:xfrm>
            <a:off x="1476375" y="2060575"/>
            <a:ext cx="863600" cy="752475"/>
            <a:chOff x="4241" y="482"/>
            <a:chExt cx="544" cy="474"/>
          </a:xfrm>
        </p:grpSpPr>
        <p:pic>
          <p:nvPicPr>
            <p:cNvPr id="18530" name="Picture 69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1428">
              <a:off x="4241" y="482"/>
              <a:ext cx="544" cy="4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531" name="Text Box 70"/>
            <p:cNvSpPr txBox="1">
              <a:spLocks noChangeArrowheads="1"/>
            </p:cNvSpPr>
            <p:nvPr/>
          </p:nvSpPr>
          <p:spPr bwMode="auto">
            <a:xfrm>
              <a:off x="4422" y="527"/>
              <a:ext cx="31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>
                  <a:solidFill>
                    <a:srgbClr val="FF0000"/>
                  </a:solidFill>
                </a:rPr>
                <a:t>0</a:t>
              </a:r>
            </a:p>
          </p:txBody>
        </p:sp>
      </p:grpSp>
      <p:grpSp>
        <p:nvGrpSpPr>
          <p:cNvPr id="3" name="Group 72"/>
          <p:cNvGrpSpPr>
            <a:grpSpLocks/>
          </p:cNvGrpSpPr>
          <p:nvPr/>
        </p:nvGrpSpPr>
        <p:grpSpPr bwMode="auto">
          <a:xfrm>
            <a:off x="7956550" y="1989138"/>
            <a:ext cx="863600" cy="752475"/>
            <a:chOff x="4241" y="482"/>
            <a:chExt cx="544" cy="474"/>
          </a:xfrm>
        </p:grpSpPr>
        <p:pic>
          <p:nvPicPr>
            <p:cNvPr id="18528" name="Picture 7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1428">
              <a:off x="4241" y="482"/>
              <a:ext cx="544" cy="4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529" name="Text Box 74"/>
            <p:cNvSpPr txBox="1">
              <a:spLocks noChangeArrowheads="1"/>
            </p:cNvSpPr>
            <p:nvPr/>
          </p:nvSpPr>
          <p:spPr bwMode="auto">
            <a:xfrm>
              <a:off x="4422" y="527"/>
              <a:ext cx="31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>
                  <a:solidFill>
                    <a:srgbClr val="FF0000"/>
                  </a:solidFill>
                </a:rPr>
                <a:t>3</a:t>
              </a:r>
            </a:p>
          </p:txBody>
        </p:sp>
      </p:grpSp>
      <p:grpSp>
        <p:nvGrpSpPr>
          <p:cNvPr id="4" name="Group 75"/>
          <p:cNvGrpSpPr>
            <a:grpSpLocks/>
          </p:cNvGrpSpPr>
          <p:nvPr/>
        </p:nvGrpSpPr>
        <p:grpSpPr bwMode="auto">
          <a:xfrm>
            <a:off x="4787900" y="2492375"/>
            <a:ext cx="863600" cy="752475"/>
            <a:chOff x="4241" y="482"/>
            <a:chExt cx="544" cy="474"/>
          </a:xfrm>
        </p:grpSpPr>
        <p:pic>
          <p:nvPicPr>
            <p:cNvPr id="18526" name="Picture 76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1428">
              <a:off x="4241" y="482"/>
              <a:ext cx="544" cy="4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527" name="Text Box 77"/>
            <p:cNvSpPr txBox="1">
              <a:spLocks noChangeArrowheads="1"/>
            </p:cNvSpPr>
            <p:nvPr/>
          </p:nvSpPr>
          <p:spPr bwMode="auto">
            <a:xfrm>
              <a:off x="4422" y="527"/>
              <a:ext cx="31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>
                  <a:solidFill>
                    <a:srgbClr val="FF0000"/>
                  </a:solidFill>
                </a:rPr>
                <a:t>6</a:t>
              </a:r>
            </a:p>
          </p:txBody>
        </p:sp>
      </p:grpSp>
      <p:grpSp>
        <p:nvGrpSpPr>
          <p:cNvPr id="5" name="Group 78"/>
          <p:cNvGrpSpPr>
            <a:grpSpLocks/>
          </p:cNvGrpSpPr>
          <p:nvPr/>
        </p:nvGrpSpPr>
        <p:grpSpPr bwMode="auto">
          <a:xfrm>
            <a:off x="3779838" y="3068638"/>
            <a:ext cx="863600" cy="752475"/>
            <a:chOff x="4241" y="482"/>
            <a:chExt cx="544" cy="474"/>
          </a:xfrm>
        </p:grpSpPr>
        <p:pic>
          <p:nvPicPr>
            <p:cNvPr id="18524" name="Picture 79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1428">
              <a:off x="4241" y="482"/>
              <a:ext cx="544" cy="4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525" name="Text Box 80"/>
            <p:cNvSpPr txBox="1">
              <a:spLocks noChangeArrowheads="1"/>
            </p:cNvSpPr>
            <p:nvPr/>
          </p:nvSpPr>
          <p:spPr bwMode="auto">
            <a:xfrm>
              <a:off x="4422" y="527"/>
              <a:ext cx="31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>
                  <a:solidFill>
                    <a:srgbClr val="FF0000"/>
                  </a:solidFill>
                </a:rPr>
                <a:t>9</a:t>
              </a:r>
            </a:p>
          </p:txBody>
        </p:sp>
      </p:grpSp>
      <p:grpSp>
        <p:nvGrpSpPr>
          <p:cNvPr id="6" name="Group 84"/>
          <p:cNvGrpSpPr>
            <a:grpSpLocks/>
          </p:cNvGrpSpPr>
          <p:nvPr/>
        </p:nvGrpSpPr>
        <p:grpSpPr bwMode="auto">
          <a:xfrm>
            <a:off x="323850" y="3573463"/>
            <a:ext cx="1008063" cy="752475"/>
            <a:chOff x="4241" y="482"/>
            <a:chExt cx="544" cy="474"/>
          </a:xfrm>
        </p:grpSpPr>
        <p:pic>
          <p:nvPicPr>
            <p:cNvPr id="18522" name="Picture 8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1428">
              <a:off x="4241" y="482"/>
              <a:ext cx="544" cy="4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523" name="Text Box 86"/>
            <p:cNvSpPr txBox="1">
              <a:spLocks noChangeArrowheads="1"/>
            </p:cNvSpPr>
            <p:nvPr/>
          </p:nvSpPr>
          <p:spPr bwMode="auto">
            <a:xfrm>
              <a:off x="4422" y="527"/>
              <a:ext cx="31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>
                  <a:solidFill>
                    <a:srgbClr val="FF0000"/>
                  </a:solidFill>
                </a:rPr>
                <a:t>12</a:t>
              </a:r>
            </a:p>
          </p:txBody>
        </p:sp>
      </p:grpSp>
      <p:grpSp>
        <p:nvGrpSpPr>
          <p:cNvPr id="7" name="Group 87"/>
          <p:cNvGrpSpPr>
            <a:grpSpLocks/>
          </p:cNvGrpSpPr>
          <p:nvPr/>
        </p:nvGrpSpPr>
        <p:grpSpPr bwMode="auto">
          <a:xfrm>
            <a:off x="6948488" y="3644900"/>
            <a:ext cx="1008062" cy="752475"/>
            <a:chOff x="4241" y="482"/>
            <a:chExt cx="544" cy="474"/>
          </a:xfrm>
        </p:grpSpPr>
        <p:pic>
          <p:nvPicPr>
            <p:cNvPr id="18520" name="Picture 88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1428">
              <a:off x="4241" y="482"/>
              <a:ext cx="544" cy="4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521" name="Text Box 89"/>
            <p:cNvSpPr txBox="1">
              <a:spLocks noChangeArrowheads="1"/>
            </p:cNvSpPr>
            <p:nvPr/>
          </p:nvSpPr>
          <p:spPr bwMode="auto">
            <a:xfrm>
              <a:off x="4422" y="527"/>
              <a:ext cx="31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>
                  <a:solidFill>
                    <a:srgbClr val="FF0000"/>
                  </a:solidFill>
                </a:rPr>
                <a:t>15</a:t>
              </a:r>
            </a:p>
          </p:txBody>
        </p:sp>
      </p:grpSp>
      <p:grpSp>
        <p:nvGrpSpPr>
          <p:cNvPr id="8" name="Group 90"/>
          <p:cNvGrpSpPr>
            <a:grpSpLocks/>
          </p:cNvGrpSpPr>
          <p:nvPr/>
        </p:nvGrpSpPr>
        <p:grpSpPr bwMode="auto">
          <a:xfrm>
            <a:off x="5867400" y="4149725"/>
            <a:ext cx="1008063" cy="752475"/>
            <a:chOff x="4241" y="482"/>
            <a:chExt cx="544" cy="474"/>
          </a:xfrm>
        </p:grpSpPr>
        <p:pic>
          <p:nvPicPr>
            <p:cNvPr id="18518" name="Picture 91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1428">
              <a:off x="4241" y="482"/>
              <a:ext cx="544" cy="4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519" name="Text Box 92"/>
            <p:cNvSpPr txBox="1">
              <a:spLocks noChangeArrowheads="1"/>
            </p:cNvSpPr>
            <p:nvPr/>
          </p:nvSpPr>
          <p:spPr bwMode="auto">
            <a:xfrm>
              <a:off x="4422" y="527"/>
              <a:ext cx="31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>
                  <a:solidFill>
                    <a:srgbClr val="FF0000"/>
                  </a:solidFill>
                </a:rPr>
                <a:t>18</a:t>
              </a:r>
            </a:p>
          </p:txBody>
        </p:sp>
      </p:grpSp>
      <p:grpSp>
        <p:nvGrpSpPr>
          <p:cNvPr id="9" name="Group 93"/>
          <p:cNvGrpSpPr>
            <a:grpSpLocks/>
          </p:cNvGrpSpPr>
          <p:nvPr/>
        </p:nvGrpSpPr>
        <p:grpSpPr bwMode="auto">
          <a:xfrm>
            <a:off x="2555875" y="4581525"/>
            <a:ext cx="1008063" cy="752475"/>
            <a:chOff x="4241" y="482"/>
            <a:chExt cx="544" cy="474"/>
          </a:xfrm>
        </p:grpSpPr>
        <p:pic>
          <p:nvPicPr>
            <p:cNvPr id="18516" name="Picture 9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1428">
              <a:off x="4241" y="482"/>
              <a:ext cx="544" cy="4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517" name="Text Box 95"/>
            <p:cNvSpPr txBox="1">
              <a:spLocks noChangeArrowheads="1"/>
            </p:cNvSpPr>
            <p:nvPr/>
          </p:nvSpPr>
          <p:spPr bwMode="auto">
            <a:xfrm>
              <a:off x="4422" y="527"/>
              <a:ext cx="31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>
                  <a:solidFill>
                    <a:srgbClr val="FF0000"/>
                  </a:solidFill>
                </a:rPr>
                <a:t>21</a:t>
              </a:r>
            </a:p>
          </p:txBody>
        </p:sp>
      </p:grpSp>
      <p:grpSp>
        <p:nvGrpSpPr>
          <p:cNvPr id="10" name="Group 96"/>
          <p:cNvGrpSpPr>
            <a:grpSpLocks/>
          </p:cNvGrpSpPr>
          <p:nvPr/>
        </p:nvGrpSpPr>
        <p:grpSpPr bwMode="auto">
          <a:xfrm>
            <a:off x="1476375" y="5300663"/>
            <a:ext cx="1008063" cy="752475"/>
            <a:chOff x="4241" y="482"/>
            <a:chExt cx="544" cy="474"/>
          </a:xfrm>
        </p:grpSpPr>
        <p:pic>
          <p:nvPicPr>
            <p:cNvPr id="18514" name="Picture 97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1428">
              <a:off x="4241" y="482"/>
              <a:ext cx="544" cy="4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515" name="Text Box 98"/>
            <p:cNvSpPr txBox="1">
              <a:spLocks noChangeArrowheads="1"/>
            </p:cNvSpPr>
            <p:nvPr/>
          </p:nvSpPr>
          <p:spPr bwMode="auto">
            <a:xfrm>
              <a:off x="4422" y="527"/>
              <a:ext cx="31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>
                  <a:solidFill>
                    <a:srgbClr val="FF0000"/>
                  </a:solidFill>
                </a:rPr>
                <a:t>24</a:t>
              </a:r>
            </a:p>
          </p:txBody>
        </p:sp>
      </p:grpSp>
      <p:grpSp>
        <p:nvGrpSpPr>
          <p:cNvPr id="11" name="Group 99"/>
          <p:cNvGrpSpPr>
            <a:grpSpLocks/>
          </p:cNvGrpSpPr>
          <p:nvPr/>
        </p:nvGrpSpPr>
        <p:grpSpPr bwMode="auto">
          <a:xfrm>
            <a:off x="395288" y="5734050"/>
            <a:ext cx="1008062" cy="752475"/>
            <a:chOff x="4241" y="482"/>
            <a:chExt cx="544" cy="474"/>
          </a:xfrm>
        </p:grpSpPr>
        <p:pic>
          <p:nvPicPr>
            <p:cNvPr id="18512" name="Picture 100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1428">
              <a:off x="4241" y="482"/>
              <a:ext cx="544" cy="4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513" name="Text Box 101"/>
            <p:cNvSpPr txBox="1">
              <a:spLocks noChangeArrowheads="1"/>
            </p:cNvSpPr>
            <p:nvPr/>
          </p:nvSpPr>
          <p:spPr bwMode="auto">
            <a:xfrm>
              <a:off x="4422" y="527"/>
              <a:ext cx="31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>
                  <a:solidFill>
                    <a:srgbClr val="FF0000"/>
                  </a:solidFill>
                </a:rPr>
                <a:t>27</a:t>
              </a:r>
            </a:p>
          </p:txBody>
        </p:sp>
      </p:grpSp>
      <p:grpSp>
        <p:nvGrpSpPr>
          <p:cNvPr id="12" name="Group 102"/>
          <p:cNvGrpSpPr>
            <a:grpSpLocks/>
          </p:cNvGrpSpPr>
          <p:nvPr/>
        </p:nvGrpSpPr>
        <p:grpSpPr bwMode="auto">
          <a:xfrm>
            <a:off x="6804025" y="5661025"/>
            <a:ext cx="1008063" cy="752475"/>
            <a:chOff x="4241" y="482"/>
            <a:chExt cx="544" cy="474"/>
          </a:xfrm>
        </p:grpSpPr>
        <p:pic>
          <p:nvPicPr>
            <p:cNvPr id="18510" name="Picture 10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1428">
              <a:off x="4241" y="482"/>
              <a:ext cx="544" cy="4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511" name="Text Box 104"/>
            <p:cNvSpPr txBox="1">
              <a:spLocks noChangeArrowheads="1"/>
            </p:cNvSpPr>
            <p:nvPr/>
          </p:nvSpPr>
          <p:spPr bwMode="auto">
            <a:xfrm>
              <a:off x="4422" y="527"/>
              <a:ext cx="31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 sz="12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2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>
                  <a:solidFill>
                    <a:srgbClr val="FF0000"/>
                  </a:solidFill>
                </a:rPr>
                <a:t>30</a:t>
              </a:r>
            </a:p>
          </p:txBody>
        </p:sp>
      </p:grp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Násobky 3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b="1" smtClean="0"/>
              <a:t>Které násobky 3 v lístcích chybí? </a:t>
            </a:r>
          </a:p>
        </p:txBody>
      </p:sp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485775" y="2481263"/>
            <a:ext cx="1081088" cy="1033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2484438" y="2492375"/>
            <a:ext cx="1081087" cy="103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4787900" y="2492375"/>
            <a:ext cx="1081088" cy="103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7164388" y="2349500"/>
            <a:ext cx="1081087" cy="103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4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1476375" y="3789363"/>
            <a:ext cx="1081088" cy="1033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3779838" y="3716338"/>
            <a:ext cx="1081087" cy="1033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6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6156325" y="3644900"/>
            <a:ext cx="1081088" cy="103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7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539750" y="5157788"/>
            <a:ext cx="1081088" cy="1033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8" name="Picture 1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2700338" y="5013325"/>
            <a:ext cx="1081087" cy="103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9" name="Picture 1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4932363" y="5013325"/>
            <a:ext cx="1081087" cy="103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70" name="Picture 1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46932">
            <a:off x="7235825" y="5084763"/>
            <a:ext cx="1081088" cy="1033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71" name="Text Box 15"/>
          <p:cNvSpPr txBox="1">
            <a:spLocks noChangeArrowheads="1"/>
          </p:cNvSpPr>
          <p:nvPr/>
        </p:nvSpPr>
        <p:spPr bwMode="auto">
          <a:xfrm>
            <a:off x="900113" y="2636838"/>
            <a:ext cx="5762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0</a:t>
            </a:r>
          </a:p>
        </p:txBody>
      </p:sp>
      <p:sp>
        <p:nvSpPr>
          <p:cNvPr id="19472" name="Text Box 16"/>
          <p:cNvSpPr txBox="1">
            <a:spLocks noChangeArrowheads="1"/>
          </p:cNvSpPr>
          <p:nvPr/>
        </p:nvSpPr>
        <p:spPr bwMode="auto">
          <a:xfrm>
            <a:off x="5148263" y="2708275"/>
            <a:ext cx="5762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6</a:t>
            </a:r>
          </a:p>
        </p:txBody>
      </p:sp>
      <p:sp>
        <p:nvSpPr>
          <p:cNvPr id="19473" name="Text Box 17"/>
          <p:cNvSpPr txBox="1">
            <a:spLocks noChangeArrowheads="1"/>
          </p:cNvSpPr>
          <p:nvPr/>
        </p:nvSpPr>
        <p:spPr bwMode="auto">
          <a:xfrm>
            <a:off x="7524750" y="2565400"/>
            <a:ext cx="5762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9</a:t>
            </a:r>
          </a:p>
        </p:txBody>
      </p:sp>
      <p:sp>
        <p:nvSpPr>
          <p:cNvPr id="19474" name="Text Box 18"/>
          <p:cNvSpPr txBox="1">
            <a:spLocks noChangeArrowheads="1"/>
          </p:cNvSpPr>
          <p:nvPr/>
        </p:nvSpPr>
        <p:spPr bwMode="auto">
          <a:xfrm>
            <a:off x="4067175" y="3933825"/>
            <a:ext cx="5762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15</a:t>
            </a:r>
          </a:p>
        </p:txBody>
      </p:sp>
      <p:sp>
        <p:nvSpPr>
          <p:cNvPr id="19475" name="Text Box 19"/>
          <p:cNvSpPr txBox="1">
            <a:spLocks noChangeArrowheads="1"/>
          </p:cNvSpPr>
          <p:nvPr/>
        </p:nvSpPr>
        <p:spPr bwMode="auto">
          <a:xfrm>
            <a:off x="827088" y="5373688"/>
            <a:ext cx="5762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21</a:t>
            </a:r>
          </a:p>
        </p:txBody>
      </p:sp>
      <p:sp>
        <p:nvSpPr>
          <p:cNvPr id="19476" name="Text Box 20"/>
          <p:cNvSpPr txBox="1">
            <a:spLocks noChangeArrowheads="1"/>
          </p:cNvSpPr>
          <p:nvPr/>
        </p:nvSpPr>
        <p:spPr bwMode="auto">
          <a:xfrm>
            <a:off x="2987675" y="5300663"/>
            <a:ext cx="5762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24</a:t>
            </a:r>
          </a:p>
        </p:txBody>
      </p:sp>
      <p:sp>
        <p:nvSpPr>
          <p:cNvPr id="94229" name="Text Box 21"/>
          <p:cNvSpPr txBox="1">
            <a:spLocks noChangeArrowheads="1"/>
          </p:cNvSpPr>
          <p:nvPr/>
        </p:nvSpPr>
        <p:spPr bwMode="auto">
          <a:xfrm>
            <a:off x="2843213" y="2133600"/>
            <a:ext cx="3603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</a:t>
            </a:r>
          </a:p>
        </p:txBody>
      </p:sp>
      <p:sp>
        <p:nvSpPr>
          <p:cNvPr id="94232" name="Text Box 24"/>
          <p:cNvSpPr txBox="1">
            <a:spLocks noChangeArrowheads="1"/>
          </p:cNvSpPr>
          <p:nvPr/>
        </p:nvSpPr>
        <p:spPr bwMode="auto">
          <a:xfrm>
            <a:off x="1692275" y="3357563"/>
            <a:ext cx="576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12</a:t>
            </a:r>
          </a:p>
        </p:txBody>
      </p:sp>
      <p:sp>
        <p:nvSpPr>
          <p:cNvPr id="94234" name="Text Box 26"/>
          <p:cNvSpPr txBox="1">
            <a:spLocks noChangeArrowheads="1"/>
          </p:cNvSpPr>
          <p:nvPr/>
        </p:nvSpPr>
        <p:spPr bwMode="auto">
          <a:xfrm>
            <a:off x="6443663" y="3284538"/>
            <a:ext cx="5762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18</a:t>
            </a:r>
          </a:p>
        </p:txBody>
      </p:sp>
      <p:sp>
        <p:nvSpPr>
          <p:cNvPr id="94235" name="Text Box 27"/>
          <p:cNvSpPr txBox="1">
            <a:spLocks noChangeArrowheads="1"/>
          </p:cNvSpPr>
          <p:nvPr/>
        </p:nvSpPr>
        <p:spPr bwMode="auto">
          <a:xfrm>
            <a:off x="5148263" y="4652963"/>
            <a:ext cx="5762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27</a:t>
            </a:r>
          </a:p>
        </p:txBody>
      </p:sp>
      <p:sp>
        <p:nvSpPr>
          <p:cNvPr id="94236" name="Text Box 28"/>
          <p:cNvSpPr txBox="1">
            <a:spLocks noChangeArrowheads="1"/>
          </p:cNvSpPr>
          <p:nvPr/>
        </p:nvSpPr>
        <p:spPr bwMode="auto">
          <a:xfrm>
            <a:off x="7451725" y="4652963"/>
            <a:ext cx="576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30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4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4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4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4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4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4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4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4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4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4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29" grpId="0"/>
      <p:bldP spid="94232" grpId="0"/>
      <p:bldP spid="94234" grpId="0"/>
      <p:bldP spid="94235" grpId="0"/>
      <p:bldP spid="942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Násobky 2,3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b="1" smtClean="0"/>
              <a:t>Do kroužků napiš všechny násobky 3 a potom násobky 2:</a:t>
            </a:r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  <a:p>
            <a:pPr eaLnBrk="1" hangingPunct="1"/>
            <a:r>
              <a:rPr lang="cs-CZ" sz="2000" b="1" smtClean="0"/>
              <a:t>Pozoruj obě řady násobků. Co jsi zjistil?</a:t>
            </a:r>
          </a:p>
        </p:txBody>
      </p:sp>
      <p:grpSp>
        <p:nvGrpSpPr>
          <p:cNvPr id="20484" name="Group 39"/>
          <p:cNvGrpSpPr>
            <a:grpSpLocks/>
          </p:cNvGrpSpPr>
          <p:nvPr/>
        </p:nvGrpSpPr>
        <p:grpSpPr bwMode="auto">
          <a:xfrm>
            <a:off x="395288" y="2205038"/>
            <a:ext cx="8353425" cy="504825"/>
            <a:chOff x="249" y="1389"/>
            <a:chExt cx="5262" cy="318"/>
          </a:xfrm>
        </p:grpSpPr>
        <p:sp>
          <p:nvSpPr>
            <p:cNvPr id="20501" name="Oval 4"/>
            <p:cNvSpPr>
              <a:spLocks noChangeArrowheads="1"/>
            </p:cNvSpPr>
            <p:nvPr/>
          </p:nvSpPr>
          <p:spPr bwMode="auto">
            <a:xfrm>
              <a:off x="748" y="1389"/>
              <a:ext cx="363" cy="318"/>
            </a:xfrm>
            <a:prstGeom prst="ellipse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2" name="Oval 5"/>
            <p:cNvSpPr>
              <a:spLocks noChangeArrowheads="1"/>
            </p:cNvSpPr>
            <p:nvPr/>
          </p:nvSpPr>
          <p:spPr bwMode="auto">
            <a:xfrm>
              <a:off x="1247" y="1389"/>
              <a:ext cx="363" cy="318"/>
            </a:xfrm>
            <a:prstGeom prst="ellipse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3" name="Oval 6"/>
            <p:cNvSpPr>
              <a:spLocks noChangeArrowheads="1"/>
            </p:cNvSpPr>
            <p:nvPr/>
          </p:nvSpPr>
          <p:spPr bwMode="auto">
            <a:xfrm>
              <a:off x="1746" y="1389"/>
              <a:ext cx="363" cy="318"/>
            </a:xfrm>
            <a:prstGeom prst="ellipse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4" name="Oval 7"/>
            <p:cNvSpPr>
              <a:spLocks noChangeArrowheads="1"/>
            </p:cNvSpPr>
            <p:nvPr/>
          </p:nvSpPr>
          <p:spPr bwMode="auto">
            <a:xfrm>
              <a:off x="2245" y="1389"/>
              <a:ext cx="363" cy="318"/>
            </a:xfrm>
            <a:prstGeom prst="ellipse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5" name="Oval 8"/>
            <p:cNvSpPr>
              <a:spLocks noChangeArrowheads="1"/>
            </p:cNvSpPr>
            <p:nvPr/>
          </p:nvSpPr>
          <p:spPr bwMode="auto">
            <a:xfrm>
              <a:off x="2744" y="1389"/>
              <a:ext cx="363" cy="318"/>
            </a:xfrm>
            <a:prstGeom prst="ellipse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6" name="Oval 9"/>
            <p:cNvSpPr>
              <a:spLocks noChangeArrowheads="1"/>
            </p:cNvSpPr>
            <p:nvPr/>
          </p:nvSpPr>
          <p:spPr bwMode="auto">
            <a:xfrm>
              <a:off x="3198" y="1389"/>
              <a:ext cx="363" cy="318"/>
            </a:xfrm>
            <a:prstGeom prst="ellipse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7" name="Oval 10"/>
            <p:cNvSpPr>
              <a:spLocks noChangeArrowheads="1"/>
            </p:cNvSpPr>
            <p:nvPr/>
          </p:nvSpPr>
          <p:spPr bwMode="auto">
            <a:xfrm>
              <a:off x="3697" y="1389"/>
              <a:ext cx="363" cy="318"/>
            </a:xfrm>
            <a:prstGeom prst="ellipse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8" name="Oval 11"/>
            <p:cNvSpPr>
              <a:spLocks noChangeArrowheads="1"/>
            </p:cNvSpPr>
            <p:nvPr/>
          </p:nvSpPr>
          <p:spPr bwMode="auto">
            <a:xfrm>
              <a:off x="4150" y="1389"/>
              <a:ext cx="363" cy="318"/>
            </a:xfrm>
            <a:prstGeom prst="ellipse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9" name="Oval 12"/>
            <p:cNvSpPr>
              <a:spLocks noChangeArrowheads="1"/>
            </p:cNvSpPr>
            <p:nvPr/>
          </p:nvSpPr>
          <p:spPr bwMode="auto">
            <a:xfrm>
              <a:off x="4649" y="1389"/>
              <a:ext cx="363" cy="318"/>
            </a:xfrm>
            <a:prstGeom prst="ellipse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10" name="Oval 13"/>
            <p:cNvSpPr>
              <a:spLocks noChangeArrowheads="1"/>
            </p:cNvSpPr>
            <p:nvPr/>
          </p:nvSpPr>
          <p:spPr bwMode="auto">
            <a:xfrm>
              <a:off x="5148" y="1389"/>
              <a:ext cx="363" cy="318"/>
            </a:xfrm>
            <a:prstGeom prst="ellipse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11" name="Oval 37"/>
            <p:cNvSpPr>
              <a:spLocks noChangeArrowheads="1"/>
            </p:cNvSpPr>
            <p:nvPr/>
          </p:nvSpPr>
          <p:spPr bwMode="auto">
            <a:xfrm>
              <a:off x="249" y="1389"/>
              <a:ext cx="363" cy="318"/>
            </a:xfrm>
            <a:prstGeom prst="ellipse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20485" name="Group 40"/>
          <p:cNvGrpSpPr>
            <a:grpSpLocks/>
          </p:cNvGrpSpPr>
          <p:nvPr/>
        </p:nvGrpSpPr>
        <p:grpSpPr bwMode="auto">
          <a:xfrm>
            <a:off x="468313" y="4292600"/>
            <a:ext cx="8351837" cy="504825"/>
            <a:chOff x="295" y="2704"/>
            <a:chExt cx="5261" cy="318"/>
          </a:xfrm>
        </p:grpSpPr>
        <p:sp>
          <p:nvSpPr>
            <p:cNvPr id="20490" name="Oval 16"/>
            <p:cNvSpPr>
              <a:spLocks noChangeArrowheads="1"/>
            </p:cNvSpPr>
            <p:nvPr/>
          </p:nvSpPr>
          <p:spPr bwMode="auto">
            <a:xfrm>
              <a:off x="793" y="2704"/>
              <a:ext cx="363" cy="318"/>
            </a:xfrm>
            <a:prstGeom prst="ellipse">
              <a:avLst/>
            </a:prstGeom>
            <a:solidFill>
              <a:srgbClr val="FFE1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491" name="Oval 17"/>
            <p:cNvSpPr>
              <a:spLocks noChangeArrowheads="1"/>
            </p:cNvSpPr>
            <p:nvPr/>
          </p:nvSpPr>
          <p:spPr bwMode="auto">
            <a:xfrm>
              <a:off x="1292" y="2704"/>
              <a:ext cx="363" cy="318"/>
            </a:xfrm>
            <a:prstGeom prst="ellipse">
              <a:avLst/>
            </a:prstGeom>
            <a:solidFill>
              <a:srgbClr val="FFE1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492" name="Oval 18"/>
            <p:cNvSpPr>
              <a:spLocks noChangeArrowheads="1"/>
            </p:cNvSpPr>
            <p:nvPr/>
          </p:nvSpPr>
          <p:spPr bwMode="auto">
            <a:xfrm>
              <a:off x="1791" y="2704"/>
              <a:ext cx="363" cy="318"/>
            </a:xfrm>
            <a:prstGeom prst="ellipse">
              <a:avLst/>
            </a:prstGeom>
            <a:solidFill>
              <a:srgbClr val="FFE1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493" name="Oval 19"/>
            <p:cNvSpPr>
              <a:spLocks noChangeArrowheads="1"/>
            </p:cNvSpPr>
            <p:nvPr/>
          </p:nvSpPr>
          <p:spPr bwMode="auto">
            <a:xfrm>
              <a:off x="2290" y="2704"/>
              <a:ext cx="363" cy="318"/>
            </a:xfrm>
            <a:prstGeom prst="ellipse">
              <a:avLst/>
            </a:prstGeom>
            <a:solidFill>
              <a:srgbClr val="FFE1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494" name="Oval 20"/>
            <p:cNvSpPr>
              <a:spLocks noChangeArrowheads="1"/>
            </p:cNvSpPr>
            <p:nvPr/>
          </p:nvSpPr>
          <p:spPr bwMode="auto">
            <a:xfrm>
              <a:off x="2789" y="2704"/>
              <a:ext cx="363" cy="318"/>
            </a:xfrm>
            <a:prstGeom prst="ellipse">
              <a:avLst/>
            </a:prstGeom>
            <a:solidFill>
              <a:srgbClr val="FFE1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495" name="Oval 21"/>
            <p:cNvSpPr>
              <a:spLocks noChangeArrowheads="1"/>
            </p:cNvSpPr>
            <p:nvPr/>
          </p:nvSpPr>
          <p:spPr bwMode="auto">
            <a:xfrm>
              <a:off x="3243" y="2704"/>
              <a:ext cx="363" cy="318"/>
            </a:xfrm>
            <a:prstGeom prst="ellipse">
              <a:avLst/>
            </a:prstGeom>
            <a:solidFill>
              <a:srgbClr val="FFE1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496" name="Oval 22"/>
            <p:cNvSpPr>
              <a:spLocks noChangeArrowheads="1"/>
            </p:cNvSpPr>
            <p:nvPr/>
          </p:nvSpPr>
          <p:spPr bwMode="auto">
            <a:xfrm>
              <a:off x="3742" y="2704"/>
              <a:ext cx="363" cy="318"/>
            </a:xfrm>
            <a:prstGeom prst="ellipse">
              <a:avLst/>
            </a:prstGeom>
            <a:solidFill>
              <a:srgbClr val="FFE1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497" name="Oval 23"/>
            <p:cNvSpPr>
              <a:spLocks noChangeArrowheads="1"/>
            </p:cNvSpPr>
            <p:nvPr/>
          </p:nvSpPr>
          <p:spPr bwMode="auto">
            <a:xfrm>
              <a:off x="4195" y="2704"/>
              <a:ext cx="363" cy="318"/>
            </a:xfrm>
            <a:prstGeom prst="ellipse">
              <a:avLst/>
            </a:prstGeom>
            <a:solidFill>
              <a:srgbClr val="FFE1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498" name="Oval 24"/>
            <p:cNvSpPr>
              <a:spLocks noChangeArrowheads="1"/>
            </p:cNvSpPr>
            <p:nvPr/>
          </p:nvSpPr>
          <p:spPr bwMode="auto">
            <a:xfrm>
              <a:off x="4694" y="2704"/>
              <a:ext cx="363" cy="318"/>
            </a:xfrm>
            <a:prstGeom prst="ellipse">
              <a:avLst/>
            </a:prstGeom>
            <a:solidFill>
              <a:srgbClr val="FFE1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499" name="Oval 25"/>
            <p:cNvSpPr>
              <a:spLocks noChangeArrowheads="1"/>
            </p:cNvSpPr>
            <p:nvPr/>
          </p:nvSpPr>
          <p:spPr bwMode="auto">
            <a:xfrm>
              <a:off x="5193" y="2704"/>
              <a:ext cx="363" cy="318"/>
            </a:xfrm>
            <a:prstGeom prst="ellipse">
              <a:avLst/>
            </a:prstGeom>
            <a:solidFill>
              <a:srgbClr val="FFE1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0" name="Oval 38"/>
            <p:cNvSpPr>
              <a:spLocks noChangeArrowheads="1"/>
            </p:cNvSpPr>
            <p:nvPr/>
          </p:nvSpPr>
          <p:spPr bwMode="auto">
            <a:xfrm>
              <a:off x="295" y="2704"/>
              <a:ext cx="363" cy="318"/>
            </a:xfrm>
            <a:prstGeom prst="ellipse">
              <a:avLst/>
            </a:prstGeom>
            <a:solidFill>
              <a:srgbClr val="FFE1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95273" name="Line 41"/>
          <p:cNvSpPr>
            <a:spLocks noChangeShapeType="1"/>
          </p:cNvSpPr>
          <p:nvPr/>
        </p:nvSpPr>
        <p:spPr bwMode="auto">
          <a:xfrm>
            <a:off x="684213" y="2852738"/>
            <a:ext cx="0" cy="1296987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5275" name="Line 43"/>
          <p:cNvSpPr>
            <a:spLocks noChangeShapeType="1"/>
          </p:cNvSpPr>
          <p:nvPr/>
        </p:nvSpPr>
        <p:spPr bwMode="auto">
          <a:xfrm>
            <a:off x="2411413" y="2852738"/>
            <a:ext cx="647700" cy="1296987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5277" name="Line 45"/>
          <p:cNvSpPr>
            <a:spLocks noChangeShapeType="1"/>
          </p:cNvSpPr>
          <p:nvPr/>
        </p:nvSpPr>
        <p:spPr bwMode="auto">
          <a:xfrm>
            <a:off x="3995738" y="2781300"/>
            <a:ext cx="1368425" cy="1439863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5278" name="Line 46"/>
          <p:cNvSpPr>
            <a:spLocks noChangeShapeType="1"/>
          </p:cNvSpPr>
          <p:nvPr/>
        </p:nvSpPr>
        <p:spPr bwMode="auto">
          <a:xfrm>
            <a:off x="5580063" y="2781300"/>
            <a:ext cx="2087562" cy="1439863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52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52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5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5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95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95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73" grpId="0" animBg="1"/>
      <p:bldP spid="95275" grpId="0" animBg="1"/>
      <p:bldP spid="95277" grpId="0" animBg="1"/>
      <p:bldP spid="9527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Násobení 3 s názorem</a:t>
            </a:r>
          </a:p>
        </p:txBody>
      </p:sp>
      <p:pic>
        <p:nvPicPr>
          <p:cNvPr id="9626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442913" y="1387475"/>
            <a:ext cx="865187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6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501650" y="2373313"/>
            <a:ext cx="793750" cy="75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66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287463" y="2373313"/>
            <a:ext cx="793750" cy="75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67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073275" y="2373313"/>
            <a:ext cx="793750" cy="75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68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859088" y="2373313"/>
            <a:ext cx="793750" cy="75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69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500063" y="3500438"/>
            <a:ext cx="649287" cy="617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70" name="Picture 1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219200" y="3571875"/>
            <a:ext cx="649288" cy="617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71" name="Picture 1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939925" y="3571875"/>
            <a:ext cx="649288" cy="617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72" name="Picture 1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659063" y="3571875"/>
            <a:ext cx="649287" cy="617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73" name="Picture 1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3379788" y="3571875"/>
            <a:ext cx="649287" cy="617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74" name="Picture 1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4171950" y="3571875"/>
            <a:ext cx="649288" cy="617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75" name="Picture 1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442913" y="4530725"/>
            <a:ext cx="863600" cy="820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76" name="Picture 2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571500" y="5786438"/>
            <a:ext cx="649288" cy="617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77" name="Picture 2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290638" y="5786438"/>
            <a:ext cx="649287" cy="617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78" name="Picture 2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011363" y="5786438"/>
            <a:ext cx="649287" cy="617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79" name="Picture 2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730500" y="5786438"/>
            <a:ext cx="649288" cy="617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80" name="Picture 2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3451225" y="5786438"/>
            <a:ext cx="649288" cy="617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81" name="Picture 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443038" y="1458913"/>
            <a:ext cx="865187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6282" name="Oval 26"/>
          <p:cNvSpPr>
            <a:spLocks noChangeArrowheads="1"/>
          </p:cNvSpPr>
          <p:nvPr/>
        </p:nvSpPr>
        <p:spPr bwMode="auto">
          <a:xfrm>
            <a:off x="3714750" y="1500188"/>
            <a:ext cx="936625" cy="576262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99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6283" name="Text Box 27"/>
          <p:cNvSpPr txBox="1">
            <a:spLocks noChangeArrowheads="1"/>
          </p:cNvSpPr>
          <p:nvPr/>
        </p:nvSpPr>
        <p:spPr bwMode="auto">
          <a:xfrm>
            <a:off x="4000500" y="1071563"/>
            <a:ext cx="4333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96284" name="Oval 28"/>
          <p:cNvSpPr>
            <a:spLocks noChangeArrowheads="1"/>
          </p:cNvSpPr>
          <p:nvPr/>
        </p:nvSpPr>
        <p:spPr bwMode="auto">
          <a:xfrm>
            <a:off x="4929188" y="2357438"/>
            <a:ext cx="936625" cy="576262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99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6285" name="Text Box 29"/>
          <p:cNvSpPr txBox="1">
            <a:spLocks noChangeArrowheads="1"/>
          </p:cNvSpPr>
          <p:nvPr/>
        </p:nvSpPr>
        <p:spPr bwMode="auto">
          <a:xfrm>
            <a:off x="5143500" y="1928813"/>
            <a:ext cx="64293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96286" name="Oval 30"/>
          <p:cNvSpPr>
            <a:spLocks noChangeArrowheads="1"/>
          </p:cNvSpPr>
          <p:nvPr/>
        </p:nvSpPr>
        <p:spPr bwMode="auto">
          <a:xfrm>
            <a:off x="6143625" y="3643313"/>
            <a:ext cx="936625" cy="576262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99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6288" name="Text Box 32"/>
          <p:cNvSpPr txBox="1">
            <a:spLocks noChangeArrowheads="1"/>
          </p:cNvSpPr>
          <p:nvPr/>
        </p:nvSpPr>
        <p:spPr bwMode="auto">
          <a:xfrm>
            <a:off x="6286500" y="3214688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96289" name="Oval 33"/>
          <p:cNvSpPr>
            <a:spLocks noChangeArrowheads="1"/>
          </p:cNvSpPr>
          <p:nvPr/>
        </p:nvSpPr>
        <p:spPr bwMode="auto">
          <a:xfrm>
            <a:off x="2714625" y="4714875"/>
            <a:ext cx="936625" cy="576263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99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6290" name="Text Box 34"/>
          <p:cNvSpPr txBox="1">
            <a:spLocks noChangeArrowheads="1"/>
          </p:cNvSpPr>
          <p:nvPr/>
        </p:nvSpPr>
        <p:spPr bwMode="auto">
          <a:xfrm>
            <a:off x="3000375" y="4286250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96291" name="Oval 35"/>
          <p:cNvSpPr>
            <a:spLocks noChangeArrowheads="1"/>
          </p:cNvSpPr>
          <p:nvPr/>
        </p:nvSpPr>
        <p:spPr bwMode="auto">
          <a:xfrm>
            <a:off x="5286375" y="5786438"/>
            <a:ext cx="936625" cy="576262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99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6292" name="Text Box 36"/>
          <p:cNvSpPr txBox="1">
            <a:spLocks noChangeArrowheads="1"/>
          </p:cNvSpPr>
          <p:nvPr/>
        </p:nvSpPr>
        <p:spPr bwMode="auto">
          <a:xfrm>
            <a:off x="5429250" y="5286375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15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2571750" y="1571625"/>
            <a:ext cx="10715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b="1"/>
              <a:t>2 x 3 =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3786188" y="2500313"/>
            <a:ext cx="10715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b="1"/>
              <a:t>4 x 3 =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5072063" y="3643313"/>
            <a:ext cx="10715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b="1"/>
              <a:t>6 x 3 =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1571625" y="4714875"/>
            <a:ext cx="10715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b="1"/>
              <a:t>1 x 3 =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4214813" y="5929313"/>
            <a:ext cx="10715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b="1"/>
              <a:t>5 x 3 =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6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6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962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962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962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96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96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96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96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96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96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96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96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96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962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962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962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962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96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96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96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96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96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96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8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96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96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9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96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96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9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96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96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962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962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96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96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1000" fill="hold"/>
                                        <p:tgtEl>
                                          <p:spTgt spid="96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96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96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96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1000" fill="hold"/>
                                        <p:tgtEl>
                                          <p:spTgt spid="96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1000" fill="hold"/>
                                        <p:tgtEl>
                                          <p:spTgt spid="96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1000" fill="hold"/>
                                        <p:tgtEl>
                                          <p:spTgt spid="96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1000" fill="hold"/>
                                        <p:tgtEl>
                                          <p:spTgt spid="96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1000" fill="hold"/>
                                        <p:tgtEl>
                                          <p:spTgt spid="96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1000" fill="hold"/>
                                        <p:tgtEl>
                                          <p:spTgt spid="96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1000" fill="hold"/>
                                        <p:tgtEl>
                                          <p:spTgt spid="96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1000" fill="hold"/>
                                        <p:tgtEl>
                                          <p:spTgt spid="96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5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1000" fill="hold"/>
                                        <p:tgtEl>
                                          <p:spTgt spid="96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1000" fill="hold"/>
                                        <p:tgtEl>
                                          <p:spTgt spid="96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6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1000" fill="hold"/>
                                        <p:tgtEl>
                                          <p:spTgt spid="96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1000" fill="hold"/>
                                        <p:tgtEl>
                                          <p:spTgt spid="96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 nodeType="clickPar">
                      <p:stCondLst>
                        <p:cond delay="indefinite"/>
                      </p:stCondLst>
                      <p:childTnLst>
                        <p:par>
                          <p:cTn id="1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1000" fill="hold"/>
                                        <p:tgtEl>
                                          <p:spTgt spid="96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1000" fill="hold"/>
                                        <p:tgtEl>
                                          <p:spTgt spid="96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 nodeType="clickPar">
                      <p:stCondLst>
                        <p:cond delay="indefinite"/>
                      </p:stCondLst>
                      <p:childTnLst>
                        <p:par>
                          <p:cTn id="1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1000" fill="hold"/>
                                        <p:tgtEl>
                                          <p:spTgt spid="96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1000" fill="hold"/>
                                        <p:tgtEl>
                                          <p:spTgt spid="96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82" grpId="0" animBg="1"/>
      <p:bldP spid="96283" grpId="0"/>
      <p:bldP spid="96284" grpId="0" animBg="1"/>
      <p:bldP spid="96285" grpId="0"/>
      <p:bldP spid="96286" grpId="0" animBg="1"/>
      <p:bldP spid="96288" grpId="0"/>
      <p:bldP spid="96289" grpId="0" animBg="1"/>
      <p:bldP spid="96290" grpId="0"/>
      <p:bldP spid="96291" grpId="0" animBg="1"/>
      <p:bldP spid="96292" grpId="0"/>
      <p:bldP spid="36" grpId="0"/>
      <p:bldP spid="37" grpId="0"/>
      <p:bldP spid="38" grpId="0"/>
      <p:bldP spid="39" grpId="0"/>
      <p:bldP spid="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Násobení 3 s názorem</a:t>
            </a:r>
          </a:p>
        </p:txBody>
      </p:sp>
      <p:pic>
        <p:nvPicPr>
          <p:cNvPr id="9728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428625" y="1571625"/>
            <a:ext cx="577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728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004888" y="1571625"/>
            <a:ext cx="577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728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652588" y="1571625"/>
            <a:ext cx="577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728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228850" y="1571625"/>
            <a:ext cx="577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7288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805113" y="1571625"/>
            <a:ext cx="577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7289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501650" y="2147888"/>
            <a:ext cx="577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7290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149350" y="2147888"/>
            <a:ext cx="577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7291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797050" y="2147888"/>
            <a:ext cx="577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7292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444750" y="2147888"/>
            <a:ext cx="577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7293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3021013" y="2147888"/>
            <a:ext cx="577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5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500063" y="3500438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6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292225" y="3500438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7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084388" y="3500438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8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357188" y="5002213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9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220788" y="5002213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10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012950" y="4929188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11" name="Picture 2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805113" y="5002213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12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862013" y="5721350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13" name="Picture 2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797050" y="5721350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14" name="Picture 2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589213" y="5721350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7304" name="Oval 24"/>
          <p:cNvSpPr>
            <a:spLocks noChangeArrowheads="1"/>
          </p:cNvSpPr>
          <p:nvPr/>
        </p:nvSpPr>
        <p:spPr bwMode="auto">
          <a:xfrm>
            <a:off x="5143500" y="1785938"/>
            <a:ext cx="936625" cy="576262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99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7305" name="Text Box 25"/>
          <p:cNvSpPr txBox="1">
            <a:spLocks noChangeArrowheads="1"/>
          </p:cNvSpPr>
          <p:nvPr/>
        </p:nvSpPr>
        <p:spPr bwMode="auto">
          <a:xfrm>
            <a:off x="5357813" y="135731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30</a:t>
            </a:r>
          </a:p>
        </p:txBody>
      </p:sp>
      <p:sp>
        <p:nvSpPr>
          <p:cNvPr id="8217" name="Oval 26"/>
          <p:cNvSpPr>
            <a:spLocks noChangeArrowheads="1"/>
          </p:cNvSpPr>
          <p:nvPr/>
        </p:nvSpPr>
        <p:spPr bwMode="auto">
          <a:xfrm>
            <a:off x="4214813" y="3429000"/>
            <a:ext cx="936625" cy="576263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99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18" name="Text Box 27"/>
          <p:cNvSpPr txBox="1">
            <a:spLocks noChangeArrowheads="1"/>
          </p:cNvSpPr>
          <p:nvPr/>
        </p:nvSpPr>
        <p:spPr bwMode="auto">
          <a:xfrm>
            <a:off x="4500563" y="3000375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8219" name="Oval 28"/>
          <p:cNvSpPr>
            <a:spLocks noChangeArrowheads="1"/>
          </p:cNvSpPr>
          <p:nvPr/>
        </p:nvSpPr>
        <p:spPr bwMode="auto">
          <a:xfrm>
            <a:off x="4929188" y="5357813"/>
            <a:ext cx="936625" cy="576262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99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20" name="Text Box 29"/>
          <p:cNvSpPr txBox="1">
            <a:spLocks noChangeArrowheads="1"/>
          </p:cNvSpPr>
          <p:nvPr/>
        </p:nvSpPr>
        <p:spPr bwMode="auto">
          <a:xfrm>
            <a:off x="5143500" y="4857750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21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3857625" y="1928813"/>
            <a:ext cx="12144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b="1"/>
              <a:t>10 x 3 =</a:t>
            </a:r>
          </a:p>
        </p:txBody>
      </p:sp>
      <p:sp>
        <p:nvSpPr>
          <p:cNvPr id="8222" name="TextovéPole 35"/>
          <p:cNvSpPr txBox="1">
            <a:spLocks noChangeArrowheads="1"/>
          </p:cNvSpPr>
          <p:nvPr/>
        </p:nvSpPr>
        <p:spPr bwMode="auto">
          <a:xfrm>
            <a:off x="3071813" y="3571875"/>
            <a:ext cx="10715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b="1"/>
              <a:t>3 x 3 =</a:t>
            </a:r>
          </a:p>
        </p:txBody>
      </p:sp>
      <p:sp>
        <p:nvSpPr>
          <p:cNvPr id="8223" name="TextovéPole 36"/>
          <p:cNvSpPr txBox="1">
            <a:spLocks noChangeArrowheads="1"/>
          </p:cNvSpPr>
          <p:nvPr/>
        </p:nvSpPr>
        <p:spPr bwMode="auto">
          <a:xfrm>
            <a:off x="3786188" y="5500688"/>
            <a:ext cx="10715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b="1"/>
              <a:t>7 x 3 =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972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72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97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97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7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97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7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97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97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97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97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97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97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97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97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97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97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97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8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8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10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10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10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10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2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10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2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10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3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3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1000" fill="hold"/>
                                        <p:tgtEl>
                                          <p:spTgt spid="8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1000" fill="hold"/>
                                        <p:tgtEl>
                                          <p:spTgt spid="8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 nodeType="clickPar">
                      <p:stCondLst>
                        <p:cond delay="indefinite"/>
                      </p:stCondLst>
                      <p:childTnLst>
                        <p:par>
                          <p:cTn id="1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1000" fill="hold"/>
                                        <p:tgtEl>
                                          <p:spTgt spid="8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1000" fill="hold"/>
                                        <p:tgtEl>
                                          <p:spTgt spid="8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1000" fill="hold"/>
                                        <p:tgtEl>
                                          <p:spTgt spid="8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1000" fill="hold"/>
                                        <p:tgtEl>
                                          <p:spTgt spid="8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 nodeType="clickPar">
                      <p:stCondLst>
                        <p:cond delay="indefinite"/>
                      </p:stCondLst>
                      <p:childTnLst>
                        <p:par>
                          <p:cTn id="1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1000" fill="hold"/>
                                        <p:tgtEl>
                                          <p:spTgt spid="8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1000" fill="hold"/>
                                        <p:tgtEl>
                                          <p:spTgt spid="8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304" grpId="0" animBg="1"/>
      <p:bldP spid="97305" grpId="0"/>
      <p:bldP spid="8217" grpId="0" animBg="1"/>
      <p:bldP spid="8218" grpId="0"/>
      <p:bldP spid="8219" grpId="0" animBg="1"/>
      <p:bldP spid="8220" grpId="0"/>
      <p:bldP spid="35" grpId="0"/>
      <p:bldP spid="8222" grpId="0"/>
      <p:bldP spid="82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Násobení 3 s názorem</a:t>
            </a:r>
          </a:p>
        </p:txBody>
      </p:sp>
      <p:pic>
        <p:nvPicPr>
          <p:cNvPr id="921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3" y="1643063"/>
            <a:ext cx="496887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14313" y="2786063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077913" y="2786063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941513" y="2786063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806700" y="2786063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3670300" y="2786063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717550" y="3505200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581150" y="3505200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446338" y="3505200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8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3309938" y="3505200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9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85750" y="4786313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40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150938" y="4786313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41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014538" y="4786313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42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878138" y="4786313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43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85750" y="5507038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44" name="Picture 2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1150938" y="5578475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45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085975" y="5578475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46" name="Picture 2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428">
            <a:off x="2878138" y="5578475"/>
            <a:ext cx="7207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30" name="Oval 23"/>
          <p:cNvSpPr>
            <a:spLocks noChangeArrowheads="1"/>
          </p:cNvSpPr>
          <p:nvPr/>
        </p:nvSpPr>
        <p:spPr bwMode="auto">
          <a:xfrm>
            <a:off x="2214563" y="1571625"/>
            <a:ext cx="936625" cy="576263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99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31" name="Text Box 24"/>
          <p:cNvSpPr txBox="1">
            <a:spLocks noChangeArrowheads="1"/>
          </p:cNvSpPr>
          <p:nvPr/>
        </p:nvSpPr>
        <p:spPr bwMode="auto">
          <a:xfrm>
            <a:off x="2500313" y="1143000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9232" name="Oval 25"/>
          <p:cNvSpPr>
            <a:spLocks noChangeArrowheads="1"/>
          </p:cNvSpPr>
          <p:nvPr/>
        </p:nvSpPr>
        <p:spPr bwMode="auto">
          <a:xfrm>
            <a:off x="5500688" y="3214688"/>
            <a:ext cx="936625" cy="576262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99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33" name="Text Box 26"/>
          <p:cNvSpPr txBox="1">
            <a:spLocks noChangeArrowheads="1"/>
          </p:cNvSpPr>
          <p:nvPr/>
        </p:nvSpPr>
        <p:spPr bwMode="auto">
          <a:xfrm>
            <a:off x="5715000" y="278606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27</a:t>
            </a:r>
          </a:p>
        </p:txBody>
      </p:sp>
      <p:sp>
        <p:nvSpPr>
          <p:cNvPr id="9234" name="Oval 27"/>
          <p:cNvSpPr>
            <a:spLocks noChangeArrowheads="1"/>
          </p:cNvSpPr>
          <p:nvPr/>
        </p:nvSpPr>
        <p:spPr bwMode="auto">
          <a:xfrm>
            <a:off x="4857750" y="5214938"/>
            <a:ext cx="936625" cy="576262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99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35" name="Text Box 28"/>
          <p:cNvSpPr txBox="1">
            <a:spLocks noChangeArrowheads="1"/>
          </p:cNvSpPr>
          <p:nvPr/>
        </p:nvSpPr>
        <p:spPr bwMode="auto">
          <a:xfrm>
            <a:off x="5072063" y="478631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9236" name="TextovéPole 31"/>
          <p:cNvSpPr txBox="1">
            <a:spLocks noChangeArrowheads="1"/>
          </p:cNvSpPr>
          <p:nvPr/>
        </p:nvSpPr>
        <p:spPr bwMode="auto">
          <a:xfrm>
            <a:off x="3929063" y="5286375"/>
            <a:ext cx="10715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b="1"/>
              <a:t>8 x 3 =</a:t>
            </a:r>
          </a:p>
        </p:txBody>
      </p:sp>
      <p:sp>
        <p:nvSpPr>
          <p:cNvPr id="9237" name="TextovéPole 32"/>
          <p:cNvSpPr txBox="1">
            <a:spLocks noChangeArrowheads="1"/>
          </p:cNvSpPr>
          <p:nvPr/>
        </p:nvSpPr>
        <p:spPr bwMode="auto">
          <a:xfrm>
            <a:off x="1143000" y="1643063"/>
            <a:ext cx="10715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b="1"/>
              <a:t>0 x 3 =</a:t>
            </a:r>
          </a:p>
        </p:txBody>
      </p:sp>
      <p:sp>
        <p:nvSpPr>
          <p:cNvPr id="9238" name="TextovéPole 33"/>
          <p:cNvSpPr txBox="1">
            <a:spLocks noChangeArrowheads="1"/>
          </p:cNvSpPr>
          <p:nvPr/>
        </p:nvSpPr>
        <p:spPr bwMode="auto">
          <a:xfrm>
            <a:off x="4500563" y="3286125"/>
            <a:ext cx="10715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b="1"/>
              <a:t>9 x 3 =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92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6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92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92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9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9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9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9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9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9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1000" fill="hold"/>
                                        <p:tgtEl>
                                          <p:spTgt spid="9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9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1000" fill="hold"/>
                                        <p:tgtEl>
                                          <p:spTgt spid="9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1000" fill="hold"/>
                                        <p:tgtEl>
                                          <p:spTgt spid="9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2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9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1000" fill="hold"/>
                                        <p:tgtEl>
                                          <p:spTgt spid="9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2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9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1000" fill="hold"/>
                                        <p:tgtEl>
                                          <p:spTgt spid="9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 nodeType="clickPar">
                      <p:stCondLst>
                        <p:cond delay="indefinite"/>
                      </p:stCondLst>
                      <p:childTnLst>
                        <p:par>
                          <p:cTn id="1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10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1000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1000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1000" fill="hold"/>
                                        <p:tgtEl>
                                          <p:spTgt spid="9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1000" fill="hold"/>
                                        <p:tgtEl>
                                          <p:spTgt spid="9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30" grpId="0" animBg="1"/>
      <p:bldP spid="9231" grpId="0"/>
      <p:bldP spid="9232" grpId="0" animBg="1"/>
      <p:bldP spid="9233" grpId="0"/>
      <p:bldP spid="9234" grpId="0" animBg="1"/>
      <p:bldP spid="9235" grpId="0"/>
      <p:bldP spid="9236" grpId="0"/>
      <p:bldP spid="9237" grpId="0"/>
      <p:bldP spid="92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4" descr="š&amp;tcaron;astný, kreslený film, kolo, v&amp;ccaron;ela, pruhy, kruh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4508500"/>
            <a:ext cx="1397000" cy="155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9" name="AutoShape 5"/>
          <p:cNvSpPr>
            <a:spLocks noChangeArrowheads="1"/>
          </p:cNvSpPr>
          <p:nvPr/>
        </p:nvSpPr>
        <p:spPr bwMode="auto">
          <a:xfrm>
            <a:off x="1547813" y="2133600"/>
            <a:ext cx="3600450" cy="2447925"/>
          </a:xfrm>
          <a:prstGeom prst="wedgeEllipseCallout">
            <a:avLst>
              <a:gd name="adj1" fmla="val 74690"/>
              <a:gd name="adj2" fmla="val 60310"/>
            </a:avLst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endParaRPr lang="cs-CZ"/>
          </a:p>
        </p:txBody>
      </p:sp>
      <p:sp>
        <p:nvSpPr>
          <p:cNvPr id="24580" name="Text Box 6"/>
          <p:cNvSpPr txBox="1">
            <a:spLocks noChangeArrowheads="1"/>
          </p:cNvSpPr>
          <p:nvPr/>
        </p:nvSpPr>
        <p:spPr bwMode="auto">
          <a:xfrm>
            <a:off x="1692275" y="2781300"/>
            <a:ext cx="3600450" cy="1004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Musím vás pochválit,</a:t>
            </a:r>
          </a:p>
          <a:p>
            <a:pPr eaLnBrk="1" hangingPunct="1">
              <a:spcBef>
                <a:spcPct val="50000"/>
              </a:spcBef>
            </a:pPr>
            <a:r>
              <a:rPr lang="cs-CZ" sz="2400" b="1"/>
              <a:t>jste moc šikovné děti.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eaLnBrk="1" hangingPunct="1"/>
            <a:r>
              <a:rPr lang="cs-CZ" sz="2000" b="1" smtClean="0"/>
              <a:t>Zdroje obrázků: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1498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1200" b="1" smtClean="0"/>
              <a:t>Trojlístek:  </a:t>
            </a:r>
            <a:r>
              <a:rPr lang="it-IT" sz="1200" b="1" smtClean="0"/>
              <a:t>In: [online]. [cit. 2013-04-09]. Dostupné z:</a:t>
            </a:r>
          </a:p>
          <a:p>
            <a:pPr eaLnBrk="1" hangingPunct="1">
              <a:buFont typeface="Wingdings" pitchFamily="2" charset="2"/>
              <a:buNone/>
            </a:pPr>
            <a:endParaRPr lang="cs-CZ" sz="1200" b="1" smtClean="0"/>
          </a:p>
          <a:p>
            <a:pPr eaLnBrk="1" hangingPunct="1">
              <a:buFont typeface="Wingdings" pitchFamily="2" charset="2"/>
              <a:buNone/>
            </a:pPr>
            <a:r>
              <a:rPr lang="cs-CZ" sz="1400" b="1" smtClean="0">
                <a:hlinkClick r:id="rId2"/>
              </a:rPr>
              <a:t>http://www.google.cz/imgres?q=irsk%C3%BD+trojl%C3%ADstek&amp;num=10&amp;hl=cs&amp;sa=X&amp;biw=1280&amp;bih=861&amp;tbs=itp:clipart&amp;tbm=isch&amp;tbnid=4ILvGA_GmlibBM:&amp;imgrefurl=http://thecrabbycook.com/tag/irish/&amp;docid=QK3YKYYXnySAtM&amp;imgurl=http://thecrabbycook.com/wp-content/uploads/bigstockphoto_green_irish_shamrock_1194063.jpg&amp;w=861&amp;h=900&amp;ei=P877T7WgEqqK0AW7iNizBA&amp;zoom=1&amp;iact=hc&amp;vpx=901&amp;vpy=303&amp;dur=510&amp;hovh=230&amp;hovw=220&amp;tx=104&amp;ty=147&amp;sig=117017057699917991734&amp;page=1&amp;tbnh=140&amp;tbnw=134&amp;start=0&amp;ndsp=27&amp;ved=1t:</a:t>
            </a:r>
            <a:r>
              <a:rPr lang="cs-CZ" sz="1400" b="1" smtClean="0">
                <a:hlinkClick r:id="rId3"/>
              </a:rPr>
              <a:t>429,r:25,s:0,i:151</a:t>
            </a:r>
            <a:endParaRPr lang="cs-CZ" sz="1400" b="1" smtClean="0"/>
          </a:p>
          <a:p>
            <a:pPr eaLnBrk="1" hangingPunct="1">
              <a:buFont typeface="Wingdings" pitchFamily="2" charset="2"/>
              <a:buNone/>
            </a:pPr>
            <a:endParaRPr lang="cs-CZ" sz="1400" b="1" smtClean="0"/>
          </a:p>
          <a:p>
            <a:pPr eaLnBrk="1" hangingPunct="1">
              <a:buFont typeface="Wingdings" pitchFamily="2" charset="2"/>
              <a:buNone/>
            </a:pPr>
            <a:r>
              <a:rPr lang="cs-CZ" sz="1400" b="1" smtClean="0"/>
              <a:t>Včela: </a:t>
            </a:r>
            <a:r>
              <a:rPr lang="it-IT" sz="1400" b="1" smtClean="0"/>
              <a:t>In: [online]. [cit. 2013-04-09]. Dostupné z:</a:t>
            </a:r>
          </a:p>
          <a:p>
            <a:pPr eaLnBrk="1" hangingPunct="1">
              <a:buFont typeface="Wingdings" pitchFamily="2" charset="2"/>
              <a:buNone/>
            </a:pPr>
            <a:endParaRPr lang="cs-CZ" sz="1400" b="1" smtClean="0"/>
          </a:p>
          <a:p>
            <a:pPr eaLnBrk="1" hangingPunct="1">
              <a:buFont typeface="Wingdings" pitchFamily="2" charset="2"/>
              <a:buNone/>
            </a:pPr>
            <a:r>
              <a:rPr lang="cs-CZ" sz="1200" b="1" smtClean="0">
                <a:hlinkClick r:id="rId4"/>
              </a:rPr>
              <a:t>http://pixabay.com/cs/%C5%A1%C5%A5astn%C3%BD-kreslen%C3%BD-film-kolo-v%C4%8Dela-48560/</a:t>
            </a:r>
            <a:endParaRPr lang="cs-CZ" sz="1200" b="1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odotisk">
  <a:themeElements>
    <a:clrScheme name="Vodotisk 16">
      <a:dk1>
        <a:srgbClr val="000000"/>
      </a:dk1>
      <a:lt1>
        <a:srgbClr val="FFFFCC"/>
      </a:lt1>
      <a:dk2>
        <a:srgbClr val="000000"/>
      </a:dk2>
      <a:lt2>
        <a:srgbClr val="666699"/>
      </a:lt2>
      <a:accent1>
        <a:srgbClr val="9BB0CB"/>
      </a:accent1>
      <a:accent2>
        <a:srgbClr val="CCFF99"/>
      </a:accent2>
      <a:accent3>
        <a:srgbClr val="FFFFE2"/>
      </a:accent3>
      <a:accent4>
        <a:srgbClr val="000000"/>
      </a:accent4>
      <a:accent5>
        <a:srgbClr val="CBD4E2"/>
      </a:accent5>
      <a:accent6>
        <a:srgbClr val="B9E78A"/>
      </a:accent6>
      <a:hlink>
        <a:srgbClr val="8EA642"/>
      </a:hlink>
      <a:folHlink>
        <a:srgbClr val="CCCC00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10">
        <a:dk1>
          <a:srgbClr val="000000"/>
        </a:dk1>
        <a:lt1>
          <a:srgbClr val="CC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E2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11">
        <a:dk1>
          <a:srgbClr val="000000"/>
        </a:dk1>
        <a:lt1>
          <a:srgbClr val="CCFFCC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E2FFE2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12">
        <a:dk1>
          <a:srgbClr val="000000"/>
        </a:dk1>
        <a:lt1>
          <a:srgbClr val="FFFFCC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E2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13">
        <a:dk1>
          <a:srgbClr val="000000"/>
        </a:dk1>
        <a:lt1>
          <a:srgbClr val="FFFFCC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33CC33"/>
        </a:accent2>
        <a:accent3>
          <a:srgbClr val="FFFFE2"/>
        </a:accent3>
        <a:accent4>
          <a:srgbClr val="000000"/>
        </a:accent4>
        <a:accent5>
          <a:srgbClr val="CBD4E2"/>
        </a:accent5>
        <a:accent6>
          <a:srgbClr val="2DB92D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14">
        <a:dk1>
          <a:srgbClr val="000000"/>
        </a:dk1>
        <a:lt1>
          <a:srgbClr val="FFFFCC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5FD75F"/>
        </a:accent2>
        <a:accent3>
          <a:srgbClr val="FFFFE2"/>
        </a:accent3>
        <a:accent4>
          <a:srgbClr val="000000"/>
        </a:accent4>
        <a:accent5>
          <a:srgbClr val="CBD4E2"/>
        </a:accent5>
        <a:accent6>
          <a:srgbClr val="55C355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15">
        <a:dk1>
          <a:srgbClr val="000000"/>
        </a:dk1>
        <a:lt1>
          <a:srgbClr val="FFCC99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5FD75F"/>
        </a:accent2>
        <a:accent3>
          <a:srgbClr val="FFE2CA"/>
        </a:accent3>
        <a:accent4>
          <a:srgbClr val="000000"/>
        </a:accent4>
        <a:accent5>
          <a:srgbClr val="CBD4E2"/>
        </a:accent5>
        <a:accent6>
          <a:srgbClr val="55C355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16">
        <a:dk1>
          <a:srgbClr val="000000"/>
        </a:dk1>
        <a:lt1>
          <a:srgbClr val="FFFFCC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CCFF99"/>
        </a:accent2>
        <a:accent3>
          <a:srgbClr val="FFFFE2"/>
        </a:accent3>
        <a:accent4>
          <a:srgbClr val="000000"/>
        </a:accent4>
        <a:accent5>
          <a:srgbClr val="CBD4E2"/>
        </a:accent5>
        <a:accent6>
          <a:srgbClr val="B9E78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655</TotalTime>
  <Words>306</Words>
  <Application>Microsoft Office PowerPoint</Application>
  <PresentationFormat>Předvádění na obrazovce (4:3)</PresentationFormat>
  <Paragraphs>130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Vodotisk</vt:lpstr>
      <vt:lpstr>Motiv systému Office</vt:lpstr>
      <vt:lpstr>Prezentace aplikace PowerPoint</vt:lpstr>
      <vt:lpstr>ANOTACE</vt:lpstr>
      <vt:lpstr>Matematika</vt:lpstr>
      <vt:lpstr>Prezentace aplikace PowerPoint</vt:lpstr>
      <vt:lpstr>Násobky 3</vt:lpstr>
      <vt:lpstr>Násobky 2,3</vt:lpstr>
      <vt:lpstr>Násobení 3 s názorem</vt:lpstr>
      <vt:lpstr>Násobení 3 s názorem</vt:lpstr>
      <vt:lpstr>Násobení 3 s názorem</vt:lpstr>
      <vt:lpstr>Prezentace aplikace PowerPoint</vt:lpstr>
      <vt:lpstr>Zdroje obrázků:</vt:lpstr>
    </vt:vector>
  </TitlesOfParts>
  <Company>GOPAS, a.s.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DOMACI</dc:creator>
  <cp:lastModifiedBy>jitka</cp:lastModifiedBy>
  <cp:revision>41</cp:revision>
  <dcterms:created xsi:type="dcterms:W3CDTF">2012-04-22T11:43:58Z</dcterms:created>
  <dcterms:modified xsi:type="dcterms:W3CDTF">2013-05-18T15:30:56Z</dcterms:modified>
</cp:coreProperties>
</file>