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  <p:sldMasterId id="2147483717" r:id="rId2"/>
  </p:sldMasterIdLst>
  <p:sldIdLst>
    <p:sldId id="272" r:id="rId3"/>
    <p:sldId id="271" r:id="rId4"/>
    <p:sldId id="256" r:id="rId5"/>
    <p:sldId id="264" r:id="rId6"/>
    <p:sldId id="266" r:id="rId7"/>
    <p:sldId id="267" r:id="rId8"/>
    <p:sldId id="260" r:id="rId9"/>
    <p:sldId id="268" r:id="rId10"/>
    <p:sldId id="269" r:id="rId11"/>
    <p:sldId id="270" r:id="rId12"/>
    <p:sldId id="265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CCFFCC"/>
    <a:srgbClr val="FFD357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seč 3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Elipsa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1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B094EB-9307-405E-A520-FDD4600E03DF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12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97E24EA-6B48-4534-B214-36319DB65B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14751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154FB6-1118-46F4-A053-1B102EE5EBC6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450552E-96AF-42A0-AD0E-E62AD0B09E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5580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D454E6-22DE-4060-AC68-E5A41E22549C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D4DD92-1BD8-4CB7-85C1-6465F212CA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2385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09DC509-E88D-4336-8AAD-0B794E0BA299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6468978-9C32-40BA-B60C-6A34FC4FE2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31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50E82A4-BACE-4CC8-83E4-86F77BB0F4B1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2939BF4-F937-48A0-BCD3-6DE8DFCA93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4333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EB7C6BB-5D5E-46BE-9278-95FCE05E2783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76C9778-FF51-4776-888D-D65D1C4594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3234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0BD12B9-A2BD-4B93-A8B1-A48EE0385336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D6FBB28-F028-4903-B381-04459B62B9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74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F639111-35B7-45FF-8AB6-5A1573A907DC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2A02003-EFE4-4F87-BEE7-124604EA58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2600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EFB361E-FA3C-4DD6-99E1-5C3D50098208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A9D0FBB-49AD-4757-A759-AA4FBEEC31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6631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3AEACF7-9B39-463F-8E11-14412D99F965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1702D03-1CFD-45B5-8459-B8A16F852B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56354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856363A-A33B-48A6-A997-C79DD5CEC817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E5066D7-0AF1-4013-87FC-958812CD6A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68590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77BD98D-93C5-41D7-90F7-2F8EB033AEF2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90E9A90-9C7E-439C-94D3-9462F0559A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0636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C577F36-C566-4F0A-BCC9-704BC92A4B97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FD2E02-7514-4539-91AE-7494EF4264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1088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7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348F28F-423E-4C70-B37A-1A696A7E5685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12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20E884F-68C5-4F0B-A669-F2BF8FF6A0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BA7D9F92-CA63-44E2-BDEF-2771BA3A4C72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5D509107-8B6F-42EC-8641-88B4E95DEB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4" r:id="rId1"/>
    <p:sldLayoutId id="2147483875" r:id="rId2"/>
    <p:sldLayoutId id="2147483876" r:id="rId3"/>
    <p:sldLayoutId id="2147483877" r:id="rId4"/>
    <p:sldLayoutId id="2147483878" r:id="rId5"/>
    <p:sldLayoutId id="2147483879" r:id="rId6"/>
    <p:sldLayoutId id="2147483880" r:id="rId7"/>
    <p:sldLayoutId id="2147483881" r:id="rId8"/>
    <p:sldLayoutId id="2147483882" r:id="rId9"/>
    <p:sldLayoutId id="2147483883" r:id="rId10"/>
    <p:sldLayoutId id="214748388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neefer/2763287551/" TargetMode="External"/><Relationship Id="rId2" Type="http://schemas.openxmlformats.org/officeDocument/2006/relationships/hyperlink" Target="VY_32_Inovace_Matematika_06.ppt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5" b="6725"/>
          <a:stretch>
            <a:fillRect/>
          </a:stretch>
        </p:blipFill>
        <p:spPr bwMode="auto">
          <a:xfrm>
            <a:off x="1835150" y="333375"/>
            <a:ext cx="54737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150938" y="4508500"/>
          <a:ext cx="6842125" cy="2233614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2125"/>
              </a:tblGrid>
              <a:tr h="64033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1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AUTOR:      Mgr. Lenka</a:t>
                      </a:r>
                      <a:r>
                        <a:rPr lang="cs-CZ" sz="1800" baseline="0" dirty="0" smtClean="0"/>
                        <a:t> Dolanová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1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NÁZEV</a:t>
                      </a:r>
                      <a:r>
                        <a:rPr lang="cs-CZ" sz="1800" smtClean="0"/>
                        <a:t>:      VY_32_Inovace_7A_06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1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TÉMA:       Násobení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590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ČÍSLO PROJEKTU:  </a:t>
                      </a:r>
                      <a:r>
                        <a:rPr lang="cs-CZ" sz="1800" i="1" dirty="0" smtClean="0"/>
                        <a:t>CZ.</a:t>
                      </a:r>
                      <a:r>
                        <a:rPr lang="cs-CZ" sz="1800" i="1" baseline="0" dirty="0" smtClean="0"/>
                        <a:t> 1. 07/ 1. 4. 00/ 21. 1843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16401" name="Picture 4" descr="C:\Users\jitka\Desktop\DSC_09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87500"/>
            <a:ext cx="4625975" cy="29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250" y="2924175"/>
            <a:ext cx="7359650" cy="223361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sz="1800" cap="none" dirty="0" smtClean="0">
                <a:effectLst/>
              </a:rPr>
              <a:t>- Násobení 2, 3, 4 ve slovních úlohách s využitím názoru.</a:t>
            </a:r>
            <a:br>
              <a:rPr lang="cs-CZ" sz="1800" cap="none" dirty="0" smtClean="0">
                <a:effectLst/>
              </a:rPr>
            </a:br>
            <a:r>
              <a:rPr lang="cs-CZ" sz="1800" cap="none" dirty="0" smtClean="0">
                <a:effectLst/>
              </a:rPr>
              <a:t>- Společný násobek v řadách násobků 2, 3, 4.</a:t>
            </a:r>
            <a:br>
              <a:rPr lang="cs-CZ" sz="1800" cap="none" dirty="0" smtClean="0">
                <a:effectLst/>
              </a:rPr>
            </a:br>
            <a:r>
              <a:rPr lang="cs-CZ" sz="1800" cap="none" dirty="0" smtClean="0">
                <a:effectLst/>
              </a:rPr>
              <a:t>- Procvičování násobení 2, 3, 4 – test.</a:t>
            </a:r>
            <a:br>
              <a:rPr lang="cs-CZ" sz="1800" cap="none" dirty="0" smtClean="0">
                <a:effectLst/>
              </a:rPr>
            </a:br>
            <a:r>
              <a:rPr lang="cs-CZ" sz="1800" cap="none" dirty="0" smtClean="0">
                <a:effectLst/>
              </a:rPr>
              <a:t/>
            </a:r>
            <a:br>
              <a:rPr lang="cs-CZ" sz="1800" cap="none" dirty="0" smtClean="0">
                <a:effectLst/>
              </a:rPr>
            </a:br>
            <a:r>
              <a:rPr lang="cs-CZ" sz="1800" dirty="0" smtClean="0"/>
              <a:t> </a:t>
            </a:r>
            <a:r>
              <a:rPr lang="cs-CZ" sz="1600" b="0" cap="none" dirty="0" smtClean="0">
                <a:effectLst/>
              </a:rPr>
              <a:t>Autorem materiálu a všech jeho částí, není-li uvedeno jinak, je Mgr. Lenka </a:t>
            </a:r>
            <a:r>
              <a:rPr lang="cs-CZ" sz="1600" b="0" cap="none" dirty="0" err="1" smtClean="0">
                <a:effectLst/>
              </a:rPr>
              <a:t>Dolanová</a:t>
            </a:r>
            <a:endParaRPr lang="cs-CZ" sz="1600" b="0" cap="none" dirty="0">
              <a:effectLst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27088" y="1066800"/>
            <a:ext cx="7129462" cy="849313"/>
          </a:xfrm>
        </p:spPr>
        <p:txBody>
          <a:bodyPr/>
          <a:lstStyle/>
          <a:p>
            <a:pPr algn="ctr">
              <a:defRPr/>
            </a:pPr>
            <a:r>
              <a:rPr lang="cs-CZ" sz="4800" dirty="0" smtClean="0"/>
              <a:t>ANOTACE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63713" y="2060575"/>
            <a:ext cx="5711825" cy="1357313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algn="ctr" eaLnBrk="1" hangingPunct="1">
              <a:defRPr/>
            </a:pPr>
            <a:r>
              <a:rPr lang="cs-CZ" sz="6600" b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Matematika</a:t>
            </a:r>
          </a:p>
        </p:txBody>
      </p:sp>
      <p:sp>
        <p:nvSpPr>
          <p:cNvPr id="4099" name="Podnadpis 2"/>
          <p:cNvSpPr>
            <a:spLocks noGrp="1"/>
          </p:cNvSpPr>
          <p:nvPr>
            <p:ph type="subTitle" idx="1"/>
          </p:nvPr>
        </p:nvSpPr>
        <p:spPr>
          <a:xfrm>
            <a:off x="971550" y="3429000"/>
            <a:ext cx="7407275" cy="2376488"/>
          </a:xfrm>
        </p:spPr>
        <p:txBody>
          <a:bodyPr/>
          <a:lstStyle/>
          <a:p>
            <a:pPr marL="26988" algn="ctr" eaLnBrk="1" hangingPunct="1">
              <a:defRPr/>
            </a:pPr>
            <a:r>
              <a:rPr lang="cs-CZ" sz="4000" dirty="0" smtClean="0">
                <a:solidFill>
                  <a:srgbClr val="000000"/>
                </a:solidFill>
              </a:rPr>
              <a:t>Násobení 2,3,4 - procvičování</a:t>
            </a:r>
          </a:p>
          <a:p>
            <a:pPr marL="26988" eaLnBrk="1" hangingPunct="1">
              <a:defRPr/>
            </a:pPr>
            <a:endParaRPr lang="cs-CZ" sz="1200" dirty="0" smtClean="0"/>
          </a:p>
          <a:p>
            <a:pPr marL="26988" eaLnBrk="1" hangingPunct="1">
              <a:defRPr/>
            </a:pPr>
            <a:endParaRPr lang="cs-CZ" sz="1200" dirty="0" smtClean="0"/>
          </a:p>
          <a:p>
            <a:pPr marL="26988" eaLnBrk="1" hangingPunct="1">
              <a:defRPr/>
            </a:pPr>
            <a:r>
              <a:rPr lang="cs-CZ" sz="1200" dirty="0" smtClean="0"/>
              <a:t>            </a:t>
            </a:r>
          </a:p>
          <a:p>
            <a:pPr marL="26988" eaLnBrk="1" hangingPunct="1">
              <a:defRPr/>
            </a:pPr>
            <a:endParaRPr lang="cs-CZ" sz="1200" dirty="0" smtClean="0">
              <a:solidFill>
                <a:srgbClr val="000000"/>
              </a:solidFill>
            </a:endParaRPr>
          </a:p>
          <a:p>
            <a:pPr marL="26988" algn="ctr" eaLnBrk="1" hangingPunct="1">
              <a:defRPr/>
            </a:pPr>
            <a:endParaRPr lang="cs-CZ" sz="4800" dirty="0" smtClean="0">
              <a:solidFill>
                <a:srgbClr val="320E0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5"/>
          <p:cNvSpPr>
            <a:spLocks noGrp="1"/>
          </p:cNvSpPr>
          <p:nvPr>
            <p:ph type="title" idx="4294967295"/>
          </p:nvPr>
        </p:nvSpPr>
        <p:spPr bwMode="auto">
          <a:xfrm>
            <a:off x="179388" y="115888"/>
            <a:ext cx="8755062" cy="433387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>
              <a:defRPr/>
            </a:pPr>
            <a:r>
              <a:rPr lang="cs-CZ" sz="3200" b="1" smtClean="0">
                <a:effectLst/>
              </a:rPr>
              <a:t>Kolečka - Toník</a:t>
            </a: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1187450" y="549275"/>
            <a:ext cx="70739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2400" b="1"/>
              <a:t>Toník chce postavit  ze stavebnice 6 koloběžek.</a:t>
            </a:r>
            <a:br>
              <a:rPr lang="cs-CZ" sz="2400" b="1"/>
            </a:br>
            <a:r>
              <a:rPr lang="cs-CZ" sz="2400" b="1"/>
              <a:t>Kolik bude potřebovat koleček?</a:t>
            </a:r>
            <a:r>
              <a:rPr lang="cs-CZ" sz="2400"/>
              <a:t> </a:t>
            </a:r>
          </a:p>
        </p:txBody>
      </p:sp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143125"/>
            <a:ext cx="1368425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557338"/>
            <a:ext cx="1511300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628775"/>
            <a:ext cx="1511300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628775"/>
            <a:ext cx="1511300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1628775"/>
            <a:ext cx="1511300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4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500438"/>
            <a:ext cx="1511300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5" name="TextovéPole 10"/>
          <p:cNvSpPr txBox="1">
            <a:spLocks noChangeArrowheads="1"/>
          </p:cNvSpPr>
          <p:nvPr/>
        </p:nvSpPr>
        <p:spPr bwMode="auto">
          <a:xfrm>
            <a:off x="4143375" y="4286250"/>
            <a:ext cx="15001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b="1"/>
              <a:t>6 x 2 =</a:t>
            </a:r>
          </a:p>
        </p:txBody>
      </p:sp>
      <p:sp>
        <p:nvSpPr>
          <p:cNvPr id="20496" name="TextovéPole 11"/>
          <p:cNvSpPr txBox="1">
            <a:spLocks noChangeArrowheads="1"/>
          </p:cNvSpPr>
          <p:nvPr/>
        </p:nvSpPr>
        <p:spPr bwMode="auto">
          <a:xfrm>
            <a:off x="5799138" y="4286250"/>
            <a:ext cx="9286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b="1">
                <a:solidFill>
                  <a:srgbClr val="FF0000"/>
                </a:solidFill>
              </a:rPr>
              <a:t>12</a:t>
            </a:r>
          </a:p>
        </p:txBody>
      </p:sp>
      <p:sp>
        <p:nvSpPr>
          <p:cNvPr id="20497" name="TextovéPole 12"/>
          <p:cNvSpPr txBox="1">
            <a:spLocks noChangeArrowheads="1"/>
          </p:cNvSpPr>
          <p:nvPr/>
        </p:nvSpPr>
        <p:spPr bwMode="auto">
          <a:xfrm>
            <a:off x="1187450" y="5661025"/>
            <a:ext cx="59293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b="1"/>
              <a:t>Toník potřebuje 12 koleček</a:t>
            </a:r>
            <a:r>
              <a:rPr lang="cs-CZ" sz="3200"/>
              <a:t>.</a:t>
            </a:r>
          </a:p>
        </p:txBody>
      </p:sp>
      <p:pic>
        <p:nvPicPr>
          <p:cNvPr id="19469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3357563"/>
            <a:ext cx="1463675" cy="281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2928938" y="4357688"/>
            <a:ext cx="1143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000" b="1"/>
              <a:t>Příklad: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1285875" y="5214938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000" b="1"/>
              <a:t>Odpověď: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1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1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1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  <p:bldP spid="20495" grpId="0"/>
      <p:bldP spid="20496" grpId="0"/>
      <p:bldP spid="20497" grpId="0"/>
      <p:bldP spid="14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/>
          </p:cNvSpPr>
          <p:nvPr/>
        </p:nvSpPr>
        <p:spPr bwMode="auto">
          <a:xfrm>
            <a:off x="179388" y="115888"/>
            <a:ext cx="8755062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/>
            <a:r>
              <a:rPr lang="cs-CZ" sz="3200" b="1">
                <a:solidFill>
                  <a:srgbClr val="572314"/>
                </a:solidFill>
              </a:rPr>
              <a:t>Kolečka - Péťa</a:t>
            </a: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2339975" y="620713"/>
            <a:ext cx="47879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2400" b="1"/>
              <a:t>Péťa chce postavit  4 tříkolky.</a:t>
            </a:r>
            <a:br>
              <a:rPr lang="cs-CZ" sz="2400" b="1"/>
            </a:br>
            <a:r>
              <a:rPr lang="cs-CZ" sz="2400" b="1"/>
              <a:t>Kolik bude potřebovat koleček?</a:t>
            </a:r>
          </a:p>
        </p:txBody>
      </p:sp>
      <p:sp>
        <p:nvSpPr>
          <p:cNvPr id="31756" name="TextovéPole 10"/>
          <p:cNvSpPr txBox="1">
            <a:spLocks noChangeArrowheads="1"/>
          </p:cNvSpPr>
          <p:nvPr/>
        </p:nvSpPr>
        <p:spPr bwMode="auto">
          <a:xfrm>
            <a:off x="4143375" y="4357688"/>
            <a:ext cx="15001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b="1"/>
              <a:t>4 x 3 =</a:t>
            </a:r>
          </a:p>
        </p:txBody>
      </p:sp>
      <p:sp>
        <p:nvSpPr>
          <p:cNvPr id="31757" name="TextovéPole 11"/>
          <p:cNvSpPr txBox="1">
            <a:spLocks noChangeArrowheads="1"/>
          </p:cNvSpPr>
          <p:nvPr/>
        </p:nvSpPr>
        <p:spPr bwMode="auto">
          <a:xfrm>
            <a:off x="5799138" y="4357688"/>
            <a:ext cx="9286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b="1">
                <a:solidFill>
                  <a:srgbClr val="FF0000"/>
                </a:solidFill>
              </a:rPr>
              <a:t>12</a:t>
            </a:r>
          </a:p>
        </p:txBody>
      </p:sp>
      <p:sp>
        <p:nvSpPr>
          <p:cNvPr id="31758" name="TextovéPole 12"/>
          <p:cNvSpPr txBox="1">
            <a:spLocks noChangeArrowheads="1"/>
          </p:cNvSpPr>
          <p:nvPr/>
        </p:nvSpPr>
        <p:spPr bwMode="auto">
          <a:xfrm>
            <a:off x="1187450" y="5661025"/>
            <a:ext cx="59293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b="1"/>
              <a:t>Péťa potřebuje 12 koleček</a:t>
            </a:r>
            <a:r>
              <a:rPr lang="cs-CZ" sz="3200"/>
              <a:t>.</a:t>
            </a:r>
          </a:p>
        </p:txBody>
      </p:sp>
      <p:pic>
        <p:nvPicPr>
          <p:cNvPr id="20487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3860800"/>
            <a:ext cx="1481138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1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2852738"/>
            <a:ext cx="17272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4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844675"/>
            <a:ext cx="17272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5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628775"/>
            <a:ext cx="17272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66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916113"/>
            <a:ext cx="17272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2714625" y="4429125"/>
            <a:ext cx="1143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000" b="1"/>
              <a:t>Příklad: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1285875" y="5286375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000" b="1"/>
              <a:t>Odpověď: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1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1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1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1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1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1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1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  <p:bldP spid="31756" grpId="0"/>
      <p:bldP spid="31757" grpId="0"/>
      <p:bldP spid="31758" grpId="0"/>
      <p:bldP spid="1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/>
          </p:cNvSpPr>
          <p:nvPr/>
        </p:nvSpPr>
        <p:spPr bwMode="auto">
          <a:xfrm>
            <a:off x="179388" y="115888"/>
            <a:ext cx="8755062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0" hangingPunct="0"/>
            <a:r>
              <a:rPr lang="cs-CZ" sz="3200" b="1">
                <a:solidFill>
                  <a:srgbClr val="572314"/>
                </a:solidFill>
              </a:rPr>
              <a:t>Kolečka - Vašík</a:t>
            </a: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2339975" y="620713"/>
            <a:ext cx="47879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2400" b="1"/>
              <a:t>Vašík chce postavit  3 autíčka.</a:t>
            </a:r>
            <a:br>
              <a:rPr lang="cs-CZ" sz="2400" b="1"/>
            </a:br>
            <a:r>
              <a:rPr lang="cs-CZ" sz="2400" b="1"/>
              <a:t>Kolik bude potřebovat koleček?</a:t>
            </a:r>
          </a:p>
        </p:txBody>
      </p:sp>
      <p:sp>
        <p:nvSpPr>
          <p:cNvPr id="32774" name="TextovéPole 10"/>
          <p:cNvSpPr txBox="1">
            <a:spLocks noChangeArrowheads="1"/>
          </p:cNvSpPr>
          <p:nvPr/>
        </p:nvSpPr>
        <p:spPr bwMode="auto">
          <a:xfrm>
            <a:off x="3563938" y="4292600"/>
            <a:ext cx="15001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b="1"/>
              <a:t>3 x 4 =</a:t>
            </a:r>
          </a:p>
        </p:txBody>
      </p:sp>
      <p:sp>
        <p:nvSpPr>
          <p:cNvPr id="32775" name="TextovéPole 11"/>
          <p:cNvSpPr txBox="1">
            <a:spLocks noChangeArrowheads="1"/>
          </p:cNvSpPr>
          <p:nvPr/>
        </p:nvSpPr>
        <p:spPr bwMode="auto">
          <a:xfrm>
            <a:off x="5219700" y="4292600"/>
            <a:ext cx="9286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b="1">
                <a:solidFill>
                  <a:srgbClr val="FF0000"/>
                </a:solidFill>
              </a:rPr>
              <a:t>12</a:t>
            </a:r>
          </a:p>
        </p:txBody>
      </p:sp>
      <p:sp>
        <p:nvSpPr>
          <p:cNvPr id="32776" name="TextovéPole 12"/>
          <p:cNvSpPr txBox="1">
            <a:spLocks noChangeArrowheads="1"/>
          </p:cNvSpPr>
          <p:nvPr/>
        </p:nvSpPr>
        <p:spPr bwMode="auto">
          <a:xfrm>
            <a:off x="1187450" y="5661025"/>
            <a:ext cx="59293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b="1"/>
              <a:t>Vašík potřebuje 12 koleček</a:t>
            </a:r>
            <a:r>
              <a:rPr lang="cs-CZ" sz="3200"/>
              <a:t>.</a:t>
            </a:r>
          </a:p>
        </p:txBody>
      </p:sp>
      <p:pic>
        <p:nvPicPr>
          <p:cNvPr id="21511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997200"/>
            <a:ext cx="1755775" cy="340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628775"/>
            <a:ext cx="223202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4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700213"/>
            <a:ext cx="223202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5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708275"/>
            <a:ext cx="223202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2357438" y="4357688"/>
            <a:ext cx="1143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000" b="1"/>
              <a:t>Příklad: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1285875" y="5214938"/>
            <a:ext cx="15001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000" b="1"/>
              <a:t>Odpověď: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1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1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  <p:bldP spid="32774" grpId="0"/>
      <p:bldP spid="32775" grpId="0"/>
      <p:bldP spid="32776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924175"/>
            <a:ext cx="9366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435100" y="274638"/>
            <a:ext cx="7499350" cy="511175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>
              <a:defRPr/>
            </a:pPr>
            <a:r>
              <a:rPr lang="cs-CZ" sz="39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Kolečka – záhada?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07950" y="836613"/>
            <a:ext cx="90360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400" b="1"/>
              <a:t>Toník, Péťa i Vašík. Každý  potřebuje  12 koleček.</a:t>
            </a:r>
            <a:br>
              <a:rPr lang="cs-CZ" sz="2400" b="1"/>
            </a:br>
            <a:r>
              <a:rPr lang="cs-CZ" sz="2400" b="1"/>
              <a:t>Jak je to možné?</a:t>
            </a: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916113"/>
            <a:ext cx="715963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916113"/>
            <a:ext cx="755650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852738"/>
            <a:ext cx="1081088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916113"/>
            <a:ext cx="715962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2924175"/>
            <a:ext cx="14398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1116013" y="3789363"/>
            <a:ext cx="865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Toník</a:t>
            </a: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3995738" y="3789363"/>
            <a:ext cx="865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Péťa</a:t>
            </a:r>
          </a:p>
        </p:txBody>
      </p:sp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6588125" y="3789363"/>
            <a:ext cx="8651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Vašík</a:t>
            </a:r>
          </a:p>
        </p:txBody>
      </p:sp>
      <p:sp>
        <p:nvSpPr>
          <p:cNvPr id="12303" name="Rectangle 15"/>
          <p:cNvSpPr>
            <a:spLocks noChangeArrowheads="1"/>
          </p:cNvSpPr>
          <p:nvPr/>
        </p:nvSpPr>
        <p:spPr bwMode="auto">
          <a:xfrm>
            <a:off x="0" y="4652963"/>
            <a:ext cx="9144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000" b="1"/>
              <a:t>Násobky 2,3 a 4 mají společný násobek </a:t>
            </a:r>
            <a:r>
              <a:rPr lang="cs-CZ" sz="2000" b="1">
                <a:solidFill>
                  <a:srgbClr val="FF0000"/>
                </a:solidFill>
              </a:rPr>
              <a:t>12</a:t>
            </a:r>
            <a:r>
              <a:rPr lang="cs-CZ" sz="2000" b="1"/>
              <a:t>.</a:t>
            </a:r>
            <a:endParaRPr lang="cs-CZ" sz="2000" b="1">
              <a:solidFill>
                <a:srgbClr val="FF0000"/>
              </a:solidFill>
            </a:endParaRPr>
          </a:p>
        </p:txBody>
      </p:sp>
      <p:sp>
        <p:nvSpPr>
          <p:cNvPr id="12304" name="Text Box 16"/>
          <p:cNvSpPr txBox="1">
            <a:spLocks noChangeArrowheads="1"/>
          </p:cNvSpPr>
          <p:nvPr/>
        </p:nvSpPr>
        <p:spPr bwMode="auto">
          <a:xfrm>
            <a:off x="1692275" y="5157788"/>
            <a:ext cx="58324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/>
              <a:t>0, 2, 4, 6, 8, 10, </a:t>
            </a:r>
            <a:r>
              <a:rPr lang="cs-CZ" b="1">
                <a:solidFill>
                  <a:srgbClr val="FF0000"/>
                </a:solidFill>
              </a:rPr>
              <a:t>12</a:t>
            </a:r>
            <a:r>
              <a:rPr lang="cs-CZ"/>
              <a:t>, 14, 16, 18, 20.</a:t>
            </a:r>
          </a:p>
        </p:txBody>
      </p:sp>
      <p:sp>
        <p:nvSpPr>
          <p:cNvPr id="12305" name="Text Box 17"/>
          <p:cNvSpPr txBox="1">
            <a:spLocks noChangeArrowheads="1"/>
          </p:cNvSpPr>
          <p:nvPr/>
        </p:nvSpPr>
        <p:spPr bwMode="auto">
          <a:xfrm>
            <a:off x="1692275" y="5516563"/>
            <a:ext cx="58324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/>
              <a:t>0, 3, 6, 9, </a:t>
            </a:r>
            <a:r>
              <a:rPr lang="cs-CZ" b="1">
                <a:solidFill>
                  <a:srgbClr val="FF0000"/>
                </a:solidFill>
              </a:rPr>
              <a:t>12</a:t>
            </a:r>
            <a:r>
              <a:rPr lang="cs-CZ"/>
              <a:t>, 15, 18, 21, 24, 27, 30.</a:t>
            </a:r>
          </a:p>
        </p:txBody>
      </p:sp>
      <p:sp>
        <p:nvSpPr>
          <p:cNvPr id="12306" name="Text Box 18"/>
          <p:cNvSpPr txBox="1">
            <a:spLocks noChangeArrowheads="1"/>
          </p:cNvSpPr>
          <p:nvPr/>
        </p:nvSpPr>
        <p:spPr bwMode="auto">
          <a:xfrm>
            <a:off x="1692275" y="5876925"/>
            <a:ext cx="58324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/>
              <a:t>0, 4, 8,</a:t>
            </a:r>
            <a:r>
              <a:rPr lang="cs-CZ" b="1">
                <a:solidFill>
                  <a:srgbClr val="FF0000"/>
                </a:solidFill>
              </a:rPr>
              <a:t> 12</a:t>
            </a:r>
            <a:r>
              <a:rPr lang="cs-CZ"/>
              <a:t>, 16, 20, 24, 28, 32, 36, 40.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300" grpId="0"/>
      <p:bldP spid="12301" grpId="0"/>
      <p:bldP spid="12302" grpId="0"/>
      <p:bldP spid="12303" grpId="0"/>
      <p:bldP spid="12304" grpId="0"/>
      <p:bldP spid="12305" grpId="0"/>
      <p:bldP spid="1230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5"/>
          <p:cNvSpPr>
            <a:spLocks noChangeArrowheads="1"/>
          </p:cNvSpPr>
          <p:nvPr/>
        </p:nvSpPr>
        <p:spPr bwMode="auto">
          <a:xfrm>
            <a:off x="0" y="260350"/>
            <a:ext cx="9144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2000" b="1"/>
              <a:t>      Doufám, že nemáš o kolečko míň a že příklady hravě spočítáš.</a:t>
            </a:r>
            <a:br>
              <a:rPr lang="cs-CZ" sz="2000" b="1"/>
            </a:br>
            <a:r>
              <a:rPr lang="cs-CZ" sz="2000" b="1"/>
              <a:t>Spoj příklad se správným výsledkem. </a:t>
            </a:r>
          </a:p>
        </p:txBody>
      </p:sp>
      <p:sp>
        <p:nvSpPr>
          <p:cNvPr id="23555" name="Rectangle 7"/>
          <p:cNvSpPr>
            <a:spLocks noChangeArrowheads="1"/>
          </p:cNvSpPr>
          <p:nvPr/>
        </p:nvSpPr>
        <p:spPr bwMode="auto">
          <a:xfrm>
            <a:off x="1547813" y="1773238"/>
            <a:ext cx="1223962" cy="719137"/>
          </a:xfrm>
          <a:prstGeom prst="rect">
            <a:avLst/>
          </a:prstGeom>
          <a:solidFill>
            <a:srgbClr val="FFD3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56" name="Rectangle 8"/>
          <p:cNvSpPr>
            <a:spLocks noChangeArrowheads="1"/>
          </p:cNvSpPr>
          <p:nvPr/>
        </p:nvSpPr>
        <p:spPr bwMode="auto">
          <a:xfrm>
            <a:off x="1547813" y="2492375"/>
            <a:ext cx="1223962" cy="719138"/>
          </a:xfrm>
          <a:prstGeom prst="rect">
            <a:avLst/>
          </a:prstGeom>
          <a:solidFill>
            <a:srgbClr val="FFD3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57" name="Rectangle 9"/>
          <p:cNvSpPr>
            <a:spLocks noChangeArrowheads="1"/>
          </p:cNvSpPr>
          <p:nvPr/>
        </p:nvSpPr>
        <p:spPr bwMode="auto">
          <a:xfrm>
            <a:off x="1547813" y="3213100"/>
            <a:ext cx="1223962" cy="719138"/>
          </a:xfrm>
          <a:prstGeom prst="rect">
            <a:avLst/>
          </a:prstGeom>
          <a:solidFill>
            <a:srgbClr val="FFD3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58" name="Rectangle 10"/>
          <p:cNvSpPr>
            <a:spLocks noChangeArrowheads="1"/>
          </p:cNvSpPr>
          <p:nvPr/>
        </p:nvSpPr>
        <p:spPr bwMode="auto">
          <a:xfrm>
            <a:off x="1547813" y="3933825"/>
            <a:ext cx="1223962" cy="719138"/>
          </a:xfrm>
          <a:prstGeom prst="rect">
            <a:avLst/>
          </a:prstGeom>
          <a:solidFill>
            <a:srgbClr val="FFD3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59" name="Rectangle 11"/>
          <p:cNvSpPr>
            <a:spLocks noChangeArrowheads="1"/>
          </p:cNvSpPr>
          <p:nvPr/>
        </p:nvSpPr>
        <p:spPr bwMode="auto">
          <a:xfrm>
            <a:off x="1547813" y="4652963"/>
            <a:ext cx="1223962" cy="719137"/>
          </a:xfrm>
          <a:prstGeom prst="rect">
            <a:avLst/>
          </a:prstGeom>
          <a:solidFill>
            <a:srgbClr val="FFD3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60" name="Rectangle 12"/>
          <p:cNvSpPr>
            <a:spLocks noChangeArrowheads="1"/>
          </p:cNvSpPr>
          <p:nvPr/>
        </p:nvSpPr>
        <p:spPr bwMode="auto">
          <a:xfrm>
            <a:off x="1547813" y="5373688"/>
            <a:ext cx="1223962" cy="719137"/>
          </a:xfrm>
          <a:prstGeom prst="rect">
            <a:avLst/>
          </a:prstGeom>
          <a:solidFill>
            <a:srgbClr val="FFD3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61" name="Rectangle 13"/>
          <p:cNvSpPr>
            <a:spLocks noChangeArrowheads="1"/>
          </p:cNvSpPr>
          <p:nvPr/>
        </p:nvSpPr>
        <p:spPr bwMode="auto">
          <a:xfrm>
            <a:off x="6516688" y="1773238"/>
            <a:ext cx="1223962" cy="719137"/>
          </a:xfrm>
          <a:prstGeom prst="rect">
            <a:avLst/>
          </a:prstGeom>
          <a:solidFill>
            <a:srgbClr val="FFD3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62" name="Rectangle 14"/>
          <p:cNvSpPr>
            <a:spLocks noChangeArrowheads="1"/>
          </p:cNvSpPr>
          <p:nvPr/>
        </p:nvSpPr>
        <p:spPr bwMode="auto">
          <a:xfrm>
            <a:off x="6516688" y="2492375"/>
            <a:ext cx="1223962" cy="719138"/>
          </a:xfrm>
          <a:prstGeom prst="rect">
            <a:avLst/>
          </a:prstGeom>
          <a:solidFill>
            <a:srgbClr val="FFD3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63" name="Rectangle 15"/>
          <p:cNvSpPr>
            <a:spLocks noChangeArrowheads="1"/>
          </p:cNvSpPr>
          <p:nvPr/>
        </p:nvSpPr>
        <p:spPr bwMode="auto">
          <a:xfrm>
            <a:off x="6516688" y="3213100"/>
            <a:ext cx="1223962" cy="719138"/>
          </a:xfrm>
          <a:prstGeom prst="rect">
            <a:avLst/>
          </a:prstGeom>
          <a:solidFill>
            <a:srgbClr val="FFD3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64" name="Rectangle 16"/>
          <p:cNvSpPr>
            <a:spLocks noChangeArrowheads="1"/>
          </p:cNvSpPr>
          <p:nvPr/>
        </p:nvSpPr>
        <p:spPr bwMode="auto">
          <a:xfrm>
            <a:off x="6516688" y="3933825"/>
            <a:ext cx="1223962" cy="719138"/>
          </a:xfrm>
          <a:prstGeom prst="rect">
            <a:avLst/>
          </a:prstGeom>
          <a:solidFill>
            <a:srgbClr val="FFD3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65" name="Rectangle 17"/>
          <p:cNvSpPr>
            <a:spLocks noChangeArrowheads="1"/>
          </p:cNvSpPr>
          <p:nvPr/>
        </p:nvSpPr>
        <p:spPr bwMode="auto">
          <a:xfrm>
            <a:off x="6516688" y="4652963"/>
            <a:ext cx="1223962" cy="719137"/>
          </a:xfrm>
          <a:prstGeom prst="rect">
            <a:avLst/>
          </a:prstGeom>
          <a:solidFill>
            <a:srgbClr val="FFD3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66" name="Rectangle 18"/>
          <p:cNvSpPr>
            <a:spLocks noChangeArrowheads="1"/>
          </p:cNvSpPr>
          <p:nvPr/>
        </p:nvSpPr>
        <p:spPr bwMode="auto">
          <a:xfrm>
            <a:off x="6516688" y="5373688"/>
            <a:ext cx="1223962" cy="719137"/>
          </a:xfrm>
          <a:prstGeom prst="rect">
            <a:avLst/>
          </a:prstGeom>
          <a:solidFill>
            <a:srgbClr val="FFD3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3567" name="Text Box 19"/>
          <p:cNvSpPr txBox="1">
            <a:spLocks noChangeArrowheads="1"/>
          </p:cNvSpPr>
          <p:nvPr/>
        </p:nvSpPr>
        <p:spPr bwMode="auto">
          <a:xfrm>
            <a:off x="1619250" y="1989138"/>
            <a:ext cx="10080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6 x 2 =</a:t>
            </a:r>
          </a:p>
        </p:txBody>
      </p:sp>
      <p:sp>
        <p:nvSpPr>
          <p:cNvPr id="23568" name="Text Box 20"/>
          <p:cNvSpPr txBox="1">
            <a:spLocks noChangeArrowheads="1"/>
          </p:cNvSpPr>
          <p:nvPr/>
        </p:nvSpPr>
        <p:spPr bwMode="auto">
          <a:xfrm>
            <a:off x="1619250" y="2708275"/>
            <a:ext cx="10080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3 x 2 =</a:t>
            </a:r>
          </a:p>
        </p:txBody>
      </p:sp>
      <p:sp>
        <p:nvSpPr>
          <p:cNvPr id="23569" name="Text Box 21"/>
          <p:cNvSpPr txBox="1">
            <a:spLocks noChangeArrowheads="1"/>
          </p:cNvSpPr>
          <p:nvPr/>
        </p:nvSpPr>
        <p:spPr bwMode="auto">
          <a:xfrm>
            <a:off x="1619250" y="3429000"/>
            <a:ext cx="10080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8 x 2 =</a:t>
            </a:r>
          </a:p>
        </p:txBody>
      </p:sp>
      <p:sp>
        <p:nvSpPr>
          <p:cNvPr id="23570" name="Text Box 22"/>
          <p:cNvSpPr txBox="1">
            <a:spLocks noChangeArrowheads="1"/>
          </p:cNvSpPr>
          <p:nvPr/>
        </p:nvSpPr>
        <p:spPr bwMode="auto">
          <a:xfrm>
            <a:off x="1619250" y="4149725"/>
            <a:ext cx="10080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5 x 2 =</a:t>
            </a:r>
          </a:p>
        </p:txBody>
      </p:sp>
      <p:sp>
        <p:nvSpPr>
          <p:cNvPr id="23571" name="Text Box 23"/>
          <p:cNvSpPr txBox="1">
            <a:spLocks noChangeArrowheads="1"/>
          </p:cNvSpPr>
          <p:nvPr/>
        </p:nvSpPr>
        <p:spPr bwMode="auto">
          <a:xfrm>
            <a:off x="1619250" y="4868863"/>
            <a:ext cx="11525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10 x 2 =</a:t>
            </a:r>
          </a:p>
        </p:txBody>
      </p:sp>
      <p:sp>
        <p:nvSpPr>
          <p:cNvPr id="23572" name="Text Box 24"/>
          <p:cNvSpPr txBox="1">
            <a:spLocks noChangeArrowheads="1"/>
          </p:cNvSpPr>
          <p:nvPr/>
        </p:nvSpPr>
        <p:spPr bwMode="auto">
          <a:xfrm>
            <a:off x="1619250" y="5589588"/>
            <a:ext cx="10080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9 x 2 =</a:t>
            </a:r>
          </a:p>
        </p:txBody>
      </p:sp>
      <p:sp>
        <p:nvSpPr>
          <p:cNvPr id="23573" name="Text Box 25"/>
          <p:cNvSpPr txBox="1">
            <a:spLocks noChangeArrowheads="1"/>
          </p:cNvSpPr>
          <p:nvPr/>
        </p:nvSpPr>
        <p:spPr bwMode="auto">
          <a:xfrm>
            <a:off x="6804025" y="3429000"/>
            <a:ext cx="576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12</a:t>
            </a:r>
          </a:p>
        </p:txBody>
      </p:sp>
      <p:sp>
        <p:nvSpPr>
          <p:cNvPr id="23574" name="Text Box 26"/>
          <p:cNvSpPr txBox="1">
            <a:spLocks noChangeArrowheads="1"/>
          </p:cNvSpPr>
          <p:nvPr/>
        </p:nvSpPr>
        <p:spPr bwMode="auto">
          <a:xfrm>
            <a:off x="6804025" y="4149725"/>
            <a:ext cx="576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18</a:t>
            </a:r>
          </a:p>
        </p:txBody>
      </p:sp>
      <p:sp>
        <p:nvSpPr>
          <p:cNvPr id="23575" name="Text Box 27"/>
          <p:cNvSpPr txBox="1">
            <a:spLocks noChangeArrowheads="1"/>
          </p:cNvSpPr>
          <p:nvPr/>
        </p:nvSpPr>
        <p:spPr bwMode="auto">
          <a:xfrm>
            <a:off x="6804025" y="2708275"/>
            <a:ext cx="5762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20</a:t>
            </a:r>
          </a:p>
        </p:txBody>
      </p:sp>
      <p:sp>
        <p:nvSpPr>
          <p:cNvPr id="23576" name="Text Box 28"/>
          <p:cNvSpPr txBox="1">
            <a:spLocks noChangeArrowheads="1"/>
          </p:cNvSpPr>
          <p:nvPr/>
        </p:nvSpPr>
        <p:spPr bwMode="auto">
          <a:xfrm>
            <a:off x="6804025" y="1989138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16</a:t>
            </a:r>
          </a:p>
        </p:txBody>
      </p:sp>
      <p:sp>
        <p:nvSpPr>
          <p:cNvPr id="23577" name="Text Box 29"/>
          <p:cNvSpPr txBox="1">
            <a:spLocks noChangeArrowheads="1"/>
          </p:cNvSpPr>
          <p:nvPr/>
        </p:nvSpPr>
        <p:spPr bwMode="auto">
          <a:xfrm>
            <a:off x="6804025" y="4868863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6</a:t>
            </a:r>
          </a:p>
        </p:txBody>
      </p:sp>
      <p:sp>
        <p:nvSpPr>
          <p:cNvPr id="23578" name="Text Box 30"/>
          <p:cNvSpPr txBox="1">
            <a:spLocks noChangeArrowheads="1"/>
          </p:cNvSpPr>
          <p:nvPr/>
        </p:nvSpPr>
        <p:spPr bwMode="auto">
          <a:xfrm>
            <a:off x="6804025" y="5589588"/>
            <a:ext cx="5762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10</a:t>
            </a:r>
          </a:p>
        </p:txBody>
      </p:sp>
      <p:pic>
        <p:nvPicPr>
          <p:cNvPr id="33823" name="Picture 3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36613"/>
            <a:ext cx="720725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64724E-6 C 0.04792 0.00647 0.09601 0.01364 0.1441 0.02035 C 0.1441 0.02058 0.16007 0.02405 0.16233 0.02706 C 0.16701 0.03354 0.17083 0.04672 0.17431 0.05459 C 0.17691 0.06685 0.18108 0.0835 0.18038 0.0953 C 0.17986 0.10478 0.17674 0.11381 0.17431 0.12283 C 0.17361 0.12537 0.17118 0.12954 0.17118 0.13 " pathEditMode="relative" rAng="0" ptsTypes="ffffffA">
                                      <p:cBhvr>
                                        <p:cTn id="6" dur="2000" fill="hold"/>
                                        <p:tgtEl>
                                          <p:spTgt spid="33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45" y="6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118 0.13 C 0.17483 0.13209 0.1783 0.1344 0.18195 0.13625 C 0.18473 0.13764 0.18785 0.13717 0.19045 0.13949 C 0.19184 0.14064 0.1915 0.14411 0.19271 0.14573 C 0.19445 0.14828 0.19705 0.1499 0.19896 0.15198 C 0.19983 0.15406 0.2 0.15684 0.20122 0.15823 C 0.20382 0.16123 0.2099 0.16447 0.2099 0.1647 C 0.21511 0.17928 0.22778 0.18113 0.23577 0.19269 C 0.23629 0.19477 0.23646 0.19755 0.23785 0.19894 C 0.24028 0.20194 0.24636 0.20518 0.24636 0.20541 C 0.24723 0.20727 0.24723 0.21004 0.24861 0.21143 C 0.25105 0.21444 0.25712 0.21791 0.25712 0.21814 C 0.26025 0.22646 0.25851 0.22461 0.2658 0.2304 C 0.26858 0.23271 0.27448 0.23664 0.27448 0.23687 C 0.27969 0.2526 0.27257 0.2341 0.28073 0.24613 C 0.28195 0.24775 0.28177 0.25098 0.28299 0.25237 C 0.28559 0.25538 0.28872 0.25654 0.29167 0.25862 C 0.29306 0.25954 0.29584 0.26163 0.29584 0.26186 C 0.29966 0.27227 0.30834 0.27782 0.31528 0.2836 C 0.31789 0.28591 0.32379 0.28985 0.32379 0.29008 C 0.32691 0.29841 0.33108 0.30118 0.33681 0.30558 C 0.3382 0.30881 0.33907 0.31252 0.34115 0.31506 C 0.34358 0.31807 0.34688 0.31922 0.34966 0.32131 C 0.35348 0.32408 0.35677 0.32825 0.36059 0.33056 C 0.3632 0.33218 0.36632 0.33218 0.3691 0.3338 C 0.37205 0.33542 0.37761 0.34004 0.37761 0.34027 C 0.40539 0.33773 0.41216 0.33472 0.43802 0.34004 C 0.44462 0.34143 0.4507 0.34745 0.4573 0.34953 C 0.46598 0.35207 0.47448 0.35369 0.48316 0.35577 C 0.48733 0.3567 0.49618 0.35878 0.49618 0.35901 " pathEditMode="relative" rAng="0" ptsTypes="fffffffffffffffffffffffffffffA">
                                      <p:cBhvr>
                                        <p:cTn id="9" dur="2000" fill="hold"/>
                                        <p:tgtEl>
                                          <p:spTgt spid="33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50" y="114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619 0.35901 C 0.4882 0.36618 0.48438 0.36826 0.47501 0.3715 C 0.43647 0.36826 0.40088 0.36132 0.36216 0.35901 C 0.34602 0.34791 0.32536 0.34999 0.31043 0.34004 C 0.3047 0.33634 0.29966 0.33079 0.29393 0.32755 C 0.29098 0.32593 0.28751 0.32593 0.28456 0.32431 C 0.27657 0.32038 0.26858 0.3139 0.26095 0.30882 C 0.24931 0.30118 0.24046 0.29077 0.22796 0.28684 C 0.22483 0.28476 0.22015 0.28476 0.21858 0.28059 C 0.21789 0.27851 0.21789 0.2755 0.21633 0.27435 C 0.21355 0.27204 0.2099 0.27227 0.20678 0.27111 C 0.20105 0.25515 0.20886 0.27365 0.19983 0.26163 C 0.19341 0.25307 0.19619 0.24867 0.18803 0.24289 C 0.18803 0.24289 0.18352 0.23803 0.18091 0.23664 C 0.17952 0.23595 0.17779 0.23664 0.17622 0.23664 " pathEditMode="relative" ptsTypes="ffffffffffffffA">
                                      <p:cBhvr>
                                        <p:cTn id="12" dur="2000" fill="hold"/>
                                        <p:tgtEl>
                                          <p:spTgt spid="33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622 0.23665 C 0.17865 0.23989 0.18074 0.24336 0.18334 0.24613 C 0.18473 0.24752 0.18716 0.24706 0.18803 0.24914 C 0.19671 0.26788 0.18456 0.25747 0.19515 0.26487 C 0.19723 0.2762 0.19688 0.28152 0.20452 0.28684 C 0.20956 0.31414 0.20348 0.30789 0.2139 0.31507 C 0.22049 0.32825 0.21615 0.3227 0.22796 0.33056 C 0.22952 0.33172 0.23282 0.3338 0.23282 0.3338 C 0.23647 0.34398 0.23421 0.35023 0.2422 0.35578 C 0.24758 0.36642 0.24914 0.37868 0.25869 0.384 C 0.26164 0.38562 0.26494 0.38608 0.26806 0.38701 C 0.26876 0.39117 0.26858 0.39603 0.27032 0.39973 C 0.27119 0.40181 0.27397 0.40089 0.27501 0.40274 C 0.27727 0.40644 0.27831 0.41106 0.27987 0.41523 C 0.28022 0.41592 0.28404 0.42726 0.28456 0.42795 C 0.28733 0.43096 0.29081 0.43211 0.29393 0.4342 C 0.29549 0.43512 0.29862 0.4372 0.29862 0.4372 C 0.30261 0.4453 0.304 0.45178 0.31043 0.45617 C 0.31615 0.47236 0.30834 0.45363 0.31737 0.46542 C 0.32744 0.47838 0.31147 0.46589 0.32449 0.47491 C 0.33178 0.49364 0.34358 0.48462 0.35279 0.49688 C 0.35591 0.50105 0.36008 0.50405 0.36216 0.50937 C 0.36303 0.51146 0.36303 0.51446 0.36459 0.51562 C 0.36737 0.51793 0.37084 0.5177 0.37397 0.51886 C 0.37466 0.52094 0.37483 0.52372 0.37622 0.5251 C 0.379 0.52811 0.3856 0.53135 0.3856 0.53135 C 0.39115 0.54546 0.38352 0.52973 0.3974 0.54083 C 0.39897 0.54199 0.39827 0.54592 0.39983 0.54708 C 0.40261 0.54916 0.40608 0.54916 0.40921 0.55009 C 0.41824 0.55633 0.42761 0.5568 0.43751 0.55957 C 0.47154 0.56929 0.44185 0.56582 0.48924 0.56582 " pathEditMode="relative" ptsTypes="ffffffffffffffffffffffffffffffA">
                                      <p:cBhvr>
                                        <p:cTn id="15" dur="2000" fill="hold"/>
                                        <p:tgtEl>
                                          <p:spTgt spid="33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924 0.56581 C 0.47518 0.56488 0.46077 0.56673 0.44688 0.5628 C 0.43525 0.55956 0.4257 0.54777 0.41407 0.54406 C 0.40174 0.53574 0.40799 0.53874 0.39515 0.53458 C 0.39011 0.52047 0.39723 0.5362 0.38334 0.5251 C 0.38178 0.52394 0.38265 0.52001 0.38108 0.51885 C 0.37831 0.51677 0.37483 0.51677 0.37171 0.51584 C 0.36546 0.51168 0.35904 0.50728 0.35279 0.50312 C 0.35122 0.5022 0.34966 0.50104 0.3481 0.50011 C 0.34654 0.49896 0.34341 0.49687 0.34341 0.49687 C 0.33907 0.48554 0.33786 0.48068 0.32935 0.4749 C 0.32379 0.46033 0.32779 0.46426 0.3198 0.4594 C 0.31407 0.44298 0.32171 0.46148 0.31286 0.44992 C 0.30279 0.43696 0.31876 0.44945 0.30574 0.44043 C 0.30279 0.43234 0.29966 0.43187 0.29393 0.42794 C 0.29081 0.41938 0.28386 0.41337 0.27744 0.4092 C 0.27431 0.40712 0.26806 0.40296 0.26806 0.40296 C 0.26476 0.39371 0.25817 0.39139 0.25157 0.38723 C 0.24706 0.37451 0.23768 0.3715 0.22813 0.36849 C 0.2231 0.35508 0.22883 0.36572 0.21164 0.35901 C 0.21025 0.35854 0.20053 0.35161 0.19758 0.34952 C 0.19601 0.3486 0.19289 0.34652 0.19289 0.34652 C 0.1882 0.3486 0.17865 0.35276 0.17865 0.35276 " pathEditMode="relative" ptsTypes="ffffffffffffffffffffffA">
                                      <p:cBhvr>
                                        <p:cTn id="18" dur="2000" fill="hold"/>
                                        <p:tgtEl>
                                          <p:spTgt spid="33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865 0.35299 C 0.19601 0.35184 0.21563 0.35878 0.23038 0.34675 C 0.23195 0.34559 0.23125 0.34189 0.23264 0.3405 C 0.23698 0.33564 0.24219 0.33217 0.24688 0.32801 L 0.24688 0.32801 C 0.25799 0.32408 0.2533 0.32662 0.26094 0.32177 C 0.26649 0.30765 0.26111 0.31714 0.28212 0.31228 C 0.2908 0.3102 0.29792 0.30465 0.30573 0.29979 C 0.31511 0.2873 0.30486 0.29886 0.31979 0.29031 C 0.34132 0.27805 0.31094 0.28915 0.33629 0.28105 C 0.3467 0.27388 0.35677 0.26671 0.36684 0.25908 C 0.37136 0.25561 0.37622 0.25283 0.3809 0.24959 C 0.38247 0.24844 0.38559 0.24635 0.38559 0.24635 C 0.39115 0.23224 0.38351 0.24797 0.3974 0.2371 C 0.39896 0.23595 0.39844 0.23224 0.39983 0.23086 C 0.40261 0.22785 0.4092 0.22461 0.4092 0.22461 C 0.4125 0.21536 0.41441 0.21651 0.42101 0.21189 C 0.4217 0.20981 0.42188 0.20703 0.42326 0.20564 C 0.42604 0.20263 0.43264 0.1994 0.43264 0.1994 C 0.43906 0.18274 0.43021 0.20263 0.43976 0.18991 C 0.45104 0.17488 0.43837 0.18482 0.44913 0.17742 C 0.45469 0.16285 0.4507 0.16678 0.45868 0.16192 C 0.46146 0.15406 0.46198 0.15013 0.46806 0.14619 C 0.46962 0.14411 0.47049 0.14018 0.47274 0.13995 C 0.47899 0.13902 0.49149 0.14295 0.49149 0.14295 " pathEditMode="relative" ptsTypes="fffFffffffffffffffffffffA">
                                      <p:cBhvr>
                                        <p:cTn id="21" dur="2000" fill="hold"/>
                                        <p:tgtEl>
                                          <p:spTgt spid="33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15 0.14319 C 0.4908 0.1536 0.4908 0.16424 0.48924 0.17465 C 0.4882 0.18182 0.48282 0.19038 0.48039 0.19662 C 0.47431 0.21189 0.47934 0.2068 0.47136 0.21212 C 0.46059 0.23502 0.46493 0.22438 0.45799 0.24358 C 0.4573 0.24566 0.45504 0.24566 0.45348 0.24659 C 0.4533 0.24728 0.44948 0.25885 0.44896 0.25931 C 0.44323 0.26579 0.43351 0.27018 0.42657 0.27481 C 0.42309 0.28545 0.41823 0.28568 0.41111 0.29054 C 0.40973 0.2917 0.40799 0.29262 0.4066 0.29378 C 0.40504 0.2947 0.40209 0.29679 0.40209 0.29702 C 0.39914 0.30558 0.38646 0.31575 0.38646 0.31599 C 0.38091 0.33195 0.38837 0.31321 0.37986 0.32501 C 0.37032 0.33796 0.38542 0.32547 0.37309 0.33449 C 0.37032 0.34259 0.36754 0.34305 0.36181 0.34698 C 0.35122 0.35415 0.34202 0.36179 0.33073 0.36572 C 0.32778 0.3678 0.32448 0.36942 0.3217 0.3722 C 0.31945 0.37428 0.31736 0.37659 0.31511 0.37844 C 0.31216 0.38076 0.30608 0.38469 0.30608 0.38492 C 0.30226 0.3951 0.30539 0.38978 0.29497 0.39718 C 0.29341 0.39834 0.29045 0.40042 0.29045 0.40065 C 0.28611 0.41198 0.27865 0.41314 0.27032 0.41592 C 0.25799 0.42471 0.24914 0.42609 0.23455 0.42864 C 0.21823 0.43997 0.21806 0.4409 0.19879 0.44414 C 0.19584 0.44622 0.1915 0.44622 0.18993 0.45038 C 0.18907 0.45247 0.18889 0.45524 0.18768 0.45663 C 0.18195 0.46311 0.17657 0.4638 0.1698 0.46611 C 0.16841 0.46727 0.16545 0.46935 0.16545 0.46958 L 0.17431 0.47236 " pathEditMode="relative" rAng="0" ptsTypes="fffffffffffffffffffffffffffAA">
                                      <p:cBhvr>
                                        <p:cTn id="24" dur="2000" fill="hold"/>
                                        <p:tgtEl>
                                          <p:spTgt spid="33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02" y="164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431 0.47236 C 0.17917 0.48208 0.18039 0.49226 0.18837 0.49734 C 0.19479 0.514 0.18594 0.49411 0.19549 0.50683 C 0.20504 0.51955 0.19011 0.50775 0.20261 0.51631 C 0.20712 0.52904 0.20139 0.51724 0.21424 0.52557 C 0.21632 0.52695 0.21754 0.52973 0.2191 0.53181 C 0.21979 0.53389 0.21979 0.5369 0.22136 0.53806 C 0.22414 0.54037 0.22761 0.53991 0.23073 0.5413 C 0.23542 0.54361 0.24045 0.54777 0.24497 0.55078 C 0.24914 0.56211 0.24479 0.55425 0.2566 0.56003 C 0.26285 0.56304 0.26945 0.56836 0.27552 0.57252 C 0.28021 0.57576 0.2849 0.57877 0.28959 0.58201 C 0.29115 0.58316 0.29427 0.58525 0.29427 0.58525 C 0.29861 0.59658 0.2941 0.58849 0.30608 0.5945 C 0.32188 0.60236 0.33664 0.61393 0.35313 0.61971 C 0.35886 0.63498 0.35799 0.63359 0.36962 0.64169 C 0.37396 0.65302 0.36945 0.64493 0.38143 0.65094 C 0.39445 0.65742 0.40521 0.66898 0.4191 0.67292 C 0.42848 0.67546 0.44723 0.67916 0.44723 0.67916 C 0.4724 0.67523 0.45973 0.67616 0.4849 0.67616 " pathEditMode="relative" ptsTypes="fffffffffffffffffffA">
                                      <p:cBhvr>
                                        <p:cTn id="27" dur="2000" fill="hold"/>
                                        <p:tgtEl>
                                          <p:spTgt spid="33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49 0.67616 C 0.45191 0.67523 0.41893 0.67569 0.38611 0.67315 C 0.37969 0.67269 0.37361 0.66806 0.36719 0.6669 C 0.33924 0.66205 0.31441 0.65696 0.28733 0.64794 C 0.28611 0.64747 0.26962 0.64238 0.26841 0.64169 C 0.2599 0.63614 0.25174 0.63221 0.24254 0.6292 C 0.24098 0.62804 0.23907 0.62758 0.23785 0.62596 C 0.23664 0.62434 0.23681 0.6211 0.23542 0.61972 C 0.23264 0.61671 0.22604 0.61347 0.22604 0.61347 C 0.22205 0.6026 0.21719 0.60584 0.20955 0.60098 C 0.20643 0.59242 0.20174 0.58964 0.19549 0.58525 C 0.18872 0.5679 0.19809 0.58918 0.18837 0.57576 C 0.18716 0.57414 0.18733 0.57114 0.18611 0.56952 C 0.18316 0.56559 0.17813 0.56281 0.17431 0.56027 C 0.17743 0.56836 0.175 0.56651 0.18143 0.56651 " pathEditMode="relative" ptsTypes="ffffffffffffffA">
                                      <p:cBhvr>
                                        <p:cTn id="30" dur="2000" fill="hold"/>
                                        <p:tgtEl>
                                          <p:spTgt spid="33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143 0.56651 C 0.18889 0.56558 0.19653 0.56558 0.204 0.5635 C 0.21042 0.56188 0.21598 0.55679 0.22223 0.55471 C 0.23629 0.54245 0.22118 0.55425 0.23802 0.54592 C 0.24896 0.54083 0.25955 0.53204 0.26997 0.52533 C 0.27049 0.52487 0.2783 0.51978 0.279 0.51955 C 0.28351 0.51839 0.2882 0.51747 0.29271 0.51654 C 0.29983 0.50729 0.30573 0.50197 0.31545 0.49896 C 0.31927 0.48925 0.31632 0.4941 0.32691 0.48693 C 0.32865 0.48578 0.32952 0.48254 0.33143 0.48115 C 0.33577 0.47768 0.34045 0.47513 0.34497 0.47236 C 0.34653 0.47143 0.34966 0.46935 0.34966 0.46958 C 0.35261 0.46126 0.3573 0.45871 0.3632 0.45455 C 0.36754 0.44298 0.38698 0.42933 0.3974 0.42239 C 0.40052 0.41453 0.40486 0.41152 0.41094 0.40782 C 0.41719 0.39163 0.40868 0.41036 0.41789 0.3988 C 0.41893 0.39741 0.41875 0.3944 0.42014 0.39302 C 0.42292 0.39024 0.42917 0.38723 0.42917 0.38746 C 0.4349 0.37983 0.43542 0.37104 0.44289 0.36641 C 0.44427 0.36341 0.44532 0.36017 0.4474 0.35762 C 0.44844 0.356 0.45087 0.35647 0.45191 0.35485 C 0.46268 0.33773 0.45087 0.34629 0.46111 0.34004 C 0.46407 0.33426 0.46771 0.32848 0.47014 0.32223 C 0.4717 0.3183 0.4717 0.31252 0.47466 0.31043 C 0.47622 0.30974 0.47778 0.30858 0.47917 0.30766 C 0.48507 0.28869 0.48837 0.27805 0.48837 0.25769 " pathEditMode="relative" rAng="0" ptsTypes="fffffffffffffffffffffffffA">
                                      <p:cBhvr>
                                        <p:cTn id="33" dur="2000" fill="hold"/>
                                        <p:tgtEl>
                                          <p:spTgt spid="33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47" y="-154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837 0.25769 C 0.48993 0.25977 0.49306 0.26093 0.49306 0.26394 C 0.49306 0.26949 0.48976 0.27435 0.48837 0.27967 C 0.48472 0.29424 0.48073 0.31899 0.46945 0.32663 C 0.46528 0.33495 0.46424 0.3412 0.45764 0.34536 C 0.45608 0.34745 0.45399 0.34906 0.45295 0.35161 C 0.45226 0.35346 0.45122 0.36757 0.44827 0.37058 C 0.44549 0.37358 0.43889 0.37682 0.43889 0.37682 C 0.43733 0.38099 0.43577 0.38515 0.4342 0.38931 C 0.43333 0.3914 0.4309 0.39116 0.42952 0.39255 C 0.42778 0.3944 0.42622 0.39649 0.42483 0.3988 C 0.41372 0.4173 0.42639 0.40019 0.41528 0.4143 C 0.41458 0.41846 0.41476 0.42332 0.41302 0.42702 C 0.41215 0.4291 0.40972 0.42864 0.40833 0.43003 C 0.40278 0.43558 0.40278 0.44136 0.39653 0.44576 C 0.39149 0.45871 0.39566 0.45061 0.38004 0.46449 C 0.37778 0.46658 0.37309 0.47074 0.37309 0.47074 C 0.37222 0.47282 0.37205 0.4756 0.37066 0.47698 C 0.36788 0.47999 0.36129 0.48346 0.36129 0.48346 C 0.35712 0.49387 0.34983 0.49711 0.34236 0.5022 C 0.33802 0.51446 0.32865 0.51677 0.32118 0.52417 C 0.31424 0.53111 0.31094 0.54245 0.30712 0.5524 C 0.30399 0.56072 0.3007 0.56905 0.29774 0.57738 C 0.29618 0.58154 0.28837 0.58362 0.28837 0.58362 C 0.28177 0.60074 0.29097 0.57992 0.28125 0.59311 C 0.27934 0.59588 0.27847 0.59982 0.27656 0.60259 C 0.27361 0.60699 0.27031 0.61092 0.26719 0.61508 C 0.26389 0.61948 0.25417 0.62526 0.2507 0.62757 C 0.24063 0.63428 0.23108 0.64284 0.22014 0.64631 C 0.21285 0.66505 0.20261 0.66482 0.18941 0.66829 C 0.18629 0.66921 0.18004 0.67153 0.18004 0.67153 " pathEditMode="relative" ptsTypes="ffffffffffffffffffffffffffffffA">
                                      <p:cBhvr>
                                        <p:cTn id="36" dur="2000" fill="hold"/>
                                        <p:tgtEl>
                                          <p:spTgt spid="33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004 0.67176 C 0.22587 0.66852 0.21476 0.6713 0.24115 0.66228 C 0.24584 0.65002 0.24063 0.66089 0.25296 0.64978 C 0.27101 0.63382 0.26146 0.63868 0.28108 0.63405 C 0.28542 0.62272 0.29636 0.62087 0.30469 0.61532 C 0.31216 0.61023 0.32101 0.60838 0.32813 0.6026 C 0.34358 0.5901 0.32605 0.6026 0.34462 0.5901 C 0.34653 0.58872 0.34757 0.58548 0.34931 0.58386 C 0.3507 0.58247 0.35261 0.58178 0.35417 0.58085 C 0.36771 0.56235 0.34723 0.58802 0.36823 0.57137 C 0.3698 0.57021 0.36893 0.56628 0.37049 0.56512 C 0.37327 0.56281 0.37691 0.56304 0.38004 0.56188 C 0.38386 0.55147 0.38073 0.55656 0.39167 0.54939 C 0.39323 0.54847 0.39636 0.54638 0.39636 0.54638 C 0.4007 0.53505 0.40625 0.53343 0.41528 0.53065 C 0.41997 0.51793 0.41407 0.52973 0.42709 0.52117 C 0.429 0.51978 0.42987 0.51654 0.43178 0.51492 C 0.43612 0.51099 0.44115 0.50868 0.44584 0.50544 C 0.44896 0.50336 0.45209 0.50128 0.45521 0.49919 C 0.45678 0.49827 0.4599 0.49619 0.4599 0.49619 C 0.46424 0.48485 0.45973 0.49272 0.47171 0.4867 C 0.475 0.48508 0.48108 0.48046 0.48108 0.48046 C 0.48195 0.47838 0.4823 0.47583 0.48351 0.47421 C 0.48473 0.47259 0.4882 0.47097 0.4882 0.47097 " pathEditMode="relative" ptsTypes="fffffffffffffffffffffffA">
                                      <p:cBhvr>
                                        <p:cTn id="39" dur="2000" fill="hold"/>
                                        <p:tgtEl>
                                          <p:spTgt spid="33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82 0.4712 C 0.51806 0.47791 0.50782 0.47167 0.52101 0.48069 C 0.53924 0.47814 0.55521 0.47051 0.57292 0.4682 C 0.62153 0.46195 0.63004 0.46195 0.67639 0.45871 C 0.72379 0.42586 0.78299 0.45038 0.83646 0.44923 C 0.91007 0.44391 0.86459 0.44622 0.97292 0.44622 " pathEditMode="relative" ptsTypes="fffffA">
                                      <p:cBhvr>
                                        <p:cTn id="42" dur="2000" fill="hold"/>
                                        <p:tgtEl>
                                          <p:spTgt spid="338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1547813" y="1773238"/>
            <a:ext cx="1223962" cy="7191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79" name="Rectangle 5"/>
          <p:cNvSpPr>
            <a:spLocks noChangeArrowheads="1"/>
          </p:cNvSpPr>
          <p:nvPr/>
        </p:nvSpPr>
        <p:spPr bwMode="auto">
          <a:xfrm>
            <a:off x="1547813" y="2492375"/>
            <a:ext cx="1223962" cy="71913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80" name="Rectangle 6"/>
          <p:cNvSpPr>
            <a:spLocks noChangeArrowheads="1"/>
          </p:cNvSpPr>
          <p:nvPr/>
        </p:nvSpPr>
        <p:spPr bwMode="auto">
          <a:xfrm>
            <a:off x="1547813" y="3213100"/>
            <a:ext cx="1223962" cy="71913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81" name="Rectangle 7"/>
          <p:cNvSpPr>
            <a:spLocks noChangeArrowheads="1"/>
          </p:cNvSpPr>
          <p:nvPr/>
        </p:nvSpPr>
        <p:spPr bwMode="auto">
          <a:xfrm>
            <a:off x="1547813" y="3933825"/>
            <a:ext cx="1223962" cy="71913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82" name="Rectangle 8"/>
          <p:cNvSpPr>
            <a:spLocks noChangeArrowheads="1"/>
          </p:cNvSpPr>
          <p:nvPr/>
        </p:nvSpPr>
        <p:spPr bwMode="auto">
          <a:xfrm>
            <a:off x="1547813" y="4652963"/>
            <a:ext cx="1223962" cy="7191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83" name="Rectangle 9"/>
          <p:cNvSpPr>
            <a:spLocks noChangeArrowheads="1"/>
          </p:cNvSpPr>
          <p:nvPr/>
        </p:nvSpPr>
        <p:spPr bwMode="auto">
          <a:xfrm>
            <a:off x="1547813" y="5373688"/>
            <a:ext cx="1223962" cy="7191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84" name="Rectangle 10"/>
          <p:cNvSpPr>
            <a:spLocks noChangeArrowheads="1"/>
          </p:cNvSpPr>
          <p:nvPr/>
        </p:nvSpPr>
        <p:spPr bwMode="auto">
          <a:xfrm>
            <a:off x="6516688" y="1773238"/>
            <a:ext cx="1223962" cy="7191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85" name="Rectangle 11"/>
          <p:cNvSpPr>
            <a:spLocks noChangeArrowheads="1"/>
          </p:cNvSpPr>
          <p:nvPr/>
        </p:nvSpPr>
        <p:spPr bwMode="auto">
          <a:xfrm>
            <a:off x="6516688" y="2492375"/>
            <a:ext cx="1223962" cy="71913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86" name="Rectangle 12"/>
          <p:cNvSpPr>
            <a:spLocks noChangeArrowheads="1"/>
          </p:cNvSpPr>
          <p:nvPr/>
        </p:nvSpPr>
        <p:spPr bwMode="auto">
          <a:xfrm>
            <a:off x="6516688" y="3213100"/>
            <a:ext cx="1223962" cy="71913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87" name="Rectangle 13"/>
          <p:cNvSpPr>
            <a:spLocks noChangeArrowheads="1"/>
          </p:cNvSpPr>
          <p:nvPr/>
        </p:nvSpPr>
        <p:spPr bwMode="auto">
          <a:xfrm>
            <a:off x="6516688" y="3933825"/>
            <a:ext cx="1223962" cy="71913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88" name="Rectangle 14"/>
          <p:cNvSpPr>
            <a:spLocks noChangeArrowheads="1"/>
          </p:cNvSpPr>
          <p:nvPr/>
        </p:nvSpPr>
        <p:spPr bwMode="auto">
          <a:xfrm>
            <a:off x="6516688" y="4652963"/>
            <a:ext cx="1223962" cy="7191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89" name="Rectangle 15"/>
          <p:cNvSpPr>
            <a:spLocks noChangeArrowheads="1"/>
          </p:cNvSpPr>
          <p:nvPr/>
        </p:nvSpPr>
        <p:spPr bwMode="auto">
          <a:xfrm>
            <a:off x="6516688" y="5373688"/>
            <a:ext cx="1223962" cy="719137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4590" name="Text Box 16"/>
          <p:cNvSpPr txBox="1">
            <a:spLocks noChangeArrowheads="1"/>
          </p:cNvSpPr>
          <p:nvPr/>
        </p:nvSpPr>
        <p:spPr bwMode="auto">
          <a:xfrm>
            <a:off x="1619250" y="1989138"/>
            <a:ext cx="1008063" cy="366712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6 x 3 =</a:t>
            </a:r>
          </a:p>
        </p:txBody>
      </p:sp>
      <p:sp>
        <p:nvSpPr>
          <p:cNvPr id="24591" name="Text Box 17"/>
          <p:cNvSpPr txBox="1">
            <a:spLocks noChangeArrowheads="1"/>
          </p:cNvSpPr>
          <p:nvPr/>
        </p:nvSpPr>
        <p:spPr bwMode="auto">
          <a:xfrm>
            <a:off x="1619250" y="2708275"/>
            <a:ext cx="1008063" cy="3667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3 x 3 =</a:t>
            </a:r>
          </a:p>
        </p:txBody>
      </p:sp>
      <p:sp>
        <p:nvSpPr>
          <p:cNvPr id="24592" name="Text Box 18"/>
          <p:cNvSpPr txBox="1">
            <a:spLocks noChangeArrowheads="1"/>
          </p:cNvSpPr>
          <p:nvPr/>
        </p:nvSpPr>
        <p:spPr bwMode="auto">
          <a:xfrm>
            <a:off x="1619250" y="3429000"/>
            <a:ext cx="1008063" cy="3667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8 x 3 =</a:t>
            </a:r>
          </a:p>
        </p:txBody>
      </p:sp>
      <p:sp>
        <p:nvSpPr>
          <p:cNvPr id="24593" name="Text Box 19"/>
          <p:cNvSpPr txBox="1">
            <a:spLocks noChangeArrowheads="1"/>
          </p:cNvSpPr>
          <p:nvPr/>
        </p:nvSpPr>
        <p:spPr bwMode="auto">
          <a:xfrm>
            <a:off x="1619250" y="4149725"/>
            <a:ext cx="1008063" cy="3667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5 x 3 =</a:t>
            </a:r>
          </a:p>
        </p:txBody>
      </p:sp>
      <p:sp>
        <p:nvSpPr>
          <p:cNvPr id="24594" name="Text Box 20"/>
          <p:cNvSpPr txBox="1">
            <a:spLocks noChangeArrowheads="1"/>
          </p:cNvSpPr>
          <p:nvPr/>
        </p:nvSpPr>
        <p:spPr bwMode="auto">
          <a:xfrm>
            <a:off x="1619250" y="4868863"/>
            <a:ext cx="1081088" cy="366712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10 x 3 =</a:t>
            </a:r>
          </a:p>
        </p:txBody>
      </p:sp>
      <p:sp>
        <p:nvSpPr>
          <p:cNvPr id="24595" name="Text Box 21"/>
          <p:cNvSpPr txBox="1">
            <a:spLocks noChangeArrowheads="1"/>
          </p:cNvSpPr>
          <p:nvPr/>
        </p:nvSpPr>
        <p:spPr bwMode="auto">
          <a:xfrm>
            <a:off x="1619250" y="5589588"/>
            <a:ext cx="1008063" cy="366712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9 x 3 =</a:t>
            </a:r>
          </a:p>
        </p:txBody>
      </p:sp>
      <p:sp>
        <p:nvSpPr>
          <p:cNvPr id="24596" name="Text Box 22"/>
          <p:cNvSpPr txBox="1">
            <a:spLocks noChangeArrowheads="1"/>
          </p:cNvSpPr>
          <p:nvPr/>
        </p:nvSpPr>
        <p:spPr bwMode="auto">
          <a:xfrm>
            <a:off x="6804025" y="3429000"/>
            <a:ext cx="576263" cy="3667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30</a:t>
            </a:r>
          </a:p>
        </p:txBody>
      </p:sp>
      <p:sp>
        <p:nvSpPr>
          <p:cNvPr id="24597" name="Text Box 23"/>
          <p:cNvSpPr txBox="1">
            <a:spLocks noChangeArrowheads="1"/>
          </p:cNvSpPr>
          <p:nvPr/>
        </p:nvSpPr>
        <p:spPr bwMode="auto">
          <a:xfrm>
            <a:off x="6804025" y="4149725"/>
            <a:ext cx="576263" cy="3667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18</a:t>
            </a:r>
          </a:p>
        </p:txBody>
      </p:sp>
      <p:sp>
        <p:nvSpPr>
          <p:cNvPr id="24598" name="Text Box 24"/>
          <p:cNvSpPr txBox="1">
            <a:spLocks noChangeArrowheads="1"/>
          </p:cNvSpPr>
          <p:nvPr/>
        </p:nvSpPr>
        <p:spPr bwMode="auto">
          <a:xfrm>
            <a:off x="6804025" y="2708275"/>
            <a:ext cx="576263" cy="366713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15</a:t>
            </a:r>
          </a:p>
        </p:txBody>
      </p:sp>
      <p:sp>
        <p:nvSpPr>
          <p:cNvPr id="24599" name="Text Box 25"/>
          <p:cNvSpPr txBox="1">
            <a:spLocks noChangeArrowheads="1"/>
          </p:cNvSpPr>
          <p:nvPr/>
        </p:nvSpPr>
        <p:spPr bwMode="auto">
          <a:xfrm>
            <a:off x="6804025" y="1989138"/>
            <a:ext cx="576263" cy="366712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9</a:t>
            </a:r>
          </a:p>
        </p:txBody>
      </p:sp>
      <p:sp>
        <p:nvSpPr>
          <p:cNvPr id="24600" name="Text Box 26"/>
          <p:cNvSpPr txBox="1">
            <a:spLocks noChangeArrowheads="1"/>
          </p:cNvSpPr>
          <p:nvPr/>
        </p:nvSpPr>
        <p:spPr bwMode="auto">
          <a:xfrm>
            <a:off x="6804025" y="4868863"/>
            <a:ext cx="576263" cy="366712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27</a:t>
            </a:r>
          </a:p>
        </p:txBody>
      </p:sp>
      <p:sp>
        <p:nvSpPr>
          <p:cNvPr id="24601" name="Text Box 27"/>
          <p:cNvSpPr txBox="1">
            <a:spLocks noChangeArrowheads="1"/>
          </p:cNvSpPr>
          <p:nvPr/>
        </p:nvSpPr>
        <p:spPr bwMode="auto">
          <a:xfrm>
            <a:off x="6804025" y="5589588"/>
            <a:ext cx="576263" cy="366712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24</a:t>
            </a:r>
          </a:p>
        </p:txBody>
      </p:sp>
      <p:sp>
        <p:nvSpPr>
          <p:cNvPr id="24602" name="Rectangle 29"/>
          <p:cNvSpPr>
            <a:spLocks noChangeArrowheads="1"/>
          </p:cNvSpPr>
          <p:nvPr/>
        </p:nvSpPr>
        <p:spPr bwMode="auto">
          <a:xfrm>
            <a:off x="0" y="260350"/>
            <a:ext cx="9144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2000" b="1"/>
              <a:t>      Doufám, že nemáš o kolečko míň a že příklady hravě spočítáš.</a:t>
            </a:r>
            <a:br>
              <a:rPr lang="cs-CZ" sz="2000" b="1"/>
            </a:br>
            <a:r>
              <a:rPr lang="cs-CZ" sz="2000" b="1"/>
              <a:t>Spoj příklad se správným výsledkem.</a:t>
            </a:r>
          </a:p>
        </p:txBody>
      </p:sp>
      <p:pic>
        <p:nvPicPr>
          <p:cNvPr id="34848" name="Picture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881063"/>
            <a:ext cx="9366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06408E-6 C 0.00365 0.00116 0.00764 0.00185 0.01164 0.00324 C 0.01355 0.00393 0.01546 0.00555 0.01754 0.00624 C 0.02952 0.01018 0.04237 0.01018 0.0533 0.01619 C 0.06424 0.02221 0.07119 0.0266 0.08282 0.02915 C 0.11285 0.03516 0.14237 0.03678 0.17205 0.04187 C 0.18768 0.04858 0.18889 0.05228 0.20191 0.06153 C 0.20087 0.0724 0.20018 0.08304 0.19879 0.09392 C 0.19827 0.09808 0.19584 0.10224 0.19584 0.10687 C 0.19584 0.11358 0.19879 0.12653 0.19879 0.12676 " pathEditMode="relative" rAng="0" ptsTypes="fffffffffA">
                                      <p:cBhvr>
                                        <p:cTn id="6" dur="2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87" y="6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878 0.12677 C 0.20173 0.13093 0.20607 0.13417 0.20937 0.1388 C 0.21771 0.15059 0.20434 0.13995 0.21562 0.14759 C 0.21632 0.14967 0.21649 0.15244 0.21771 0.15406 C 0.22048 0.15684 0.22639 0.16008 0.22639 0.16031 C 0.23177 0.17604 0.2243 0.15707 0.23281 0.1691 C 0.2342 0.17095 0.23993 0.18575 0.24149 0.18737 C 0.24392 0.19038 0.24982 0.19362 0.24982 0.19385 C 0.25607 0.2105 0.24739 0.18992 0.25625 0.20264 C 0.26232 0.2112 0.2592 0.21536 0.26684 0.22115 C 0.27239 0.23595 0.2651 0.21791 0.27344 0.23317 C 0.2743 0.23502 0.27448 0.2378 0.27552 0.23942 C 0.27673 0.24081 0.27847 0.24081 0.27986 0.2422 C 0.29375 0.25908 0.28298 0.25099 0.29271 0.25746 C 0.29583 0.26602 0.2993 0.27088 0.30538 0.27597 C 0.30816 0.27828 0.31406 0.28198 0.31406 0.28198 C 0.31927 0.29771 0.31215 0.27967 0.32031 0.291 C 0.32951 0.3035 0.3151 0.29147 0.32691 0.30003 C 0.33038 0.3109 0.3375 0.30928 0.34184 0.32154 C 0.34531 0.33172 0.34739 0.34074 0.35469 0.34583 C 0.35607 0.34999 0.35642 0.35531 0.35885 0.35809 C 0.36128 0.36109 0.36458 0.36179 0.36736 0.36433 C 0.37882 0.37497 0.36285 0.36734 0.38038 0.37335 C 0.38177 0.37636 0.38246 0.38006 0.38455 0.38238 C 0.38698 0.38538 0.39305 0.38862 0.39305 0.38885 C 0.39687 0.3988 0.40104 0.39579 0.40816 0.40065 C 0.41232 0.41337 0.42396 0.41962 0.4316 0.42818 C 0.45225 0.45177 0.43489 0.43789 0.44653 0.44668 C 0.44791 0.44252 0.44844 0.43697 0.45087 0.43419 C 0.45208 0.4328 0.45347 0.43697 0.45503 0.43743 C 0.46701 0.43997 0.47916 0.44136 0.49132 0.44344 C 0.4941 0.4446 0.50017 0.44668 0.50017 0.44691 " pathEditMode="relative" rAng="0" ptsTypes="fffffffffffffffffffffffffffffffA">
                                      <p:cBhvr>
                                        <p:cTn id="9" dur="2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69" y="162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017 0.44691 C 0.4816 0.46357 0.45747 0.45454 0.43663 0.45316 C 0.42066 0.44946 0.41302 0.44622 0.39896 0.43743 C 0.39444 0.42494 0.39826 0.43211 0.38264 0.4217 C 0.38229 0.42147 0.37326 0.41568 0.37309 0.41545 C 0.37153 0.41337 0.37031 0.41082 0.3684 0.40921 C 0.36146 0.40296 0.35243 0.39856 0.34497 0.39348 C 0.34028 0.39024 0.33542 0.38746 0.33073 0.38422 C 0.3276 0.38214 0.32448 0.37983 0.32135 0.37775 C 0.31979 0.37659 0.31667 0.37474 0.31667 0.37474 C 0.31267 0.36387 0.30781 0.36711 0.30017 0.36225 C 0.29618 0.35138 0.29115 0.35461 0.28368 0.34952 C 0.28299 0.34744 0.28281 0.34467 0.28142 0.34328 C 0.27865 0.34027 0.27205 0.33703 0.27205 0.33703 C 0.26788 0.32639 0.26094 0.32362 0.25313 0.3183 C 0.25156 0.31714 0.24844 0.31506 0.24844 0.31506 C 0.24462 0.30442 0.24254 0.30904 0.23663 0.30257 C 0.22361 0.28822 0.23524 0.29655 0.225 0.29008 C 0.2217 0.28152 0.21701 0.27874 0.21076 0.27435 C 0.20521 0.25977 0.2092 0.26394 0.20139 0.25862 C 0.20052 0.25445 0.20069 0.24983 0.19896 0.24612 C 0.19809 0.24404 0.19549 0.24474 0.19427 0.24312 C 0.19306 0.2415 0.19323 0.23849 0.19201 0.23687 C 0.1908 0.23525 0.18733 0.23363 0.18733 0.23363 " pathEditMode="relative" ptsTypes="fffffffffffffffffffffffA">
                                      <p:cBhvr>
                                        <p:cTn id="12" dur="2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732 0.23387 C 0.20121 0.23873 0.20555 0.24335 0.22031 0.24636 C 0.24427 0.24382 0.24479 0.24266 0.26267 0.23711 C 0.26771 0.23387 0.27812 0.22392 0.28368 0.22138 C 0.2908 0.21814 0.31736 0.21583 0.32135 0.21513 C 0.32621 0.21444 0.3309 0.21282 0.33559 0.21189 C 0.34184 0.21074 0.34809 0.20981 0.35434 0.20889 C 0.36371 0.20588 0.37396 0.20518 0.38264 0.1994 C 0.38576 0.19732 0.39201 0.19316 0.39201 0.19316 C 0.39705 0.17905 0.38993 0.19478 0.40382 0.18367 C 0.40538 0.18252 0.40486 0.17905 0.40607 0.17743 C 0.41128 0.17049 0.41562 0.17026 0.42257 0.16794 C 0.42812 0.15383 0.42031 0.16979 0.43437 0.15869 C 0.43594 0.15753 0.43507 0.1536 0.43663 0.15244 C 0.44635 0.14458 0.4467 0.15476 0.45555 0.14296 C 0.46232 0.13394 0.47361 0.12422 0.48368 0.12422 " pathEditMode="relative" ptsTypes="fffffffffffffffA">
                                      <p:cBhvr>
                                        <p:cTn id="15" dur="2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368 0.12422 C 0.48455 0.12839 0.48646 0.13255 0.48611 0.13671 C 0.48559 0.14227 0.48281 0.14712 0.48142 0.15244 C 0.47778 0.16679 0.47361 0.18922 0.4625 0.19616 C 0.46181 0.19825 0.46146 0.20102 0.46024 0.20264 C 0.45903 0.20426 0.4566 0.2038 0.45556 0.20565 C 0.44705 0.21976 0.45365 0.21976 0.43906 0.23086 C 0.43611 0.23317 0.43281 0.23503 0.42969 0.23711 C 0.42813 0.23803 0.425 0.24011 0.425 0.24011 C 0.42135 0.24937 0.41528 0.25122 0.40851 0.25584 C 0.39479 0.26533 0.38108 0.27273 0.36615 0.27782 C 0.35764 0.28915 0.34462 0.28707 0.33316 0.29031 C 0.3158 0.29517 0.29861 0.30003 0.28142 0.30604 C 0.26146 0.31298 0.27379 0.30535 0.25781 0.31229 C 0.24271 0.31899 0.27153 0.31252 0.23906 0.31853 C 0.22656 0.32085 0.20139 0.32478 0.20139 0.32478 C 0.18924 0.33287 0.19549 0.33102 0.18264 0.33102 " pathEditMode="relative" ptsTypes="ffffffffffffffffA">
                                      <p:cBhvr>
                                        <p:cTn id="18" dur="2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64 0.33102 C 0.18333 0.33125 0.19791 0.33287 0.20139 0.33727 C 0.2026 0.33889 0.2026 0.3419 0.20382 0.34351 C 0.20573 0.34629 0.2085 0.34791 0.21076 0.34999 C 0.21163 0.35416 0.21146 0.35878 0.21319 0.36248 C 0.21406 0.36456 0.21684 0.36364 0.21788 0.36549 C 0.22153 0.37127 0.22413 0.37821 0.22725 0.38446 C 0.23264 0.39533 0.23264 0.4069 0.24149 0.41268 C 0.24809 0.42586 0.24496 0.41869 0.25087 0.43442 C 0.25173 0.43651 0.25191 0.43928 0.25312 0.4409 C 0.25434 0.44252 0.25625 0.44298 0.25781 0.44391 C 0.26267 0.4564 0.26719 0.46912 0.27205 0.48161 C 0.27291 0.4837 0.27517 0.4837 0.27673 0.48462 C 0.28212 0.49942 0.2783 0.49526 0.28611 0.50035 C 0.28698 0.50243 0.28715 0.50521 0.28854 0.5066 C 0.29132 0.5096 0.29791 0.51284 0.29791 0.51284 C 0.30208 0.52394 0.30191 0.52996 0.30972 0.53482 C 0.31545 0.55078 0.30764 0.53227 0.31666 0.5443 C 0.31857 0.54685 0.31962 0.55055 0.32135 0.55355 C 0.32274 0.55587 0.32482 0.55749 0.32604 0.56003 C 0.33437 0.57645 0.33212 0.57784 0.34722 0.58825 C 0.34809 0.59033 0.34826 0.59311 0.34965 0.5945 C 0.35243 0.59751 0.35903 0.60074 0.35903 0.60074 C 0.3658 0.61809 0.35642 0.59704 0.36614 0.61 C 0.36944 0.61439 0.36927 0.62249 0.37326 0.62573 C 0.37743 0.6292 0.38281 0.6292 0.38732 0.63197 C 0.39149 0.64331 0.39722 0.64493 0.40607 0.6477 C 0.40937 0.65603 0.4158 0.65834 0.42257 0.66019 C 0.44739 0.66713 0.47291 0.67037 0.49791 0.67592 C 0.49948 0.67615 0.49479 0.67592 0.49323 0.67592 " pathEditMode="relative" ptsTypes="fffffffffffffffffffffffffffffA">
                                      <p:cBhvr>
                                        <p:cTn id="21" dur="2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322 0.67592 C 0.48454 0.67315 0.47777 0.66852 0.46979 0.66343 C 0.46406 0.65973 0.43906 0.65557 0.43211 0.65395 C 0.4276 0.65117 0.42222 0.65117 0.41805 0.6477 C 0.41649 0.64655 0.41718 0.64261 0.41562 0.64146 C 0.41284 0.63914 0.4092 0.63984 0.40624 0.63822 C 0.40295 0.6366 0.39982 0.63429 0.39687 0.63197 C 0.39201 0.62804 0.38767 0.62295 0.38263 0.61948 C 0.37951 0.6174 0.37638 0.61532 0.37326 0.61323 C 0.3717 0.61208 0.36857 0.61 0.36857 0.61 C 0.3644 0.6019 0.36319 0.59565 0.35677 0.59126 C 0.35381 0.58293 0.3467 0.57669 0.34027 0.57252 C 0.33472 0.55795 0.33871 0.56211 0.3309 0.55679 C 0.32499 0.5406 0.33315 0.5598 0.32378 0.54731 C 0.31458 0.53505 0.32934 0.54615 0.31684 0.53806 C 0.31284 0.52765 0.31597 0.53297 0.30503 0.52556 C 0.30347 0.52441 0.3019 0.52348 0.30034 0.52233 C 0.29878 0.52117 0.29565 0.51909 0.29565 0.51909 C 0.29166 0.50868 0.29479 0.51377 0.28385 0.5066 C 0.28229 0.50567 0.27916 0.50359 0.27916 0.50359 C 0.27517 0.49341 0.27812 0.49827 0.26736 0.49087 C 0.26579 0.48971 0.26267 0.48786 0.26267 0.48786 C 0.2585 0.47652 0.26284 0.48439 0.25086 0.47837 C 0.23784 0.4719 0.22586 0.46126 0.21319 0.45339 C 0.20677 0.44483 0.20208 0.44576 0.19444 0.4409 C 0.19131 0.44298 0.18506 0.44715 0.18506 0.44715 " pathEditMode="relative" ptsTypes="fffffffffffffffffffffffffA">
                                      <p:cBhvr>
                                        <p:cTn id="24" dur="2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507 0.44738 C 0.19809 0.44414 0.21475 0.44252 0.22673 0.43419 C 0.23889 0.42586 0.23246 0.4291 0.24514 0.42471 C 0.25746 0.41638 0.25903 0.41499 0.27309 0.41199 C 0.28021 0.40666 0.29635 0.40227 0.29635 0.4025 C 0.30903 0.39325 0.28958 0.4062 0.31007 0.39579 C 0.31788 0.39186 0.32587 0.38492 0.33316 0.37983 C 0.33889 0.37567 0.34618 0.37729 0.35191 0.37335 C 0.35347 0.3722 0.35521 0.3715 0.35642 0.37012 C 0.35816 0.36803 0.3592 0.36526 0.36111 0.36364 C 0.36562 0.35994 0.375 0.35415 0.375 0.35439 C 0.37986 0.3412 0.37378 0.35346 0.38663 0.34444 C 0.38854 0.34305 0.38958 0.34004 0.39114 0.33796 C 0.39531 0.3338 0.40069 0.3331 0.40521 0.33172 C 0.41458 0.32478 0.41163 0.32293 0.42378 0.31876 C 0.42795 0.30697 0.42361 0.31529 0.43524 0.30905 C 0.4375 0.30789 0.44583 0.30188 0.44913 0.29933 C 0.45225 0.29725 0.45538 0.29517 0.45833 0.29309 C 0.45989 0.29216 0.46302 0.28985 0.46302 0.29008 C 0.46632 0.28129 0.47066 0.27805 0.47708 0.27389 C 0.48264 0.25746 0.475 0.27643 0.48385 0.26417 C 0.48507 0.26255 0.48507 0.25931 0.48628 0.25769 C 0.4875 0.25607 0.49028 0.25677 0.49097 0.25469 C 0.49219 0.25052 0.49097 0.2459 0.49097 0.24173 " pathEditMode="relative" rAng="0" ptsTypes="fffffffffffffffffffffffA">
                                      <p:cBhvr>
                                        <p:cTn id="27" dur="2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47" y="-102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097 0.24173 C 0.48941 0.25006 0.48785 0.25839 0.48628 0.26672 C 0.48351 0.28152 0.48698 0.27712 0.47934 0.28245 C 0.47309 0.29887 0.4691 0.31599 0.46285 0.33264 C 0.45937 0.34189 0.45798 0.34976 0.45104 0.35462 C 0.44305 0.37544 0.44861 0.37012 0.43923 0.37659 C 0.43264 0.3944 0.43698 0.38585 0.42517 0.40158 C 0.42153 0.40643 0.42274 0.41707 0.41805 0.42031 C 0.41337 0.42355 0.41233 0.42355 0.40868 0.4298 C 0.40764 0.43165 0.40746 0.43442 0.40625 0.43604 C 0.40503 0.43766 0.40295 0.43789 0.40156 0.43928 C 0.39045 0.45038 0.40295 0.44159 0.39219 0.44853 C 0.38715 0.46264 0.39427 0.44691 0.38038 0.45802 C 0.37882 0.45917 0.37969 0.46334 0.37812 0.46426 C 0.37222 0.46773 0.3592 0.47051 0.3592 0.47051 C 0.34826 0.47791 0.33733 0.48508 0.32639 0.49248 C 0.32014 0.49688 0.30955 0.49896 0.30278 0.50197 C 0.29548 0.50521 0.28854 0.51284 0.2816 0.51747 C 0.27899 0.51909 0.27726 0.52256 0.27465 0.52394 C 0.26858 0.52695 0.26198 0.52811 0.25573 0.53019 C 0.25226 0.53135 0.24983 0.53528 0.24635 0.53644 C 0.24323 0.53736 0.2401 0.53852 0.23698 0.53944 C 0.22535 0.54754 0.20798 0.53944 0.19462 0.53944 " pathEditMode="relative" ptsTypes="ffffffffffffffffffffffA">
                                      <p:cBhvr>
                                        <p:cTn id="30" dur="2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461 0.53944 C 0.20555 0.53828 0.21666 0.53805 0.2276 0.5362 C 0.22934 0.53597 0.23055 0.53389 0.23229 0.5332 C 0.23854 0.53065 0.24461 0.52788 0.25104 0.52695 C 0.25885 0.52579 0.26684 0.52487 0.27465 0.52371 C 0.28663 0.51608 0.27187 0.52464 0.29809 0.51747 C 0.30295 0.51608 0.30729 0.51284 0.31215 0.51122 C 0.32882 0.50012 0.30382 0.5177 0.3217 0.50174 C 0.32465 0.49919 0.33107 0.49549 0.33107 0.49549 C 0.33507 0.48462 0.33993 0.48786 0.34757 0.483 C 0.35086 0.47375 0.35555 0.47375 0.36163 0.46727 C 0.36336 0.46542 0.36441 0.46241 0.36632 0.46102 C 0.36927 0.45917 0.37257 0.45894 0.37569 0.45778 C 0.38003 0.44645 0.38854 0.44136 0.39687 0.43604 C 0.39774 0.43396 0.39791 0.43118 0.3993 0.42956 C 0.40208 0.42656 0.40868 0.42332 0.40868 0.42332 C 0.40954 0.42124 0.40972 0.41846 0.41111 0.41707 C 0.41389 0.41407 0.42048 0.41083 0.42048 0.41083 C 0.42343 0.40273 0.42656 0.40227 0.43229 0.39834 C 0.43628 0.39024 0.4375 0.38376 0.44392 0.3796 C 0.44548 0.37636 0.44704 0.37312 0.44878 0.37011 C 0.45017 0.3678 0.45243 0.36641 0.45347 0.36387 C 0.45781 0.3523 0.45399 0.34814 0.46284 0.34189 C 0.46614 0.33287 0.46892 0.33518 0.47222 0.32616 C 0.48298 0.33333 0.48159 0.32778 0.48159 0.33865 " pathEditMode="relative" ptsTypes="ffffffffffffffffffffffffA">
                                      <p:cBhvr>
                                        <p:cTn id="33" dur="2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159 0.33866 C 0.47812 0.35832 0.47795 0.34768 0.46996 0.36364 C 0.46875 0.37012 0.46597 0.3759 0.4651 0.38238 C 0.46267 0.40181 0.46805 0.41476 0.45573 0.42332 C 0.45295 0.43118 0.44878 0.43257 0.44392 0.43882 C 0.44323 0.4409 0.44305 0.44368 0.44166 0.44506 C 0.43889 0.44807 0.43229 0.45154 0.43229 0.45154 C 0.43142 0.45362 0.43125 0.4564 0.42986 0.45779 C 0.42708 0.46079 0.42048 0.46403 0.42048 0.46403 C 0.41666 0.47375 0.41927 0.4874 0.41336 0.49526 C 0.40694 0.50382 0.4 0.50382 0.39218 0.50798 C 0.38732 0.51053 0.38316 0.51539 0.37812 0.51724 C 0.37014 0.52001 0.36232 0.52325 0.35451 0.52672 C 0.34757 0.52973 0.34375 0.53713 0.33819 0.54245 C 0.32656 0.55378 0.33993 0.53713 0.32864 0.5487 C 0.3184 0.5591 0.30607 0.56975 0.2934 0.57368 C 0.28645 0.5783 0.27847 0.58316 0.27222 0.58941 C 0.27048 0.59126 0.26944 0.59427 0.26753 0.59565 C 0.26458 0.5975 0.26111 0.59727 0.25816 0.59889 C 0.25486 0.60051 0.25191 0.60329 0.24878 0.60514 C 0.24166 0.60953 0.24392 0.60815 0.23454 0.61439 C 0.23298 0.61555 0.22986 0.61763 0.22986 0.61763 C 0.22586 0.6285 0.221 0.62526 0.21336 0.63012 C 0.20868 0.63637 0.20399 0.6396 0.1993 0.64585 C 0.19843 0.65001 0.19861 0.65464 0.19687 0.65834 C 0.196 0.66042 0.19218 0.66158 0.19218 0.66158 " pathEditMode="relative" ptsTypes="fffffffffffffffffffffffffA">
                                      <p:cBhvr>
                                        <p:cTn id="36" dur="2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218 0.66181 C 0.21909 0.65996 0.2342 0.65764 0.25816 0.65255 C 0.26215 0.64978 0.26562 0.64492 0.26996 0.64307 C 0.28229 0.63752 0.29965 0.63567 0.31215 0.63359 C 0.32135 0.6278 0.33038 0.62711 0.34045 0.62433 C 0.35104 0.62156 0.35764 0.61716 0.36875 0.61485 C 0.38507 0.60398 0.37465 0.60907 0.40156 0.60537 C 0.41128 0.60236 0.41788 0.59611 0.4276 0.59287 C 0.42916 0.59172 0.43107 0.59125 0.43229 0.58964 C 0.4335 0.58802 0.43298 0.58455 0.43454 0.58339 C 0.43732 0.58131 0.44079 0.58131 0.44392 0.58038 C 0.45711 0.57159 0.44149 0.58362 0.45104 0.5709 C 0.45347 0.56766 0.46371 0.56535 0.4651 0.56465 C 0.46579 0.56442 0.48211 0.55216 0.48402 0.55216 C 0.48871 0.55216 0.4934 0.55216 0.49809 0.55216 L 0.48871 0.55216 " pathEditMode="relative" ptsTypes="ffffffffffffffAA">
                                      <p:cBhvr>
                                        <p:cTn id="39" dur="2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871 0.55217 C 0.50295 0.54731 0.51683 0.53898 0.53107 0.53343 C 0.53732 0.53112 0.54982 0.52718 0.54982 0.52718 C 0.56197 0.51886 0.57916 0.51932 0.59218 0.5177 C 0.61302 0.50336 0.68628 0.50613 0.70034 0.50521 C 0.73975 0.5029 0.77881 0.4985 0.81805 0.49572 C 0.84965 0.49781 0.86197 0.4985 0.88871 0.50521 C 0.90416 0.50914 0.91614 0.51886 0.93107 0.52395 C 0.93958 0.52973 0.94999 0.53343 0.9592 0.53644 C 0.96076 0.53759 0.96388 0.53968 0.96388 0.53968 " pathEditMode="relative" ptsTypes="fffffffffA">
                                      <p:cBhvr>
                                        <p:cTn id="42" dur="2000" fill="hold"/>
                                        <p:tgtEl>
                                          <p:spTgt spid="348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1547813" y="1773238"/>
            <a:ext cx="1223962" cy="719137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1547813" y="2492375"/>
            <a:ext cx="1223962" cy="719138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04" name="Rectangle 6"/>
          <p:cNvSpPr>
            <a:spLocks noChangeArrowheads="1"/>
          </p:cNvSpPr>
          <p:nvPr/>
        </p:nvSpPr>
        <p:spPr bwMode="auto">
          <a:xfrm>
            <a:off x="1547813" y="3213100"/>
            <a:ext cx="1223962" cy="719138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05" name="Rectangle 7"/>
          <p:cNvSpPr>
            <a:spLocks noChangeArrowheads="1"/>
          </p:cNvSpPr>
          <p:nvPr/>
        </p:nvSpPr>
        <p:spPr bwMode="auto">
          <a:xfrm>
            <a:off x="1547813" y="3933825"/>
            <a:ext cx="1223962" cy="719138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06" name="Rectangle 8"/>
          <p:cNvSpPr>
            <a:spLocks noChangeArrowheads="1"/>
          </p:cNvSpPr>
          <p:nvPr/>
        </p:nvSpPr>
        <p:spPr bwMode="auto">
          <a:xfrm>
            <a:off x="1547813" y="4652963"/>
            <a:ext cx="1223962" cy="719137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07" name="Rectangle 9"/>
          <p:cNvSpPr>
            <a:spLocks noChangeArrowheads="1"/>
          </p:cNvSpPr>
          <p:nvPr/>
        </p:nvSpPr>
        <p:spPr bwMode="auto">
          <a:xfrm>
            <a:off x="1547813" y="5373688"/>
            <a:ext cx="1223962" cy="719137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08" name="Rectangle 10"/>
          <p:cNvSpPr>
            <a:spLocks noChangeArrowheads="1"/>
          </p:cNvSpPr>
          <p:nvPr/>
        </p:nvSpPr>
        <p:spPr bwMode="auto">
          <a:xfrm>
            <a:off x="6516688" y="1773238"/>
            <a:ext cx="1223962" cy="719137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09" name="Rectangle 11"/>
          <p:cNvSpPr>
            <a:spLocks noChangeArrowheads="1"/>
          </p:cNvSpPr>
          <p:nvPr/>
        </p:nvSpPr>
        <p:spPr bwMode="auto">
          <a:xfrm>
            <a:off x="6516688" y="2492375"/>
            <a:ext cx="1223962" cy="719138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10" name="Rectangle 12"/>
          <p:cNvSpPr>
            <a:spLocks noChangeArrowheads="1"/>
          </p:cNvSpPr>
          <p:nvPr/>
        </p:nvSpPr>
        <p:spPr bwMode="auto">
          <a:xfrm>
            <a:off x="6516688" y="3213100"/>
            <a:ext cx="1223962" cy="719138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11" name="Rectangle 13"/>
          <p:cNvSpPr>
            <a:spLocks noChangeArrowheads="1"/>
          </p:cNvSpPr>
          <p:nvPr/>
        </p:nvSpPr>
        <p:spPr bwMode="auto">
          <a:xfrm>
            <a:off x="6516688" y="3933825"/>
            <a:ext cx="1223962" cy="719138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12" name="Rectangle 14"/>
          <p:cNvSpPr>
            <a:spLocks noChangeArrowheads="1"/>
          </p:cNvSpPr>
          <p:nvPr/>
        </p:nvSpPr>
        <p:spPr bwMode="auto">
          <a:xfrm>
            <a:off x="6516688" y="4652963"/>
            <a:ext cx="1223962" cy="719137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13" name="Rectangle 15"/>
          <p:cNvSpPr>
            <a:spLocks noChangeArrowheads="1"/>
          </p:cNvSpPr>
          <p:nvPr/>
        </p:nvSpPr>
        <p:spPr bwMode="auto">
          <a:xfrm>
            <a:off x="6516688" y="5373688"/>
            <a:ext cx="1223962" cy="719137"/>
          </a:xfrm>
          <a:prstGeom prst="rect">
            <a:avLst/>
          </a:prstGeom>
          <a:solidFill>
            <a:srgbClr val="FFCC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25614" name="Text Box 16"/>
          <p:cNvSpPr txBox="1">
            <a:spLocks noChangeArrowheads="1"/>
          </p:cNvSpPr>
          <p:nvPr/>
        </p:nvSpPr>
        <p:spPr bwMode="auto">
          <a:xfrm>
            <a:off x="1619250" y="1989138"/>
            <a:ext cx="1008063" cy="366712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6 x 4 =</a:t>
            </a:r>
          </a:p>
        </p:txBody>
      </p:sp>
      <p:sp>
        <p:nvSpPr>
          <p:cNvPr id="25615" name="Text Box 17"/>
          <p:cNvSpPr txBox="1">
            <a:spLocks noChangeArrowheads="1"/>
          </p:cNvSpPr>
          <p:nvPr/>
        </p:nvSpPr>
        <p:spPr bwMode="auto">
          <a:xfrm>
            <a:off x="1619250" y="2708275"/>
            <a:ext cx="1008063" cy="366713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3 x 4 =</a:t>
            </a:r>
          </a:p>
        </p:txBody>
      </p:sp>
      <p:sp>
        <p:nvSpPr>
          <p:cNvPr id="25616" name="Text Box 18"/>
          <p:cNvSpPr txBox="1">
            <a:spLocks noChangeArrowheads="1"/>
          </p:cNvSpPr>
          <p:nvPr/>
        </p:nvSpPr>
        <p:spPr bwMode="auto">
          <a:xfrm>
            <a:off x="1619250" y="3429000"/>
            <a:ext cx="1008063" cy="366713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8 x 4 =</a:t>
            </a:r>
          </a:p>
        </p:txBody>
      </p:sp>
      <p:sp>
        <p:nvSpPr>
          <p:cNvPr id="25617" name="Text Box 19"/>
          <p:cNvSpPr txBox="1">
            <a:spLocks noChangeArrowheads="1"/>
          </p:cNvSpPr>
          <p:nvPr/>
        </p:nvSpPr>
        <p:spPr bwMode="auto">
          <a:xfrm>
            <a:off x="1619250" y="4149725"/>
            <a:ext cx="1008063" cy="366713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5 x 4 =</a:t>
            </a:r>
          </a:p>
        </p:txBody>
      </p:sp>
      <p:sp>
        <p:nvSpPr>
          <p:cNvPr id="25618" name="Text Box 20"/>
          <p:cNvSpPr txBox="1">
            <a:spLocks noChangeArrowheads="1"/>
          </p:cNvSpPr>
          <p:nvPr/>
        </p:nvSpPr>
        <p:spPr bwMode="auto">
          <a:xfrm>
            <a:off x="1619250" y="4868863"/>
            <a:ext cx="1081088" cy="366712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10 x 4 =</a:t>
            </a:r>
          </a:p>
        </p:txBody>
      </p:sp>
      <p:sp>
        <p:nvSpPr>
          <p:cNvPr id="25619" name="Text Box 21"/>
          <p:cNvSpPr txBox="1">
            <a:spLocks noChangeArrowheads="1"/>
          </p:cNvSpPr>
          <p:nvPr/>
        </p:nvSpPr>
        <p:spPr bwMode="auto">
          <a:xfrm>
            <a:off x="1619250" y="5589588"/>
            <a:ext cx="1008063" cy="366712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9 x 4 =</a:t>
            </a:r>
          </a:p>
        </p:txBody>
      </p:sp>
      <p:sp>
        <p:nvSpPr>
          <p:cNvPr id="25620" name="Text Box 22"/>
          <p:cNvSpPr txBox="1">
            <a:spLocks noChangeArrowheads="1"/>
          </p:cNvSpPr>
          <p:nvPr/>
        </p:nvSpPr>
        <p:spPr bwMode="auto">
          <a:xfrm>
            <a:off x="6804025" y="3429000"/>
            <a:ext cx="576263" cy="366713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24</a:t>
            </a:r>
          </a:p>
        </p:txBody>
      </p:sp>
      <p:sp>
        <p:nvSpPr>
          <p:cNvPr id="25621" name="Text Box 23"/>
          <p:cNvSpPr txBox="1">
            <a:spLocks noChangeArrowheads="1"/>
          </p:cNvSpPr>
          <p:nvPr/>
        </p:nvSpPr>
        <p:spPr bwMode="auto">
          <a:xfrm>
            <a:off x="6804025" y="4149725"/>
            <a:ext cx="576263" cy="366713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12</a:t>
            </a:r>
          </a:p>
        </p:txBody>
      </p:sp>
      <p:sp>
        <p:nvSpPr>
          <p:cNvPr id="25622" name="Text Box 24"/>
          <p:cNvSpPr txBox="1">
            <a:spLocks noChangeArrowheads="1"/>
          </p:cNvSpPr>
          <p:nvPr/>
        </p:nvSpPr>
        <p:spPr bwMode="auto">
          <a:xfrm>
            <a:off x="6804025" y="2708275"/>
            <a:ext cx="576263" cy="366713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20</a:t>
            </a:r>
          </a:p>
        </p:txBody>
      </p:sp>
      <p:sp>
        <p:nvSpPr>
          <p:cNvPr id="25623" name="Text Box 25"/>
          <p:cNvSpPr txBox="1">
            <a:spLocks noChangeArrowheads="1"/>
          </p:cNvSpPr>
          <p:nvPr/>
        </p:nvSpPr>
        <p:spPr bwMode="auto">
          <a:xfrm>
            <a:off x="6804025" y="1989138"/>
            <a:ext cx="576263" cy="366712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32</a:t>
            </a:r>
          </a:p>
        </p:txBody>
      </p:sp>
      <p:sp>
        <p:nvSpPr>
          <p:cNvPr id="25624" name="Text Box 26"/>
          <p:cNvSpPr txBox="1">
            <a:spLocks noChangeArrowheads="1"/>
          </p:cNvSpPr>
          <p:nvPr/>
        </p:nvSpPr>
        <p:spPr bwMode="auto">
          <a:xfrm>
            <a:off x="6804025" y="4868863"/>
            <a:ext cx="576263" cy="366712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36</a:t>
            </a:r>
          </a:p>
        </p:txBody>
      </p:sp>
      <p:sp>
        <p:nvSpPr>
          <p:cNvPr id="25625" name="Text Box 27"/>
          <p:cNvSpPr txBox="1">
            <a:spLocks noChangeArrowheads="1"/>
          </p:cNvSpPr>
          <p:nvPr/>
        </p:nvSpPr>
        <p:spPr bwMode="auto">
          <a:xfrm>
            <a:off x="6804025" y="5589588"/>
            <a:ext cx="576263" cy="366712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b="1"/>
              <a:t>40</a:t>
            </a:r>
          </a:p>
        </p:txBody>
      </p:sp>
      <p:sp>
        <p:nvSpPr>
          <p:cNvPr id="25626" name="Rectangle 28"/>
          <p:cNvSpPr>
            <a:spLocks noChangeArrowheads="1"/>
          </p:cNvSpPr>
          <p:nvPr/>
        </p:nvSpPr>
        <p:spPr bwMode="auto">
          <a:xfrm>
            <a:off x="0" y="260350"/>
            <a:ext cx="9144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2000" b="1"/>
              <a:t>      Doufám, že nemáš o kolečko míň a že příklady hravě spočítáš.</a:t>
            </a:r>
            <a:br>
              <a:rPr lang="cs-CZ" sz="2000" b="1"/>
            </a:br>
            <a:r>
              <a:rPr lang="cs-CZ" sz="2000" b="1"/>
              <a:t>Spoj příklad se správným výsledkem.</a:t>
            </a:r>
          </a:p>
        </p:txBody>
      </p:sp>
      <p:sp>
        <p:nvSpPr>
          <p:cNvPr id="25627" name="Text Box 29"/>
          <p:cNvSpPr txBox="1">
            <a:spLocks noChangeArrowheads="1"/>
          </p:cNvSpPr>
          <p:nvPr/>
        </p:nvSpPr>
        <p:spPr bwMode="auto">
          <a:xfrm>
            <a:off x="3779838" y="981075"/>
            <a:ext cx="18002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cs-CZ" sz="2000" b="1"/>
          </a:p>
        </p:txBody>
      </p:sp>
      <p:pic>
        <p:nvPicPr>
          <p:cNvPr id="35871" name="Picture 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908050"/>
            <a:ext cx="1276350" cy="73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6.36132E-7 C 0.05278 0.0192 0.10816 0.01735 0.16146 0.03539 C 0.16563 0.0384 0.1698 0.04164 0.17414 0.04441 C 0.17796 0.04742 0.175 0.05691 0.17726 0.06246 C 0.17848 0.06523 0.18143 0.06523 0.18368 0.06662 C 0.18421 0.06893 0.18698 0.08929 0.18993 0.09369 C 0.19167 0.09577 0.19549 0.09461 0.19636 0.09785 C 0.19809 0.10664 0.19636 0.11612 0.19636 0.12515 " pathEditMode="relative" rAng="0" ptsTypes="fffffffA">
                                      <p:cBhvr>
                                        <p:cTn id="6" dur="20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96" y="62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636 0.12514 C 0.21303 0.13995 0.20504 0.13578 0.2198 0.14087 C 0.22518 0.15151 0.22813 0.15868 0.23629 0.16586 C 0.23924 0.1684 0.24567 0.1721 0.24567 0.1721 C 0.25244 0.18945 0.24306 0.16817 0.25278 0.18158 C 0.26129 0.19338 0.2441 0.18436 0.26459 0.19084 C 0.26771 0.19292 0.27084 0.195 0.27396 0.19708 C 0.27553 0.19824 0.27865 0.20032 0.27865 0.20032 C 0.28247 0.21096 0.27935 0.20541 0.29046 0.21281 C 0.29202 0.21397 0.29514 0.21605 0.29514 0.21605 C 0.30487 0.24196 0.29393 0.21628 0.30695 0.23803 C 0.30799 0.23988 0.30782 0.24288 0.30921 0.24427 C 0.31199 0.24728 0.31546 0.24844 0.31858 0.25052 C 0.32014 0.25144 0.32327 0.25353 0.32327 0.25353 C 0.32969 0.27064 0.32101 0.25075 0.33039 0.26301 C 0.33959 0.27481 0.32153 0.26532 0.34219 0.27249 C 0.34688 0.28522 0.34098 0.27319 0.354 0.28175 C 0.35591 0.28313 0.35712 0.28591 0.35869 0.28799 C 0.36268 0.29956 0.35834 0.29169 0.37032 0.29748 C 0.37362 0.2991 0.37987 0.30372 0.37987 0.30372 C 0.3849 0.3176 0.37778 0.30233 0.3915 0.31321 C 0.39306 0.31436 0.39254 0.31806 0.39393 0.31945 C 0.39671 0.32246 0.40018 0.32362 0.4033 0.3257 C 0.41268 0.34952 0.44393 0.34443 0.4599 0.34443 " pathEditMode="relative" ptsTypes="fffffffffffffffffffffffA">
                                      <p:cBhvr>
                                        <p:cTn id="9" dur="20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99 0.34444 C 0.45191 0.35438 0.44879 0.35369 0.43629 0.356 C 0.38073 0.34906 0.43247 0.35716 0.40365 0.35045 C 0.39428 0.34814 0.37535 0.34444 0.37535 0.34467 C 0.36303 0.33657 0.38178 0.34791 0.3566 0.33842 C 0.34896 0.33542 0.34063 0.32848 0.33316 0.32408 C 0.33021 0.32246 0.32674 0.32269 0.32379 0.32107 C 0.29966 0.30974 0.329 0.31992 0.30487 0.31251 C 0.29115 0.30072 0.30556 0.31136 0.28872 0.30372 C 0.28542 0.30234 0.2823 0.29979 0.27917 0.29817 C 0.27761 0.29678 0.27448 0.29493 0.27448 0.29517 C 0.26945 0.28221 0.27657 0.29632 0.26285 0.28614 C 0.26129 0.28522 0.26181 0.28175 0.26042 0.28059 C 0.25434 0.27435 0.2441 0.27041 0.23698 0.26602 C 0.23125 0.25121 0.23907 0.26833 0.23004 0.25723 C 0.22118 0.24636 0.23837 0.25492 0.21823 0.24844 C 0.21025 0.23872 0.20191 0.22831 0.19011 0.22831 " pathEditMode="relative" rAng="0" ptsTypes="ffffffffffffffffA">
                                      <p:cBhvr>
                                        <p:cTn id="12" dur="20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90" y="-51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011 0.22831 C 0.20157 0.23225 0.21181 0.24034 0.2224 0.24821 C 0.225 0.29308 0.22049 0.27597 0.22917 0.30164 C 0.23021 0.30442 0.23264 0.30558 0.23386 0.30835 C 0.24341 0.32848 0.23299 0.31622 0.24532 0.32824 C 0.25018 0.34189 0.25139 0.34421 0.25695 0.35508 C 0.25799 0.35716 0.25799 0.3604 0.25938 0.36179 C 0.26198 0.36502 0.26858 0.36849 0.26858 0.36873 C 0.27014 0.37173 0.27118 0.37567 0.27309 0.37821 C 0.27431 0.38006 0.27657 0.38006 0.27778 0.38168 C 0.279 0.38353 0.27865 0.387 0.27987 0.38839 C 0.28264 0.39163 0.28924 0.3951 0.28924 0.39533 C 0.28993 0.39718 0.29011 0.40019 0.2915 0.4018 C 0.29428 0.40481 0.3007 0.40828 0.3007 0.40851 C 0.30452 0.41383 0.30521 0.41661 0.31007 0.41846 C 0.31615 0.42124 0.32848 0.42517 0.32848 0.4254 C 0.36181 0.45038 0.42431 0.44182 0.45782 0.44182 " pathEditMode="relative" rAng="0" ptsTypes="ffffffffffffffffA">
                                      <p:cBhvr>
                                        <p:cTn id="15" dur="20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85" y="111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782 0.44182 C 0.44792 0.43882 0.44879 0.4372 0.43907 0.44182 C 0.43577 0.44344 0.42969 0.44784 0.42969 0.44784 C 0.41268 0.44691 0.39549 0.44645 0.37865 0.44483 C 0.36007 0.44321 0.34115 0.43373 0.32257 0.43003 C 0.31042 0.42216 0.3165 0.42517 0.304 0.42101 C 0.3 0.4106 0.29514 0.41407 0.28768 0.40898 C 0.28368 0.39834 0.28785 0.40574 0.27605 0.39996 C 0.27275 0.39857 0.2698 0.39602 0.26684 0.39417 C 0.26528 0.39325 0.26216 0.39117 0.26216 0.3914 C 0.25556 0.38284 0.24723 0.37867 0.23889 0.37335 C 0.23698 0.37197 0.23594 0.36919 0.23421 0.36734 C 0.23282 0.36595 0.23108 0.36526 0.22952 0.36456 C 0.22639 0.35647 0.22171 0.35369 0.21563 0.34953 C 0.21181 0.34027 0.2066 0.34074 0.19931 0.33773 C 0.19618 0.33634 0.19011 0.33472 0.19011 0.33472 " pathEditMode="relative" rAng="0" ptsTypes="fffffffffffffffA">
                                      <p:cBhvr>
                                        <p:cTn id="18" dur="20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85" y="-50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011 0.33495 C 0.21528 0.33056 0.24028 0.32639 0.26546 0.32246 C 0.27032 0.32084 0.27466 0.31691 0.27952 0.31598 C 0.29671 0.31275 0.31407 0.31205 0.33143 0.30974 C 0.34393 0.30581 0.3382 0.30858 0.35018 0.30049 C 0.35174 0.29933 0.35487 0.29725 0.35487 0.29725 C 0.35573 0.29516 0.35573 0.29193 0.3573 0.291 C 0.3632 0.28753 0.37605 0.28476 0.37605 0.28476 C 0.38386 0.27967 0.39132 0.2755 0.39966 0.27226 C 0.40591 0.26972 0.41841 0.26602 0.41841 0.26602 C 0.41997 0.26486 0.42188 0.2644 0.4231 0.26278 C 0.42431 0.26116 0.42414 0.25792 0.42553 0.25653 C 0.4283 0.25353 0.43178 0.25237 0.4349 0.25029 C 0.43646 0.24913 0.43959 0.24705 0.43959 0.24705 C 0.44046 0.24497 0.44063 0.24219 0.44202 0.2408 C 0.4448 0.2378 0.45139 0.23456 0.45139 0.23456 C 0.45452 0.226 0.45921 0.22322 0.46546 0.21883 C 0.47223 0.20148 0.46285 0.22253 0.47257 0.20958 C 0.47466 0.2068 0.4757 0.20333 0.47726 0.20009 C 0.48247 0.1728 0.479 0.18274 0.48438 0.16863 C 0.48351 0.16239 0.48455 0.15522 0.48195 0.1499 C 0.4816 0.14943 0.47049 0.14226 0.46789 0.14064 C 0.46632 0.13949 0.4632 0.1374 0.4632 0.1374 " pathEditMode="relative" ptsTypes="ffffffffffffffffffffffA">
                                      <p:cBhvr>
                                        <p:cTn id="21" dur="20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632 0.13764 C 0.4625 0.1418 0.46198 0.14596 0.46094 0.15013 C 0.46059 0.15267 0.45921 0.15429 0.45868 0.1566 C 0.45573 0.17118 0.45608 0.19084 0.44566 0.19801 C 0.44028 0.20588 0.44132 0.20379 0.43698 0.21397 C 0.43612 0.21629 0.43594 0.21906 0.43473 0.22045 C 0.43212 0.22346 0.42587 0.2267 0.42587 0.22693 C 0.41303 0.24566 0.43299 0.2186 0.41268 0.23641 C 0.41129 0.23757 0.41181 0.24127 0.41059 0.24289 C 0.40799 0.24589 0.40191 0.24913 0.40191 0.24936 C 0.39775 0.26047 0.39254 0.26209 0.38421 0.26509 C 0.38178 0.27227 0.37761 0.27643 0.37327 0.28129 C 0.3691 0.28568 0.36007 0.29401 0.36007 0.29424 C 0.35434 0.31159 0.3408 0.31645 0.32934 0.32269 C 0.32726 0.32385 0.31962 0.32986 0.31632 0.33218 C 0.31493 0.33333 0.31198 0.33542 0.31198 0.33565 C 0.30816 0.34629 0.30365 0.34305 0.29653 0.34814 C 0.28993 0.36271 0.28334 0.36873 0.27257 0.37682 C 0.27101 0.37798 0.26962 0.3789 0.26823 0.38006 C 0.26667 0.38099 0.26528 0.38214 0.26372 0.38307 C 0.26233 0.38422 0.25938 0.38654 0.25938 0.38677 C 0.25868 0.38862 0.25851 0.3914 0.25712 0.39278 C 0.25452 0.39579 0.24844 0.39926 0.24844 0.39949 C 0.2441 0.41129 0.24896 0.40157 0.2375 0.40874 C 0.23212 0.41245 0.22743 0.41777 0.22205 0.42147 C 0.2191 0.42355 0.21337 0.42794 0.21337 0.42818 C 0.20799 0.44714 0.21164 0.45038 0.19809 0.45038 " pathEditMode="relative" rAng="0" ptsTypes="ffffffffffffffffffffffffffA">
                                      <p:cBhvr>
                                        <p:cTn id="24" dur="20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156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809 0.45039 C 0.22483 0.44113 0.19184 0.45409 0.21459 0.4409 C 0.21754 0.43928 0.22084 0.43905 0.22396 0.43766 C 0.22552 0.43697 0.22709 0.43558 0.22865 0.43466 C 0.2342 0.42055 0.22639 0.43674 0.24045 0.42517 C 0.24202 0.42402 0.2415 0.42055 0.24271 0.41893 C 0.24393 0.41731 0.24601 0.41684 0.24757 0.41592 C 0.25156 0.40458 0.2474 0.41245 0.2592 0.40644 C 0.26858 0.40158 0.27309 0.39695 0.28281 0.39394 C 0.28698 0.38238 0.29236 0.38515 0.29931 0.37821 C 0.30104 0.37636 0.30209 0.37359 0.304 0.37197 C 0.30834 0.36804 0.31337 0.36572 0.31806 0.36248 C 0.32466 0.35786 0.32205 0.35208 0.32986 0.34675 C 0.3349 0.33288 0.34601 0.33126 0.35573 0.32501 C 0.36042 0.31159 0.37205 0.30604 0.3816 0.2998 C 0.38212 0.29933 0.39045 0.29424 0.39097 0.29355 C 0.3941 0.28939 0.39636 0.2836 0.40035 0.28106 C 0.40347 0.27898 0.40677 0.2769 0.4099 0.27481 C 0.41146 0.27366 0.41302 0.27273 0.41459 0.27158 C 0.41615 0.27065 0.41927 0.26857 0.41927 0.26857 C 0.41997 0.26649 0.42014 0.26371 0.42153 0.26232 C 0.42587 0.25816 0.43577 0.25284 0.43577 0.25284 C 0.43733 0.25076 0.44045 0.24659 0.44045 0.24659 " pathEditMode="relative" ptsTypes="ffffffffffffffffffffffA">
                                      <p:cBhvr>
                                        <p:cTn id="27" dur="20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046 0.24682 C 0.43959 0.25122 0.43508 0.27435 0.43334 0.27805 C 0.43247 0.28013 0.43022 0.28013 0.42865 0.28129 C 0.42379 0.29748 0.42067 0.31275 0.41459 0.32825 C 0.41372 0.33033 0.41129 0.3301 0.4099 0.33149 C 0.40817 0.33334 0.4066 0.33542 0.40522 0.33773 C 0.40035 0.34583 0.40035 0.35207 0.39341 0.35647 C 0.38942 0.36457 0.38681 0.3715 0.3816 0.37844 C 0.3757 0.39394 0.37553 0.40042 0.36511 0.4099 C 0.36442 0.41199 0.36424 0.41476 0.36285 0.41615 C 0.36008 0.41916 0.35348 0.4224 0.35348 0.4224 C 0.35018 0.43095 0.34549 0.43396 0.33924 0.43789 C 0.33525 0.44923 0.33056 0.44553 0.32275 0.45062 C 0.31754 0.46496 0.32414 0.4483 0.31581 0.46311 C 0.31476 0.46496 0.31476 0.46797 0.31337 0.46935 C 0.3106 0.47236 0.304 0.4756 0.304 0.4756 C 0.29897 0.48832 0.30522 0.47629 0.29219 0.48508 C 0.29028 0.48647 0.28907 0.48925 0.28751 0.49133 C 0.28334 0.50266 0.28768 0.4948 0.2757 0.50081 C 0.2724 0.50243 0.26945 0.50498 0.26633 0.50706 C 0.26476 0.50798 0.2632 0.50914 0.26164 0.51007 C 0.26008 0.51122 0.25851 0.51215 0.25695 0.5133 C 0.25539 0.51423 0.25226 0.51631 0.25226 0.51631 C 0.24792 0.52765 0.25244 0.51978 0.24046 0.5258 C 0.229 0.53158 0.21945 0.54014 0.20747 0.54453 C 0.20053 0.54708 0.18629 0.55078 0.18629 0.55078 " pathEditMode="relative" ptsTypes="fffffffffffffffffffffffffA">
                                      <p:cBhvr>
                                        <p:cTn id="30" dur="20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629 0.55101 C 0.19705 0.55818 0.21198 0.57206 0.22396 0.57599 C 0.25521 0.5864 0.23646 0.58108 0.28056 0.58871 C 0.2948 0.59126 0.32292 0.59797 0.32292 0.59797 C 0.33351 0.60537 0.32032 0.59681 0.33698 0.60421 C 0.34827 0.6093 0.3625 0.61763 0.37466 0.61994 C 0.38872 0.62272 0.40296 0.62387 0.41702 0.62619 C 0.42014 0.62827 0.42327 0.63035 0.42639 0.63243 C 0.43195 0.63613 0.44514 0.63567 0.44514 0.63567 " pathEditMode="relative" ptsTypes="ffffffffA">
                                      <p:cBhvr>
                                        <p:cTn id="33" dur="20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515 0.6359 C 0.4323 0.64006 0.43855 0.63683 0.4264 0.64538 C 0.41945 0.65024 0.4106 0.6477 0.40278 0.64839 C 0.37136 0.65163 0.34011 0.6551 0.30869 0.65788 C 0.2724 0.6551 0.23681 0.64862 0.20053 0.64538 C 0.1941 0.6433 0.1882 0.63891 0.1816 0.63891 " pathEditMode="relative" ptsTypes="fffffA">
                                      <p:cBhvr>
                                        <p:cTn id="36" dur="20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16 0.6389 C 0.19722 0.63775 0.21302 0.63752 0.22865 0.63567 C 0.26441 0.6315 0.21024 0.63405 0.2474 0.62618 C 0.26701 0.62202 0.28455 0.61184 0.30382 0.60744 C 0.32118 0.59611 0.34132 0.59264 0.36042 0.58871 C 0.37031 0.58177 0.36042 0.58778 0.37917 0.58246 C 0.42014 0.57066 0.37899 0.58015 0.41215 0.57298 C 0.42153 0.56673 0.4309 0.56026 0.44045 0.55424 C 0.44115 0.55216 0.44149 0.54961 0.44271 0.54776 C 0.44549 0.54314 0.45208 0.53527 0.45208 0.53527 " pathEditMode="relative" ptsTypes="fffffffffA">
                                      <p:cBhvr>
                                        <p:cTn id="39" dur="20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208 0.53551 C 0.51667 0.54245 0.47222 0.53921 0.5908 0.53227 C 0.75122 0.52302 0.64826 0.52695 0.84028 0.52279 C 0.88212 0.51168 0.92483 0.514 0.96736 0.5103 C 0.97587 0.50289 0.9717 0.50405 0.97917 0.50405 " pathEditMode="relative" ptsTypes="ffffA">
                                      <p:cBhvr>
                                        <p:cTn id="42" dur="20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435100" y="274638"/>
            <a:ext cx="7499350" cy="346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cs-CZ" sz="1600" b="1" smtClean="0">
                <a:effectLst/>
              </a:rPr>
              <a:t>Zdroje:</a:t>
            </a:r>
          </a:p>
        </p:txBody>
      </p:sp>
      <p:sp>
        <p:nvSpPr>
          <p:cNvPr id="26627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620713"/>
            <a:ext cx="8220075" cy="60483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1000" b="1" smtClean="0"/>
              <a:t>Koloběžka:</a:t>
            </a:r>
            <a:r>
              <a:rPr lang="it-IT" sz="1000" b="1" smtClean="0"/>
              <a:t>In: [online]. [cit. 2013-04-09]. Dostupné z:</a:t>
            </a:r>
            <a:r>
              <a:rPr lang="cs-CZ" sz="1000" b="1" smtClean="0"/>
              <a:t/>
            </a:r>
            <a:br>
              <a:rPr lang="cs-CZ" sz="1000" b="1" smtClean="0"/>
            </a:br>
            <a:r>
              <a:rPr lang="cs-CZ" sz="1000" smtClean="0">
                <a:hlinkClick r:id="rId2" action="ppaction://hlinkpres?slideindex=1&amp;slidetitle="/>
              </a:rPr>
              <a:t>http://www.google.cz/imgres?q=kolob%C4%9B%C5%BEka&amp;num=10&amp;hl=cs&amp;sa=X&amp;biw=1280&amp;bih=861&amp;tbs=itp:clipart&amp;tbm=isch&amp;tbnid=xBqPeHxYtxmBIM:&amp;imgrefurl=http://wiki.rvp.cz/Kabinet%252FObrazky%252F0.0.0.Kliparty%252FDoprava&amp;docid=pAX4ImBpqluXFM&amp;imgurl=http://wiki.rvp.cz/%2540api/deki/files/17855/%253Dkolobezka.jpg&amp;w=1240&amp;h=874&amp;ei=mNGTUKC0IceKswaMlYDwBQ&amp;zoom=1</a:t>
            </a:r>
            <a:endParaRPr lang="cs-CZ" sz="1000" smtClean="0"/>
          </a:p>
          <a:p>
            <a:pPr>
              <a:lnSpc>
                <a:spcPct val="90000"/>
              </a:lnSpc>
            </a:pPr>
            <a:r>
              <a:rPr lang="cs-CZ" sz="1000" b="1" smtClean="0"/>
              <a:t>Toník:</a:t>
            </a:r>
            <a:r>
              <a:rPr lang="it-IT" sz="1000" b="1" smtClean="0"/>
              <a:t>In: [online]. [cit. 2013-04-09]. Dostupné z:</a:t>
            </a:r>
            <a:r>
              <a:rPr lang="cs-CZ" sz="1000" b="1" smtClean="0"/>
              <a:t/>
            </a:r>
            <a:br>
              <a:rPr lang="cs-CZ" sz="1000" b="1" smtClean="0"/>
            </a:br>
            <a:r>
              <a:rPr lang="cs-CZ" sz="1000" smtClean="0">
                <a:hlinkClick r:id="rId2" action="ppaction://hlinkpres?slideindex=1&amp;slidetitle="/>
              </a:rPr>
              <a:t>http://www.google.cz/imgres?q=boy&amp;hl=cs&amp;biw=1280&amp;bih=861&amp;tbs=itp:clipart&amp;tbm=isch&amp;tbnid=djRqpyHAtM6InM:&amp;imgrefurl=http://www.abcteach.com/documents/clip-art-kids-boy-5-color-15939&amp;docid=NfL0YtGNFzoGJM&amp;imgurl=http://www.abcteach.com/free/a/abcboy2.jpg&amp;w=313&amp;h=620&amp;ei=9dKTUJ-DDYfctAaF-IDoCg&amp;zoom=1&amp;iact=hc&amp;vpx=652&amp;vpy=162&amp;dur=1443&amp;hovh=316&amp;hovw=159&amp;tx=78&amp;ty=182&amp;sig=117788632367748191390&amp;page=1&amp;tbnh=141&amp;tbnw=71&amp;start=0&amp;ndsp=33&amp;ved=1t:429,i:148</a:t>
            </a:r>
            <a:endParaRPr lang="cs-CZ" sz="1000" smtClean="0"/>
          </a:p>
          <a:p>
            <a:pPr>
              <a:lnSpc>
                <a:spcPct val="90000"/>
              </a:lnSpc>
            </a:pPr>
            <a:r>
              <a:rPr lang="cs-CZ" sz="1000" b="1" smtClean="0"/>
              <a:t>Péťa:</a:t>
            </a:r>
            <a:r>
              <a:rPr lang="it-IT" sz="1000" b="1" smtClean="0"/>
              <a:t>In: [online]. [cit. 2013-04-09]. Dostupné z:</a:t>
            </a:r>
            <a:r>
              <a:rPr lang="cs-CZ" sz="1000" smtClean="0"/>
              <a:t/>
            </a:r>
            <a:br>
              <a:rPr lang="cs-CZ" sz="1000" smtClean="0"/>
            </a:br>
            <a:r>
              <a:rPr lang="cs-CZ" sz="1000" smtClean="0">
                <a:hlinkClick r:id="rId2" action="ppaction://hlinkpres?slideindex=1&amp;slidetitle="/>
              </a:rPr>
              <a:t>http://www.google.cz/imgres?q=boy&amp;hl=cs&amp;biw=1280&amp;bih=861&amp;tbs=itp:clipart&amp;tbm=isch&amp;tbnid=OdAUSCfp9of99M:&amp;imgrefurl=http://thatcrazytattooedbaldbroad.wordpress.com/2011/05/29/stupid-parents-small-kids-and-large-dogs/&amp;docid=vRRrnpGDWAAeCM&amp;imgurl=http://thatcrazytattooedbaldbroad.files.wordpress.com/2011/05/boy-clipart.jpg&amp;w=731&amp;h=1118&amp;ei=9dKTUJ-DDYfctAaF-IDoCg&amp;zoom=1&amp;iact=hc&amp;vpx=932&amp;vpy=268&amp;dur=1398&amp;hovh=278&amp;hovw=181&amp;tx=143&amp;ty=176&amp;sig=117788632367748191390&amp;page=1&amp;tbnh=158&amp;tbnw=103&amp;start=0&amp;ndsp=33&amp;ved=1t:429,i:211</a:t>
            </a:r>
            <a:endParaRPr lang="cs-CZ" sz="1000" smtClean="0"/>
          </a:p>
          <a:p>
            <a:pPr>
              <a:lnSpc>
                <a:spcPct val="90000"/>
              </a:lnSpc>
            </a:pPr>
            <a:r>
              <a:rPr lang="cs-CZ" sz="1000" b="1" smtClean="0"/>
              <a:t>Tříkolka:</a:t>
            </a:r>
            <a:r>
              <a:rPr lang="it-IT" sz="1000" b="1" smtClean="0"/>
              <a:t>In: [online]. [cit. 2013-04-09]. Dostupné z:</a:t>
            </a:r>
            <a:r>
              <a:rPr lang="cs-CZ" sz="1000" b="1" smtClean="0"/>
              <a:t/>
            </a:r>
            <a:br>
              <a:rPr lang="cs-CZ" sz="1000" b="1" smtClean="0"/>
            </a:br>
            <a:r>
              <a:rPr lang="cs-CZ" sz="1000" smtClean="0">
                <a:hlinkClick r:id="rId3"/>
              </a:rPr>
              <a:t>http://www.flickr.com/photos/neefer/2763287551/</a:t>
            </a:r>
            <a:endParaRPr lang="cs-CZ" sz="1000" smtClean="0"/>
          </a:p>
          <a:p>
            <a:pPr>
              <a:lnSpc>
                <a:spcPct val="90000"/>
              </a:lnSpc>
            </a:pPr>
            <a:r>
              <a:rPr lang="cs-CZ" sz="1000" b="1" smtClean="0"/>
              <a:t>Vašík:</a:t>
            </a:r>
            <a:r>
              <a:rPr lang="it-IT" sz="1000" b="1" smtClean="0"/>
              <a:t>In: [online]. [cit. 2013-04-09]. Dostupné z:</a:t>
            </a:r>
            <a:r>
              <a:rPr lang="cs-CZ" sz="1000" b="1" smtClean="0"/>
              <a:t/>
            </a:r>
            <a:br>
              <a:rPr lang="cs-CZ" sz="1000" b="1" smtClean="0"/>
            </a:br>
            <a:r>
              <a:rPr lang="cs-CZ" sz="1400" smtClean="0">
                <a:hlinkClick r:id="rId2" action="ppaction://hlinkpres?slideindex=1&amp;slidetitle="/>
              </a:rPr>
              <a:t>http://www.google.cz/imgres?q=boy&amp;hl=cs&amp;biw=1280&amp;bih=861&amp;tbs=itp:clipart&amp;tbm=isch&amp;tbnid=kU7_iedZB0yP0M:&amp;imgrefurl=http://thecapitall.wordpress.com/2011/05/17/in-which-sav-becomes-a-teenage-boy/&amp;docid=uqRlewtjOZfsKM&amp;imgurl=http://thecapitall.files.wordpress.com/2011/05/yo.jpg&amp;w=283&amp;h=494&amp;ei=9dKTUJ-DDYfctAaF-IDoCg&amp;zoom=1&amp;iact=hc&amp;vpx=280&amp;vpy=211&amp;dur=1186&amp;hovh=297&amp;hovw=170&amp;tx=114&amp;ty=183&amp;sig=117788632367748191390&amp;page=1&amp;tbnh=142&amp;tbnw=80&amp;start=0&amp;ndsp=33&amp;ved=1t:429,i:166</a:t>
            </a:r>
            <a:endParaRPr lang="cs-CZ" sz="1400" smtClean="0"/>
          </a:p>
          <a:p>
            <a:pPr>
              <a:lnSpc>
                <a:spcPct val="90000"/>
              </a:lnSpc>
            </a:pPr>
            <a:r>
              <a:rPr lang="cs-CZ" sz="1100" b="1" smtClean="0"/>
              <a:t>Auto:</a:t>
            </a:r>
            <a:r>
              <a:rPr lang="it-IT" sz="1100" b="1" smtClean="0"/>
              <a:t>In: [online]. [cit. 2013-04-09]. Dostupné z</a:t>
            </a:r>
            <a:r>
              <a:rPr lang="it-IT" sz="1200" b="1" smtClean="0"/>
              <a:t>:</a:t>
            </a:r>
            <a:r>
              <a:rPr lang="cs-CZ" sz="1200" b="1" smtClean="0"/>
              <a:t/>
            </a:r>
            <a:br>
              <a:rPr lang="cs-CZ" sz="1200" b="1" smtClean="0"/>
            </a:br>
            <a:r>
              <a:rPr lang="cs-CZ" sz="1400" smtClean="0">
                <a:hlinkClick r:id="rId2" action="ppaction://hlinkpres?slideindex=1&amp;slidetitle="/>
              </a:rPr>
              <a:t>http://www.google.cz/imgres?q=aut%C3%AD%C4%8Dko&amp;hl=cs&amp;biw=1280&amp;bih=861&amp;tbs=itp:lineart&amp;tbm=isch&amp;tbnid=yH3Z_olQCUmQmM:&amp;imgrefurl=http://obrazky.superia.cz/auta/gaz_21.php&amp;docid=iyyqjRS3jt66yM&amp;imgurl=http://obrazky.superia.cz/obrazek/gaz_21.svg&amp;w=947&amp;h=576&amp;ei=MteTUJ_7BcbftAbxqYFA&amp;zoom=1&amp;iact=hc&amp;vpx=608&amp;vpy=419&amp;dur=584&amp;hovh=175&amp;hovw=288&amp;tx=124&amp;ty=94&amp;sig=111092333638850113781&amp;page=3&amp;tbnh=132&amp;tbnw=217&amp;start=64&amp;ndsp=38&amp;ved=1t:429,i:340</a:t>
            </a:r>
            <a:endParaRPr 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1_Slunovra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>
    <a:extraClrScheme>
      <a:clrScheme name="Slunovrat 1">
        <a:dk1>
          <a:srgbClr val="000000"/>
        </a:dk1>
        <a:lt1>
          <a:srgbClr val="FFFFFF"/>
        </a:lt1>
        <a:dk2>
          <a:srgbClr val="4F271C"/>
        </a:dk2>
        <a:lt2>
          <a:srgbClr val="E7DEC9"/>
        </a:lt2>
        <a:accent1>
          <a:srgbClr val="3891A7"/>
        </a:accent1>
        <a:accent2>
          <a:srgbClr val="FEB80A"/>
        </a:accent2>
        <a:accent3>
          <a:srgbClr val="FFFFFF"/>
        </a:accent3>
        <a:accent4>
          <a:srgbClr val="000000"/>
        </a:accent4>
        <a:accent5>
          <a:srgbClr val="AEC7D0"/>
        </a:accent5>
        <a:accent6>
          <a:srgbClr val="E6A608"/>
        </a:accent6>
        <a:hlink>
          <a:srgbClr val="8DC765"/>
        </a:hlink>
        <a:folHlink>
          <a:srgbClr val="AA8A1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unovrat 2">
        <a:dk1>
          <a:srgbClr val="663300"/>
        </a:dk1>
        <a:lt1>
          <a:srgbClr val="FFEDC9"/>
        </a:lt1>
        <a:dk2>
          <a:srgbClr val="4F271C"/>
        </a:dk2>
        <a:lt2>
          <a:srgbClr val="E7DEC9"/>
        </a:lt2>
        <a:accent1>
          <a:srgbClr val="CC9900"/>
        </a:accent1>
        <a:accent2>
          <a:srgbClr val="FEB80A"/>
        </a:accent2>
        <a:accent3>
          <a:srgbClr val="FFF4E1"/>
        </a:accent3>
        <a:accent4>
          <a:srgbClr val="562A00"/>
        </a:accent4>
        <a:accent5>
          <a:srgbClr val="E2CAAA"/>
        </a:accent5>
        <a:accent6>
          <a:srgbClr val="E6A608"/>
        </a:accent6>
        <a:hlink>
          <a:srgbClr val="8DC765"/>
        </a:hlink>
        <a:folHlink>
          <a:srgbClr val="AA8A1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lunovrat 2">
    <a:dk1>
      <a:srgbClr val="663300"/>
    </a:dk1>
    <a:lt1>
      <a:srgbClr val="FFEDC9"/>
    </a:lt1>
    <a:dk2>
      <a:srgbClr val="4F271C"/>
    </a:dk2>
    <a:lt2>
      <a:srgbClr val="E7DEC9"/>
    </a:lt2>
    <a:accent1>
      <a:srgbClr val="CC9900"/>
    </a:accent1>
    <a:accent2>
      <a:srgbClr val="FEB80A"/>
    </a:accent2>
    <a:accent3>
      <a:srgbClr val="FFF4E1"/>
    </a:accent3>
    <a:accent4>
      <a:srgbClr val="562A00"/>
    </a:accent4>
    <a:accent5>
      <a:srgbClr val="E2CAAA"/>
    </a:accent5>
    <a:accent6>
      <a:srgbClr val="E6A608"/>
    </a:accent6>
    <a:hlink>
      <a:srgbClr val="8DC765"/>
    </a:hlink>
    <a:folHlink>
      <a:srgbClr val="AA8A1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217</TotalTime>
  <Words>374</Words>
  <Application>Microsoft Office PowerPoint</Application>
  <PresentationFormat>Předvádění na obrazovce (4:3)</PresentationFormat>
  <Paragraphs>88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1_Slunovrat</vt:lpstr>
      <vt:lpstr>Motiv systému Office</vt:lpstr>
      <vt:lpstr>Prezentace aplikace PowerPoint</vt:lpstr>
      <vt:lpstr>- Násobení 2, 3, 4 ve slovních úlohách s využitím názoru. - Společný násobek v řadách násobků 2, 3, 4. - Procvičování násobení 2, 3, 4 – test.   Autorem materiálu a všech jeho částí, není-li uvedeno jinak, je Mgr. Lenka Dolanová</vt:lpstr>
      <vt:lpstr>Matematika</vt:lpstr>
      <vt:lpstr>Kolečka - Toník</vt:lpstr>
      <vt:lpstr>Prezentace aplikace PowerPoint</vt:lpstr>
      <vt:lpstr>Prezentace aplikace PowerPoint</vt:lpstr>
      <vt:lpstr>Kolečka – záhada?</vt:lpstr>
      <vt:lpstr>Prezentace aplikace PowerPoint</vt:lpstr>
      <vt:lpstr>Prezentace aplikace PowerPoint</vt:lpstr>
      <vt:lpstr>Prezentace aplikace PowerPoint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</dc:title>
  <dc:creator>Majitel</dc:creator>
  <cp:lastModifiedBy>jitka</cp:lastModifiedBy>
  <cp:revision>24</cp:revision>
  <dcterms:created xsi:type="dcterms:W3CDTF">2012-08-29T15:48:59Z</dcterms:created>
  <dcterms:modified xsi:type="dcterms:W3CDTF">2013-05-18T16:03:06Z</dcterms:modified>
</cp:coreProperties>
</file>